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62" r:id="rId5"/>
    <p:sldId id="265" r:id="rId6"/>
    <p:sldId id="267" r:id="rId7"/>
    <p:sldId id="261" r:id="rId8"/>
    <p:sldId id="260" r:id="rId9"/>
    <p:sldId id="259" r:id="rId10"/>
    <p:sldId id="264" r:id="rId11"/>
    <p:sldId id="263" r:id="rId12"/>
    <p:sldId id="266" r:id="rId1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www.youtube.com/watch?v=9qp4JsOu4ns"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www.youtube.com/watch?v=ysmbOLzIvq0&amp;feature=emb_logo" TargetMode="Externa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johnnycupcakes.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ecapower.org/sessions/building-brand-loyal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3905690"/>
            <a:ext cx="4788024" cy="276999"/>
          </a:xfrm>
          <a:prstGeom prst="rect">
            <a:avLst/>
          </a:prstGeom>
          <a:noFill/>
        </p:spPr>
        <p:txBody>
          <a:bodyPr wrap="square">
            <a:spAutoFit/>
          </a:bodyPr>
          <a:lstStyle/>
          <a:p>
            <a:pPr algn="r" fontAlgn="auto">
              <a:spcBef>
                <a:spcPts val="0"/>
              </a:spcBef>
              <a:spcAft>
                <a:spcPts val="0"/>
              </a:spcAft>
              <a:defRPr/>
            </a:pPr>
            <a:r>
              <a:rPr kumimoji="0" lang="en-US" altLang="ko-KR" sz="1200" b="1" dirty="0">
                <a:solidFill>
                  <a:schemeClr val="bg1"/>
                </a:solidFill>
                <a:latin typeface="Arial" pitchFamily="34" charset="0"/>
                <a:cs typeface="Arial" pitchFamily="34" charset="0"/>
              </a:rPr>
              <a:t>Intro to Business &amp; Marketing</a:t>
            </a:r>
          </a:p>
        </p:txBody>
      </p:sp>
      <p:sp>
        <p:nvSpPr>
          <p:cNvPr id="5" name="TextBox 1"/>
          <p:cNvSpPr txBox="1">
            <a:spLocks noChangeArrowheads="1"/>
          </p:cNvSpPr>
          <p:nvPr/>
        </p:nvSpPr>
        <p:spPr bwMode="auto">
          <a:xfrm>
            <a:off x="3275856" y="2753562"/>
            <a:ext cx="4788024" cy="1200329"/>
          </a:xfrm>
          <a:prstGeom prst="rect">
            <a:avLst/>
          </a:prstGeom>
          <a:noFill/>
          <a:ln w="9525">
            <a:noFill/>
            <a:miter lim="800000"/>
            <a:headEnd/>
            <a:tailEnd/>
          </a:ln>
        </p:spPr>
        <p:txBody>
          <a:bodyPr wrap="square">
            <a:spAutoFit/>
          </a:bodyPr>
          <a:lstStyle/>
          <a:p>
            <a:pPr algn="r"/>
            <a:r>
              <a:rPr lang="en-US" altLang="ko-KR" sz="3600" b="1" dirty="0">
                <a:solidFill>
                  <a:schemeClr val="bg1"/>
                </a:solidFill>
                <a:latin typeface="Arial" pitchFamily="34" charset="0"/>
                <a:ea typeface="맑은 고딕" pitchFamily="50" charset="-127"/>
                <a:cs typeface="Arial" pitchFamily="34" charset="0"/>
              </a:rPr>
              <a:t>Building Brand Loyalty</a:t>
            </a: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0D82-5313-4A43-BFB0-D69DE6C4C5B6}"/>
              </a:ext>
            </a:extLst>
          </p:cNvPr>
          <p:cNvSpPr>
            <a:spLocks noGrp="1"/>
          </p:cNvSpPr>
          <p:nvPr>
            <p:ph type="title"/>
          </p:nvPr>
        </p:nvSpPr>
        <p:spPr>
          <a:xfrm>
            <a:off x="1475656" y="330554"/>
            <a:ext cx="7524328" cy="1069514"/>
          </a:xfrm>
        </p:spPr>
        <p:txBody>
          <a:bodyPr/>
          <a:lstStyle/>
          <a:p>
            <a:r>
              <a:rPr lang="en-US" sz="3200" dirty="0">
                <a:solidFill>
                  <a:srgbClr val="C00000"/>
                </a:solidFill>
              </a:rPr>
              <a:t>Activity: Branding Brainstorming</a:t>
            </a:r>
            <a:br>
              <a:rPr lang="en-US" sz="3200" dirty="0">
                <a:solidFill>
                  <a:srgbClr val="C00000"/>
                </a:solidFill>
              </a:rPr>
            </a:br>
            <a:r>
              <a:rPr lang="en-US" sz="3200" dirty="0">
                <a:solidFill>
                  <a:srgbClr val="C00000"/>
                </a:solidFill>
              </a:rPr>
              <a:t> Worksheet</a:t>
            </a:r>
          </a:p>
        </p:txBody>
      </p:sp>
      <p:sp>
        <p:nvSpPr>
          <p:cNvPr id="4" name="Content Placeholder 3">
            <a:extLst>
              <a:ext uri="{FF2B5EF4-FFF2-40B4-BE49-F238E27FC236}">
                <a16:creationId xmlns:a16="http://schemas.microsoft.com/office/drawing/2014/main" id="{FF738A08-3B32-407E-A6BB-901DA70704CA}"/>
              </a:ext>
            </a:extLst>
          </p:cNvPr>
          <p:cNvSpPr>
            <a:spLocks noGrp="1"/>
          </p:cNvSpPr>
          <p:nvPr>
            <p:ph idx="10"/>
          </p:nvPr>
        </p:nvSpPr>
        <p:spPr>
          <a:xfrm>
            <a:off x="1619672" y="1844825"/>
            <a:ext cx="6984776" cy="1889748"/>
          </a:xfrm>
        </p:spPr>
        <p:txBody>
          <a:bodyPr wrap="square" lIns="182880">
            <a:spAutoFit/>
          </a:bodyPr>
          <a:lstStyle/>
          <a:p>
            <a:r>
              <a:rPr lang="en-US" sz="1600" b="1" dirty="0"/>
              <a:t>Brainstorming is emotional, not rational. While you should have</a:t>
            </a:r>
          </a:p>
          <a:p>
            <a:r>
              <a:rPr lang="en-US" sz="1600" b="1" dirty="0"/>
              <a:t>information from your market research in mind while brainstorming, it’s important to be creative. Free associate and don’t by shy about putting down any ideas that pop into your mind. Remember, when brainstorming, there are no wrong answers.</a:t>
            </a:r>
          </a:p>
          <a:p>
            <a:endParaRPr lang="en-US" dirty="0"/>
          </a:p>
          <a:p>
            <a:endParaRPr lang="en-US" dirty="0"/>
          </a:p>
        </p:txBody>
      </p:sp>
    </p:spTree>
    <p:extLst>
      <p:ext uri="{BB962C8B-B14F-4D97-AF65-F5344CB8AC3E}">
        <p14:creationId xmlns:p14="http://schemas.microsoft.com/office/powerpoint/2010/main" val="368827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rgbClr val="523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0A59AE-1505-4B6D-93B1-C906A71C5107}"/>
              </a:ext>
            </a:extLst>
          </p:cNvPr>
          <p:cNvSpPr>
            <a:spLocks noGrp="1"/>
          </p:cNvSpPr>
          <p:nvPr>
            <p:ph type="title"/>
          </p:nvPr>
        </p:nvSpPr>
        <p:spPr>
          <a:xfrm>
            <a:off x="520882" y="1487272"/>
            <a:ext cx="2057400" cy="2743200"/>
          </a:xfrm>
          <a:prstGeom prst="ellipse">
            <a:avLst/>
          </a:prstGeom>
          <a:solidFill>
            <a:schemeClr val="accent4">
              <a:lumMod val="75000"/>
            </a:schemeClr>
          </a:solidFill>
          <a:ln w="174625" cmpd="thinThick">
            <a:solidFill>
              <a:srgbClr val="262626"/>
            </a:solidFill>
          </a:ln>
        </p:spPr>
        <p:txBody>
          <a:bodyPr vert="horz" lIns="91440" tIns="45720" rIns="91440" bIns="45720" rtlCol="0" anchor="ctr">
            <a:normAutofit/>
          </a:bodyPr>
          <a:lstStyle/>
          <a:p>
            <a:pPr algn="ctr" latinLnBrk="0">
              <a:lnSpc>
                <a:spcPct val="90000"/>
              </a:lnSpc>
            </a:pPr>
            <a:r>
              <a:rPr lang="en-US" sz="1800" dirty="0">
                <a:solidFill>
                  <a:srgbClr val="FFFFFF"/>
                </a:solidFill>
                <a:latin typeface="+mj-lt"/>
                <a:cs typeface="+mj-cs"/>
              </a:rPr>
              <a:t>Project: Create an Instagram Ad for Your Gourmet Popcorn Business</a:t>
            </a:r>
          </a:p>
        </p:txBody>
      </p:sp>
      <p:pic>
        <p:nvPicPr>
          <p:cNvPr id="5" name="Content Placeholder 4">
            <a:extLst>
              <a:ext uri="{FF2B5EF4-FFF2-40B4-BE49-F238E27FC236}">
                <a16:creationId xmlns:a16="http://schemas.microsoft.com/office/drawing/2014/main" id="{BA1FA750-4D5F-4229-BC55-8F9EB83D399E}"/>
              </a:ext>
            </a:extLst>
          </p:cNvPr>
          <p:cNvPicPr>
            <a:picLocks noGrp="1" noChangeAspect="1"/>
          </p:cNvPicPr>
          <p:nvPr>
            <p:ph idx="10"/>
          </p:nvPr>
        </p:nvPicPr>
        <p:blipFill>
          <a:blip r:embed="rId2"/>
          <a:stretch>
            <a:fillRect/>
          </a:stretch>
        </p:blipFill>
        <p:spPr>
          <a:xfrm>
            <a:off x="7740351" y="139020"/>
            <a:ext cx="1227617" cy="1227617"/>
          </a:xfrm>
          <a:prstGeom prst="rect">
            <a:avLst/>
          </a:prstGeom>
        </p:spPr>
      </p:pic>
      <p:pic>
        <p:nvPicPr>
          <p:cNvPr id="9" name="Picture 8">
            <a:extLst>
              <a:ext uri="{FF2B5EF4-FFF2-40B4-BE49-F238E27FC236}">
                <a16:creationId xmlns:a16="http://schemas.microsoft.com/office/drawing/2014/main" id="{30083AFC-478B-4E51-8004-F52D1ABFD47A}"/>
              </a:ext>
            </a:extLst>
          </p:cNvPr>
          <p:cNvPicPr>
            <a:picLocks noChangeAspect="1"/>
          </p:cNvPicPr>
          <p:nvPr/>
        </p:nvPicPr>
        <p:blipFill>
          <a:blip r:embed="rId3"/>
          <a:stretch>
            <a:fillRect/>
          </a:stretch>
        </p:blipFill>
        <p:spPr>
          <a:xfrm>
            <a:off x="4392960" y="4365104"/>
            <a:ext cx="2592324" cy="1879434"/>
          </a:xfrm>
          <a:prstGeom prst="rect">
            <a:avLst/>
          </a:prstGeom>
        </p:spPr>
      </p:pic>
      <p:sp>
        <p:nvSpPr>
          <p:cNvPr id="6" name="TextBox 5">
            <a:extLst>
              <a:ext uri="{FF2B5EF4-FFF2-40B4-BE49-F238E27FC236}">
                <a16:creationId xmlns:a16="http://schemas.microsoft.com/office/drawing/2014/main" id="{716677C2-5585-4EC9-B94D-5ED3A2E7F06B}"/>
              </a:ext>
            </a:extLst>
          </p:cNvPr>
          <p:cNvSpPr txBox="1"/>
          <p:nvPr/>
        </p:nvSpPr>
        <p:spPr>
          <a:xfrm>
            <a:off x="3096798" y="2392636"/>
            <a:ext cx="5391149" cy="1292090"/>
          </a:xfrm>
          <a:prstGeom prst="rect">
            <a:avLst/>
          </a:prstGeom>
          <a:solidFill>
            <a:schemeClr val="accent4">
              <a:lumMod val="40000"/>
              <a:lumOff val="60000"/>
            </a:schemeClr>
          </a:solidFill>
        </p:spPr>
        <p:txBody>
          <a:bodyPr vert="horz" lIns="91440" tIns="45720" rIns="91440" bIns="45720" rtlCol="0">
            <a:normAutofit/>
          </a:bodyPr>
          <a:lstStyle/>
          <a:p>
            <a:pPr latinLnBrk="0">
              <a:lnSpc>
                <a:spcPct val="90000"/>
              </a:lnSpc>
              <a:spcAft>
                <a:spcPts val="600"/>
              </a:spcAft>
            </a:pPr>
            <a:r>
              <a:rPr lang="en-US" sz="1600" b="1" dirty="0"/>
              <a:t>Create a 15-second Instagram ad using your brand character for your gourmet popcorn business. </a:t>
            </a:r>
          </a:p>
          <a:p>
            <a:pPr latinLnBrk="0">
              <a:lnSpc>
                <a:spcPct val="90000"/>
              </a:lnSpc>
              <a:spcAft>
                <a:spcPts val="600"/>
              </a:spcAft>
            </a:pPr>
            <a:r>
              <a:rPr lang="en-US" sz="1600" b="1" dirty="0"/>
              <a:t>Remember to consider your target audience for your business. Be ready to share your ad in class.</a:t>
            </a:r>
          </a:p>
        </p:txBody>
      </p:sp>
      <p:sp>
        <p:nvSpPr>
          <p:cNvPr id="10" name="TextBox 9">
            <a:extLst>
              <a:ext uri="{FF2B5EF4-FFF2-40B4-BE49-F238E27FC236}">
                <a16:creationId xmlns:a16="http://schemas.microsoft.com/office/drawing/2014/main" id="{8B4FEFD3-10F8-4814-B9EB-254B3FD223A4}"/>
              </a:ext>
            </a:extLst>
          </p:cNvPr>
          <p:cNvSpPr txBox="1"/>
          <p:nvPr/>
        </p:nvSpPr>
        <p:spPr>
          <a:xfrm>
            <a:off x="4392960" y="6244538"/>
            <a:ext cx="2592324" cy="187943"/>
          </a:xfrm>
          <a:prstGeom prst="rect">
            <a:avLst/>
          </a:prstGeom>
          <a:solidFill>
            <a:srgbClr val="000000">
              <a:alpha val="50000"/>
            </a:srgbClr>
          </a:solidFill>
          <a:ln>
            <a:noFill/>
          </a:ln>
        </p:spPr>
        <p:txBody>
          <a:bodyPr wrap="square" rtlCol="0">
            <a:noAutofit/>
          </a:bodyPr>
          <a:lstStyle/>
          <a:p>
            <a:pPr algn="ctr">
              <a:spcAft>
                <a:spcPts val="600"/>
              </a:spcAft>
            </a:pPr>
            <a:r>
              <a:rPr lang="en-US" sz="800" dirty="0">
                <a:solidFill>
                  <a:srgbClr val="FFFFFF"/>
                </a:solidFill>
              </a:rPr>
              <a:t>Example: iPhone X</a:t>
            </a:r>
          </a:p>
          <a:p>
            <a:pPr algn="ctr">
              <a:spcAft>
                <a:spcPts val="600"/>
              </a:spcAft>
            </a:pPr>
            <a:r>
              <a:rPr lang="en-US" sz="800" dirty="0">
                <a:solidFill>
                  <a:srgbClr val="FFFFFF"/>
                </a:solidFill>
              </a:rPr>
              <a:t>httphttps://youtu.be/fFFsyq5kFbws://youtu.be/fFFsyq5kFbw</a:t>
            </a:r>
          </a:p>
        </p:txBody>
      </p:sp>
      <p:sp>
        <p:nvSpPr>
          <p:cNvPr id="13" name="TextBox 12">
            <a:extLst>
              <a:ext uri="{FF2B5EF4-FFF2-40B4-BE49-F238E27FC236}">
                <a16:creationId xmlns:a16="http://schemas.microsoft.com/office/drawing/2014/main" id="{D26466F8-7EF1-458F-B02F-BC287C03D882}"/>
              </a:ext>
            </a:extLst>
          </p:cNvPr>
          <p:cNvSpPr txBox="1"/>
          <p:nvPr/>
        </p:nvSpPr>
        <p:spPr>
          <a:xfrm>
            <a:off x="4283968" y="6349648"/>
            <a:ext cx="4572000" cy="369332"/>
          </a:xfrm>
          <a:prstGeom prst="rect">
            <a:avLst/>
          </a:prstGeom>
          <a:noFill/>
        </p:spPr>
        <p:txBody>
          <a:bodyPr wrap="square">
            <a:spAutoFit/>
          </a:bodyPr>
          <a:lstStyle/>
          <a:p>
            <a:r>
              <a:rPr lang="en-US" dirty="0"/>
              <a:t>https://youtu.be/fFFsyq5kFbw</a:t>
            </a:r>
          </a:p>
        </p:txBody>
      </p:sp>
    </p:spTree>
    <p:extLst>
      <p:ext uri="{BB962C8B-B14F-4D97-AF65-F5344CB8AC3E}">
        <p14:creationId xmlns:p14="http://schemas.microsoft.com/office/powerpoint/2010/main" val="5829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Objectives</a:t>
            </a:r>
            <a:endParaRPr lang="ko-KR" altLang="en-US" dirty="0"/>
          </a:p>
        </p:txBody>
      </p:sp>
      <p:sp>
        <p:nvSpPr>
          <p:cNvPr id="7" name="Content Placeholder 6"/>
          <p:cNvSpPr>
            <a:spLocks noGrp="1"/>
          </p:cNvSpPr>
          <p:nvPr>
            <p:ph idx="10"/>
          </p:nvPr>
        </p:nvSpPr>
        <p:spPr>
          <a:xfrm>
            <a:off x="467544" y="2276872"/>
            <a:ext cx="8229600" cy="2160240"/>
          </a:xfrm>
        </p:spPr>
        <p:txBody>
          <a:bodyPr/>
          <a:lstStyle/>
          <a:p>
            <a:pPr marL="285750" indent="-285750">
              <a:lnSpc>
                <a:spcPct val="150000"/>
              </a:lnSpc>
              <a:buFont typeface="Arial" panose="020B0604020202020204" pitchFamily="34" charset="0"/>
              <a:buChar char="•"/>
            </a:pPr>
            <a:r>
              <a:rPr lang="en-US" altLang="ko-KR" dirty="0">
                <a:latin typeface="Arial" pitchFamily="34" charset="0"/>
                <a:cs typeface="Arial" pitchFamily="34" charset="0"/>
              </a:rPr>
              <a:t>Identify company's brand promise </a:t>
            </a:r>
          </a:p>
          <a:p>
            <a:pPr marL="285750" indent="-285750">
              <a:lnSpc>
                <a:spcPct val="150000"/>
              </a:lnSpc>
              <a:buFont typeface="Arial" panose="020B0604020202020204" pitchFamily="34" charset="0"/>
              <a:buChar char="•"/>
            </a:pPr>
            <a:r>
              <a:rPr lang="en-US" altLang="ko-KR" dirty="0">
                <a:latin typeface="Arial" pitchFamily="34" charset="0"/>
                <a:cs typeface="Arial" pitchFamily="34" charset="0"/>
              </a:rPr>
              <a:t>Explain the nature of product/service branding</a:t>
            </a:r>
          </a:p>
          <a:p>
            <a:pPr marL="285750" indent="-285750">
              <a:lnSpc>
                <a:spcPct val="150000"/>
              </a:lnSpc>
              <a:buFont typeface="Arial" panose="020B0604020202020204" pitchFamily="34" charset="0"/>
              <a:buChar char="•"/>
            </a:pPr>
            <a:r>
              <a:rPr lang="en-US" altLang="ko-KR" dirty="0">
                <a:latin typeface="Arial" pitchFamily="34" charset="0"/>
                <a:cs typeface="Arial" pitchFamily="34" charset="0"/>
              </a:rPr>
              <a:t>Examine the steps necessary to build a brand</a:t>
            </a:r>
          </a:p>
          <a:p>
            <a:pPr marL="285750" indent="-285750">
              <a:lnSpc>
                <a:spcPct val="150000"/>
              </a:lnSpc>
              <a:buFont typeface="Arial" panose="020B0604020202020204" pitchFamily="34" charset="0"/>
              <a:buChar char="•"/>
            </a:pPr>
            <a:r>
              <a:rPr lang="en-US" altLang="ko-KR" dirty="0">
                <a:latin typeface="Arial" pitchFamily="34" charset="0"/>
                <a:cs typeface="Arial" pitchFamily="34" charset="0"/>
              </a:rPr>
              <a:t>Create a brand for your gourmet popcorn business</a:t>
            </a:r>
          </a:p>
          <a:p>
            <a:endParaRPr lang="en-US" altLang="ko-KR" dirty="0">
              <a:latin typeface="Arial" pitchFamily="34" charset="0"/>
              <a:cs typeface="Arial" pitchFamily="34" charset="0"/>
            </a:endParaRPr>
          </a:p>
        </p:txBody>
      </p:sp>
    </p:spTree>
    <p:extLst>
      <p:ext uri="{BB962C8B-B14F-4D97-AF65-F5344CB8AC3E}">
        <p14:creationId xmlns:p14="http://schemas.microsoft.com/office/powerpoint/2010/main" val="89176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FBB9-E751-4E93-9413-0694059AA37C}"/>
              </a:ext>
            </a:extLst>
          </p:cNvPr>
          <p:cNvSpPr>
            <a:spLocks noGrp="1"/>
          </p:cNvSpPr>
          <p:nvPr>
            <p:ph type="title"/>
          </p:nvPr>
        </p:nvSpPr>
        <p:spPr/>
        <p:txBody>
          <a:bodyPr/>
          <a:lstStyle/>
          <a:p>
            <a:r>
              <a:rPr lang="en-US" dirty="0">
                <a:solidFill>
                  <a:srgbClr val="C00000"/>
                </a:solidFill>
              </a:rPr>
              <a:t>Branding</a:t>
            </a:r>
          </a:p>
        </p:txBody>
      </p:sp>
      <p:sp>
        <p:nvSpPr>
          <p:cNvPr id="3" name="Content Placeholder 2">
            <a:extLst>
              <a:ext uri="{FF2B5EF4-FFF2-40B4-BE49-F238E27FC236}">
                <a16:creationId xmlns:a16="http://schemas.microsoft.com/office/drawing/2014/main" id="{D9C21AFD-DFB9-40D2-981D-02649473EBB7}"/>
              </a:ext>
            </a:extLst>
          </p:cNvPr>
          <p:cNvSpPr>
            <a:spLocks noGrp="1"/>
          </p:cNvSpPr>
          <p:nvPr>
            <p:ph idx="1"/>
          </p:nvPr>
        </p:nvSpPr>
        <p:spPr>
          <a:xfrm>
            <a:off x="1835696" y="1145141"/>
            <a:ext cx="6851104" cy="707886"/>
          </a:xfrm>
        </p:spPr>
        <p:txBody>
          <a:bodyPr>
            <a:spAutoFit/>
          </a:bodyPr>
          <a:lstStyle/>
          <a:p>
            <a:r>
              <a:rPr lang="en-US" sz="1600" b="1" dirty="0"/>
              <a:t>Definition - </a:t>
            </a:r>
            <a:r>
              <a:rPr lang="en-US" sz="1600" dirty="0"/>
              <a:t>the promotion of a particular product or</a:t>
            </a:r>
          </a:p>
          <a:p>
            <a:r>
              <a:rPr lang="en-US" sz="1600" dirty="0"/>
              <a:t> company by means of advertising and distinctive design</a:t>
            </a:r>
            <a:r>
              <a:rPr lang="en-US" dirty="0"/>
              <a:t>.</a:t>
            </a:r>
          </a:p>
        </p:txBody>
      </p:sp>
      <p:sp>
        <p:nvSpPr>
          <p:cNvPr id="4" name="Content Placeholder 3">
            <a:extLst>
              <a:ext uri="{FF2B5EF4-FFF2-40B4-BE49-F238E27FC236}">
                <a16:creationId xmlns:a16="http://schemas.microsoft.com/office/drawing/2014/main" id="{57560584-6B7E-4A3D-8EE9-9A9CC24EBA45}"/>
              </a:ext>
            </a:extLst>
          </p:cNvPr>
          <p:cNvSpPr>
            <a:spLocks noGrp="1"/>
          </p:cNvSpPr>
          <p:nvPr>
            <p:ph idx="10"/>
          </p:nvPr>
        </p:nvSpPr>
        <p:spPr>
          <a:xfrm>
            <a:off x="2134072" y="2564904"/>
            <a:ext cx="6563072" cy="3427785"/>
          </a:xfrm>
        </p:spPr>
        <p:txBody>
          <a:bodyPr/>
          <a:lstStyle/>
          <a:p>
            <a:r>
              <a:rPr lang="en-US" b="1" dirty="0"/>
              <a:t>Brand Characters:</a:t>
            </a:r>
            <a:endParaRPr lang="en-US" dirty="0"/>
          </a:p>
          <a:p>
            <a:endParaRPr lang="en-US" b="1" dirty="0"/>
          </a:p>
        </p:txBody>
      </p:sp>
      <p:pic>
        <p:nvPicPr>
          <p:cNvPr id="6" name="Picture 5">
            <a:extLst>
              <a:ext uri="{FF2B5EF4-FFF2-40B4-BE49-F238E27FC236}">
                <a16:creationId xmlns:a16="http://schemas.microsoft.com/office/drawing/2014/main" id="{AA4863CC-5395-42AA-95D0-82FEBB1028C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907704" y="3212976"/>
            <a:ext cx="6314265" cy="2375424"/>
          </a:xfrm>
          <a:prstGeom prst="rect">
            <a:avLst/>
          </a:prstGeom>
        </p:spPr>
      </p:pic>
    </p:spTree>
    <p:extLst>
      <p:ext uri="{BB962C8B-B14F-4D97-AF65-F5344CB8AC3E}">
        <p14:creationId xmlns:p14="http://schemas.microsoft.com/office/powerpoint/2010/main" val="199070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EAC8C1-9BFC-443D-BA2E-9DFF5243EF5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8778" r="20451" b="-2"/>
          <a:stretch/>
        </p:blipFill>
        <p:spPr>
          <a:xfrm>
            <a:off x="-3" y="-4"/>
            <a:ext cx="565098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FA44D232-41BF-49C9-ABF3-E7C3ED0EFE8B}"/>
              </a:ext>
            </a:extLst>
          </p:cNvPr>
          <p:cNvSpPr>
            <a:spLocks noGrp="1"/>
          </p:cNvSpPr>
          <p:nvPr>
            <p:ph type="title"/>
          </p:nvPr>
        </p:nvSpPr>
        <p:spPr>
          <a:xfrm>
            <a:off x="4757737" y="3962401"/>
            <a:ext cx="4129361" cy="1338808"/>
          </a:xfrm>
        </p:spPr>
        <p:txBody>
          <a:bodyPr vert="horz" lIns="91440" tIns="45720" rIns="91440" bIns="45720" rtlCol="0" anchor="b">
            <a:normAutofit/>
          </a:bodyPr>
          <a:lstStyle/>
          <a:p>
            <a:pPr latinLnBrk="0">
              <a:lnSpc>
                <a:spcPct val="90000"/>
              </a:lnSpc>
            </a:pPr>
            <a:r>
              <a:rPr lang="en-US" sz="3800" kern="1200" dirty="0">
                <a:solidFill>
                  <a:srgbClr val="C00000"/>
                </a:solidFill>
                <a:latin typeface="+mj-lt"/>
                <a:ea typeface="+mj-ea"/>
                <a:cs typeface="+mj-cs"/>
              </a:rPr>
              <a:t>Famous Brand Characters</a:t>
            </a:r>
          </a:p>
        </p:txBody>
      </p:sp>
      <p:pic>
        <p:nvPicPr>
          <p:cNvPr id="6" name="Content Placeholder 5">
            <a:extLst>
              <a:ext uri="{FF2B5EF4-FFF2-40B4-BE49-F238E27FC236}">
                <a16:creationId xmlns:a16="http://schemas.microsoft.com/office/drawing/2014/main" id="{1E6DF64D-AFD6-4318-A597-DB31FDA58E83}"/>
              </a:ext>
            </a:extLst>
          </p:cNvPr>
          <p:cNvPicPr>
            <a:picLocks noGrp="1" noChangeAspect="1"/>
          </p:cNvPicPr>
          <p:nvPr>
            <p:ph idx="10"/>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6008" r="24390"/>
          <a:stretch/>
        </p:blipFill>
        <p:spPr>
          <a:xfrm>
            <a:off x="5740155" y="6"/>
            <a:ext cx="3403848"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8" name="TextBox 7">
            <a:extLst>
              <a:ext uri="{FF2B5EF4-FFF2-40B4-BE49-F238E27FC236}">
                <a16:creationId xmlns:a16="http://schemas.microsoft.com/office/drawing/2014/main" id="{667C1D0E-124C-49AF-9FAF-55AFCD7935C2}"/>
              </a:ext>
            </a:extLst>
          </p:cNvPr>
          <p:cNvSpPr txBox="1"/>
          <p:nvPr/>
        </p:nvSpPr>
        <p:spPr>
          <a:xfrm>
            <a:off x="4536417" y="6037038"/>
            <a:ext cx="4572000" cy="723275"/>
          </a:xfrm>
          <a:prstGeom prst="rect">
            <a:avLst/>
          </a:prstGeom>
          <a:noFill/>
        </p:spPr>
        <p:txBody>
          <a:bodyPr wrap="square">
            <a:spAutoFit/>
          </a:bodyPr>
          <a:lstStyle/>
          <a:p>
            <a:pPr>
              <a:spcAft>
                <a:spcPts val="600"/>
              </a:spcAft>
            </a:pPr>
            <a:r>
              <a:rPr lang="en-US" sz="1200" dirty="0">
                <a:hlinkClick r:id="rId6"/>
              </a:rPr>
              <a:t>https://www.youtube.com/watch?v=ysmbOLzIvq0&amp;feature=emb_logo</a:t>
            </a:r>
            <a:endParaRPr lang="en-US" sz="1200" dirty="0"/>
          </a:p>
          <a:p>
            <a:pPr>
              <a:spcAft>
                <a:spcPts val="600"/>
              </a:spcAft>
            </a:pPr>
            <a:endParaRPr lang="en-US" sz="1200" dirty="0"/>
          </a:p>
        </p:txBody>
      </p:sp>
      <p:sp>
        <p:nvSpPr>
          <p:cNvPr id="12" name="TextBox 11">
            <a:extLst>
              <a:ext uri="{FF2B5EF4-FFF2-40B4-BE49-F238E27FC236}">
                <a16:creationId xmlns:a16="http://schemas.microsoft.com/office/drawing/2014/main" id="{FC89AB37-C806-4500-9DF2-892F0D128A83}"/>
              </a:ext>
            </a:extLst>
          </p:cNvPr>
          <p:cNvSpPr txBox="1"/>
          <p:nvPr/>
        </p:nvSpPr>
        <p:spPr>
          <a:xfrm>
            <a:off x="4981290" y="5652809"/>
            <a:ext cx="3905808" cy="538609"/>
          </a:xfrm>
          <a:prstGeom prst="rect">
            <a:avLst/>
          </a:prstGeom>
          <a:noFill/>
        </p:spPr>
        <p:txBody>
          <a:bodyPr wrap="square">
            <a:spAutoFit/>
          </a:bodyPr>
          <a:lstStyle/>
          <a:p>
            <a:pPr>
              <a:spcAft>
                <a:spcPts val="600"/>
              </a:spcAft>
            </a:pPr>
            <a:r>
              <a:rPr lang="en-US" sz="1200" dirty="0">
                <a:hlinkClick r:id="rId7"/>
              </a:rPr>
              <a:t>https://www.youtube.com/watch?v=9qp4JsOu4ns</a:t>
            </a:r>
            <a:endParaRPr lang="en-US" sz="1200" dirty="0"/>
          </a:p>
          <a:p>
            <a:pPr>
              <a:spcAft>
                <a:spcPts val="600"/>
              </a:spcAft>
            </a:pPr>
            <a:endParaRPr lang="en-US" sz="1200" dirty="0"/>
          </a:p>
        </p:txBody>
      </p:sp>
    </p:spTree>
    <p:extLst>
      <p:ext uri="{BB962C8B-B14F-4D97-AF65-F5344CB8AC3E}">
        <p14:creationId xmlns:p14="http://schemas.microsoft.com/office/powerpoint/2010/main" val="68450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DF36-4E19-4C83-BF7C-B8BFE48CDA15}"/>
              </a:ext>
            </a:extLst>
          </p:cNvPr>
          <p:cNvSpPr>
            <a:spLocks noGrp="1"/>
          </p:cNvSpPr>
          <p:nvPr>
            <p:ph type="title"/>
          </p:nvPr>
        </p:nvSpPr>
        <p:spPr>
          <a:xfrm>
            <a:off x="1403648" y="237386"/>
            <a:ext cx="7524328" cy="1069514"/>
          </a:xfrm>
        </p:spPr>
        <p:txBody>
          <a:bodyPr/>
          <a:lstStyle/>
          <a:p>
            <a:r>
              <a:rPr lang="en-US" sz="2800" dirty="0">
                <a:solidFill>
                  <a:schemeClr val="accent2">
                    <a:lumMod val="75000"/>
                  </a:schemeClr>
                </a:solidFill>
              </a:rPr>
              <a:t>Reading: </a:t>
            </a:r>
            <a:r>
              <a:rPr lang="en-US" sz="2800" i="1" dirty="0">
                <a:solidFill>
                  <a:schemeClr val="accent2">
                    <a:lumMod val="75000"/>
                  </a:schemeClr>
                </a:solidFill>
              </a:rPr>
              <a:t>Brand Marketing </a:t>
            </a:r>
            <a:r>
              <a:rPr lang="en-US" sz="2800" i="1">
                <a:solidFill>
                  <a:schemeClr val="accent2">
                    <a:lumMod val="75000"/>
                  </a:schemeClr>
                </a:solidFill>
              </a:rPr>
              <a:t>Through the</a:t>
            </a:r>
            <a:br>
              <a:rPr lang="en-US" sz="2800" i="1">
                <a:solidFill>
                  <a:schemeClr val="accent2">
                    <a:lumMod val="75000"/>
                  </a:schemeClr>
                </a:solidFill>
              </a:rPr>
            </a:br>
            <a:r>
              <a:rPr lang="en-US" sz="2800" i="1">
                <a:solidFill>
                  <a:schemeClr val="accent2">
                    <a:lumMod val="75000"/>
                  </a:schemeClr>
                </a:solidFill>
              </a:rPr>
              <a:t> </a:t>
            </a:r>
            <a:r>
              <a:rPr lang="en-US" sz="2800" i="1" dirty="0">
                <a:solidFill>
                  <a:schemeClr val="accent2">
                    <a:lumMod val="75000"/>
                  </a:schemeClr>
                </a:solidFill>
              </a:rPr>
              <a:t>Coronavirus Crisis</a:t>
            </a:r>
            <a:endParaRPr lang="en-US" sz="2800" dirty="0">
              <a:solidFill>
                <a:schemeClr val="accent2">
                  <a:lumMod val="75000"/>
                </a:schemeClr>
              </a:solidFill>
            </a:endParaRPr>
          </a:p>
        </p:txBody>
      </p:sp>
      <p:sp>
        <p:nvSpPr>
          <p:cNvPr id="3" name="Content Placeholder 2">
            <a:extLst>
              <a:ext uri="{FF2B5EF4-FFF2-40B4-BE49-F238E27FC236}">
                <a16:creationId xmlns:a16="http://schemas.microsoft.com/office/drawing/2014/main" id="{36C2C528-2016-402D-9881-911F59571889}"/>
              </a:ext>
            </a:extLst>
          </p:cNvPr>
          <p:cNvSpPr>
            <a:spLocks noGrp="1"/>
          </p:cNvSpPr>
          <p:nvPr>
            <p:ph idx="1"/>
          </p:nvPr>
        </p:nvSpPr>
        <p:spPr>
          <a:xfrm>
            <a:off x="1884276" y="1823280"/>
            <a:ext cx="6648164" cy="2332946"/>
          </a:xfrm>
        </p:spPr>
        <p:txBody>
          <a:bodyPr wrap="square">
            <a:spAutoFit/>
          </a:bodyPr>
          <a:lstStyle/>
          <a:p>
            <a:r>
              <a:rPr lang="en-US" sz="1400" b="1" dirty="0"/>
              <a:t>Executive Summary</a:t>
            </a:r>
            <a:r>
              <a:rPr lang="en-US" sz="1400" dirty="0"/>
              <a:t>: The coronavirus crisis has led to new consumer behaviors and sentiments. The author recommends five ways for brands to serve and</a:t>
            </a:r>
          </a:p>
          <a:p>
            <a:r>
              <a:rPr lang="en-US" sz="1400" dirty="0"/>
              <a:t>grow their customers, mitigate risk, and take care of their people during this</a:t>
            </a:r>
          </a:p>
          <a:p>
            <a:r>
              <a:rPr lang="en-US" sz="1400" dirty="0"/>
              <a:t>difficult time:</a:t>
            </a:r>
          </a:p>
          <a:p>
            <a:pPr marL="342900" indent="-342900">
              <a:buAutoNum type="arabicParenR"/>
            </a:pPr>
            <a:r>
              <a:rPr lang="en-US" sz="1400" dirty="0"/>
              <a:t>Present with empathy and transparency;</a:t>
            </a:r>
          </a:p>
          <a:p>
            <a:pPr marL="342900" indent="-342900">
              <a:buAutoNum type="arabicParenR"/>
            </a:pPr>
            <a:r>
              <a:rPr lang="en-US" sz="1400" dirty="0"/>
              <a:t>Use media in more agile ways;</a:t>
            </a:r>
          </a:p>
          <a:p>
            <a:pPr marL="342900" indent="-342900">
              <a:buAutoNum type="arabicParenR"/>
            </a:pPr>
            <a:r>
              <a:rPr lang="en-US" sz="1400" dirty="0"/>
              <a:t>Associate your brand with good;</a:t>
            </a:r>
          </a:p>
          <a:p>
            <a:pPr marL="342900" indent="-342900">
              <a:buAutoNum type="arabicParenR"/>
            </a:pPr>
            <a:r>
              <a:rPr lang="en-US" sz="1400" dirty="0"/>
              <a:t>Track trends and build scenarios;</a:t>
            </a:r>
          </a:p>
          <a:p>
            <a:pPr marL="342900" indent="-342900">
              <a:buAutoNum type="arabicParenR"/>
            </a:pPr>
            <a:r>
              <a:rPr lang="en-US" sz="1400" dirty="0"/>
              <a:t>Adapt to new ways of working to keep delivering.</a:t>
            </a:r>
          </a:p>
        </p:txBody>
      </p:sp>
    </p:spTree>
    <p:extLst>
      <p:ext uri="{BB962C8B-B14F-4D97-AF65-F5344CB8AC3E}">
        <p14:creationId xmlns:p14="http://schemas.microsoft.com/office/powerpoint/2010/main" val="122890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02C3-FA9F-4918-96EA-31E675C964D5}"/>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latinLnBrk="0">
              <a:lnSpc>
                <a:spcPct val="90000"/>
              </a:lnSpc>
            </a:pPr>
            <a:r>
              <a:rPr lang="en-US" sz="3100" dirty="0">
                <a:solidFill>
                  <a:srgbClr val="C00000"/>
                </a:solidFill>
                <a:latin typeface="+mj-lt"/>
                <a:cs typeface="+mj-cs"/>
              </a:rPr>
              <a:t>Who is Johnny Cupcakes?</a:t>
            </a:r>
          </a:p>
        </p:txBody>
      </p:sp>
      <p:pic>
        <p:nvPicPr>
          <p:cNvPr id="9" name="Picture 8">
            <a:extLst>
              <a:ext uri="{FF2B5EF4-FFF2-40B4-BE49-F238E27FC236}">
                <a16:creationId xmlns:a16="http://schemas.microsoft.com/office/drawing/2014/main" id="{B36BF123-4A4B-4DF2-9074-CBA9BA0BE0E5}"/>
              </a:ext>
            </a:extLst>
          </p:cNvPr>
          <p:cNvPicPr>
            <a:picLocks noChangeAspect="1"/>
          </p:cNvPicPr>
          <p:nvPr/>
        </p:nvPicPr>
        <p:blipFill rotWithShape="1">
          <a:blip r:embed="rId2"/>
          <a:srcRect t="7865" b="4628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98D10013-64C8-4211-B035-69F4BDFC6173}"/>
              </a:ext>
            </a:extLst>
          </p:cNvPr>
          <p:cNvSpPr txBox="1"/>
          <p:nvPr/>
        </p:nvSpPr>
        <p:spPr>
          <a:xfrm>
            <a:off x="3059832" y="3933056"/>
            <a:ext cx="5614060" cy="2452687"/>
          </a:xfrm>
          <a:prstGeom prst="rect">
            <a:avLst/>
          </a:prstGeom>
          <a:solidFill>
            <a:schemeClr val="accent2"/>
          </a:solidFill>
        </p:spPr>
        <p:txBody>
          <a:bodyPr vert="horz" lIns="91440" tIns="45720" rIns="91440" bIns="45720" rtlCol="0" anchor="ctr">
            <a:normAutofit/>
          </a:bodyPr>
          <a:lstStyle/>
          <a:p>
            <a:pPr latinLnBrk="0">
              <a:lnSpc>
                <a:spcPct val="90000"/>
              </a:lnSpc>
              <a:spcAft>
                <a:spcPts val="600"/>
              </a:spcAft>
            </a:pPr>
            <a:r>
              <a:rPr lang="en-US" sz="1400" b="1" dirty="0">
                <a:solidFill>
                  <a:schemeClr val="bg1"/>
                </a:solidFill>
              </a:rPr>
              <a:t>Johnny Earle started selling t-shirts out of the trunk of his beat up ‘89 Toyota Camry, and then out of his crusty suitcase while on tour with his band “On Broken Wings.” People all around the country began to purchase them. Before he knew it, his Johnny Cupcakes t-shirts caught the attention of so many people and making them quickly became his passion. Johnny took a risk by quitting his day job and his band, as he knew launching this brand would require 100% of his energy. Instead of playing loads of video games or partying like most of his peers, he chose to spend his time and money building the foundation of his new independent clothing line—Johnny Cupcakes.</a:t>
            </a:r>
          </a:p>
        </p:txBody>
      </p:sp>
      <p:sp>
        <p:nvSpPr>
          <p:cNvPr id="11" name="TextBox 10">
            <a:extLst>
              <a:ext uri="{FF2B5EF4-FFF2-40B4-BE49-F238E27FC236}">
                <a16:creationId xmlns:a16="http://schemas.microsoft.com/office/drawing/2014/main" id="{FF13E613-C19B-4CF5-80BD-AFCACB085324}"/>
              </a:ext>
            </a:extLst>
          </p:cNvPr>
          <p:cNvSpPr txBox="1"/>
          <p:nvPr/>
        </p:nvSpPr>
        <p:spPr>
          <a:xfrm>
            <a:off x="6444208" y="6385743"/>
            <a:ext cx="2592288" cy="584775"/>
          </a:xfrm>
          <a:prstGeom prst="rect">
            <a:avLst/>
          </a:prstGeom>
          <a:noFill/>
        </p:spPr>
        <p:txBody>
          <a:bodyPr wrap="square" rtlCol="0">
            <a:spAutoFit/>
          </a:bodyPr>
          <a:lstStyle/>
          <a:p>
            <a:r>
              <a:rPr lang="en-US" sz="1400" dirty="0">
                <a:hlinkClick r:id="rId3"/>
              </a:rPr>
              <a:t>www.johnnycupcakes.com</a:t>
            </a:r>
            <a:endParaRPr lang="en-US" sz="1400" dirty="0"/>
          </a:p>
          <a:p>
            <a:endParaRPr lang="en-US" dirty="0"/>
          </a:p>
        </p:txBody>
      </p:sp>
    </p:spTree>
    <p:extLst>
      <p:ext uri="{BB962C8B-B14F-4D97-AF65-F5344CB8AC3E}">
        <p14:creationId xmlns:p14="http://schemas.microsoft.com/office/powerpoint/2010/main" val="229333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64CEE-FCC8-4113-B36C-FD9892DDBCA3}"/>
              </a:ext>
            </a:extLst>
          </p:cNvPr>
          <p:cNvSpPr>
            <a:spLocks noGrp="1"/>
          </p:cNvSpPr>
          <p:nvPr>
            <p:ph type="title"/>
          </p:nvPr>
        </p:nvSpPr>
        <p:spPr/>
        <p:txBody>
          <a:bodyPr/>
          <a:lstStyle/>
          <a:p>
            <a:r>
              <a:rPr lang="en-US" dirty="0"/>
              <a:t>Johnny Cupcakes</a:t>
            </a:r>
          </a:p>
        </p:txBody>
      </p:sp>
      <p:sp>
        <p:nvSpPr>
          <p:cNvPr id="3" name="Content Placeholder 2">
            <a:extLst>
              <a:ext uri="{FF2B5EF4-FFF2-40B4-BE49-F238E27FC236}">
                <a16:creationId xmlns:a16="http://schemas.microsoft.com/office/drawing/2014/main" id="{41DF92A4-6CD4-4118-A662-2D1C818F02B0}"/>
              </a:ext>
            </a:extLst>
          </p:cNvPr>
          <p:cNvSpPr>
            <a:spLocks noGrp="1"/>
          </p:cNvSpPr>
          <p:nvPr>
            <p:ph idx="1"/>
          </p:nvPr>
        </p:nvSpPr>
        <p:spPr>
          <a:xfrm>
            <a:off x="3059832" y="6093296"/>
            <a:ext cx="5904656" cy="460648"/>
          </a:xfrm>
        </p:spPr>
        <p:txBody>
          <a:bodyPr/>
          <a:lstStyle/>
          <a:p>
            <a:r>
              <a:rPr lang="en-US" sz="1600" dirty="0">
                <a:hlinkClick r:id="rId2"/>
              </a:rPr>
              <a:t>https://www.decapower.org/sessions/building-brand-loyalty</a:t>
            </a:r>
            <a:endParaRPr lang="en-US" sz="1600" dirty="0"/>
          </a:p>
          <a:p>
            <a:endParaRPr lang="en-US" dirty="0"/>
          </a:p>
        </p:txBody>
      </p:sp>
      <p:pic>
        <p:nvPicPr>
          <p:cNvPr id="6" name="Content Placeholder 5">
            <a:extLst>
              <a:ext uri="{FF2B5EF4-FFF2-40B4-BE49-F238E27FC236}">
                <a16:creationId xmlns:a16="http://schemas.microsoft.com/office/drawing/2014/main" id="{0980FF16-F443-4D0E-90DB-86CA92B45152}"/>
              </a:ext>
            </a:extLst>
          </p:cNvPr>
          <p:cNvPicPr>
            <a:picLocks noGrp="1" noChangeAspect="1"/>
          </p:cNvPicPr>
          <p:nvPr>
            <p:ph idx="10"/>
          </p:nvPr>
        </p:nvPicPr>
        <p:blipFill>
          <a:blip r:embed="rId3"/>
          <a:stretch>
            <a:fillRect/>
          </a:stretch>
        </p:blipFill>
        <p:spPr>
          <a:xfrm>
            <a:off x="395536" y="1980873"/>
            <a:ext cx="4526044" cy="3600450"/>
          </a:xfrm>
        </p:spPr>
      </p:pic>
      <p:sp>
        <p:nvSpPr>
          <p:cNvPr id="8" name="TextBox 7">
            <a:extLst>
              <a:ext uri="{FF2B5EF4-FFF2-40B4-BE49-F238E27FC236}">
                <a16:creationId xmlns:a16="http://schemas.microsoft.com/office/drawing/2014/main" id="{7F6616FB-5E39-4220-9EAB-EAD38A9C91FB}"/>
              </a:ext>
            </a:extLst>
          </p:cNvPr>
          <p:cNvSpPr txBox="1"/>
          <p:nvPr/>
        </p:nvSpPr>
        <p:spPr>
          <a:xfrm>
            <a:off x="5292080" y="2090172"/>
            <a:ext cx="3456384" cy="3108543"/>
          </a:xfrm>
          <a:prstGeom prst="rect">
            <a:avLst/>
          </a:prstGeom>
          <a:noFill/>
        </p:spPr>
        <p:txBody>
          <a:bodyPr wrap="square" anchor="t" anchorCtr="0">
            <a:spAutoFit/>
          </a:bodyPr>
          <a:lstStyle/>
          <a:p>
            <a:r>
              <a:rPr lang="en-US" sz="1400" b="1" i="0" dirty="0">
                <a:solidFill>
                  <a:srgbClr val="0070C0"/>
                </a:solidFill>
                <a:effectLst/>
                <a:latin typeface="Gotham Book"/>
              </a:rPr>
              <a:t>With each new launch, the hysteria around</a:t>
            </a:r>
          </a:p>
          <a:p>
            <a:r>
              <a:rPr lang="en-US" sz="1400" b="1" i="0" dirty="0">
                <a:solidFill>
                  <a:srgbClr val="0070C0"/>
                </a:solidFill>
                <a:effectLst/>
                <a:latin typeface="Gotham Book"/>
              </a:rPr>
              <a:t>the ‘Johnny Cupcakes’ brand continues to</a:t>
            </a:r>
          </a:p>
          <a:p>
            <a:r>
              <a:rPr lang="en-US" sz="1400" b="1" i="0" dirty="0">
                <a:solidFill>
                  <a:srgbClr val="0070C0"/>
                </a:solidFill>
                <a:effectLst/>
                <a:latin typeface="Gotham Book"/>
              </a:rPr>
              <a:t>conquer the globe. The reactions range</a:t>
            </a:r>
          </a:p>
          <a:p>
            <a:r>
              <a:rPr lang="en-US" sz="1400" b="1" i="0" dirty="0">
                <a:solidFill>
                  <a:srgbClr val="0070C0"/>
                </a:solidFill>
                <a:effectLst/>
                <a:latin typeface="Gotham Book"/>
              </a:rPr>
              <a:t>from 10-block-long queues of fans anxiously waiting for the shop to open, to super-fan</a:t>
            </a:r>
          </a:p>
          <a:p>
            <a:r>
              <a:rPr lang="en-US" sz="1400" b="1" i="0" dirty="0">
                <a:solidFill>
                  <a:srgbClr val="0070C0"/>
                </a:solidFill>
                <a:effectLst/>
                <a:latin typeface="Gotham Book"/>
              </a:rPr>
              <a:t>Cupcake tattoos—yes, permanent ones. </a:t>
            </a:r>
          </a:p>
          <a:p>
            <a:endParaRPr lang="en-US" sz="1400" b="1" dirty="0">
              <a:solidFill>
                <a:srgbClr val="0070C0"/>
              </a:solidFill>
              <a:latin typeface="Gotham Book"/>
            </a:endParaRPr>
          </a:p>
          <a:p>
            <a:r>
              <a:rPr lang="en-US" sz="1400" b="1" i="0" dirty="0">
                <a:solidFill>
                  <a:srgbClr val="0070C0"/>
                </a:solidFill>
                <a:effectLst/>
                <a:latin typeface="Gotham Book"/>
              </a:rPr>
              <a:t>In this awe-inducing presentation, Johnny</a:t>
            </a:r>
          </a:p>
          <a:p>
            <a:r>
              <a:rPr lang="en-US" sz="1400" b="1" i="0" dirty="0">
                <a:solidFill>
                  <a:srgbClr val="0070C0"/>
                </a:solidFill>
                <a:effectLst/>
                <a:latin typeface="Gotham Book"/>
              </a:rPr>
              <a:t>will educate you on how you too can create a wave of word-of-mouth marketing,</a:t>
            </a:r>
          </a:p>
          <a:p>
            <a:r>
              <a:rPr lang="en-US" sz="1400" b="1" i="0" dirty="0">
                <a:solidFill>
                  <a:srgbClr val="0070C0"/>
                </a:solidFill>
                <a:effectLst/>
                <a:latin typeface="Gotham Book"/>
              </a:rPr>
              <a:t>loyalty, and obsession around your</a:t>
            </a:r>
          </a:p>
          <a:p>
            <a:r>
              <a:rPr lang="en-US" sz="1400" b="1" i="0" dirty="0">
                <a:solidFill>
                  <a:srgbClr val="0070C0"/>
                </a:solidFill>
                <a:effectLst/>
                <a:latin typeface="Gotham Book"/>
              </a:rPr>
              <a:t>products, service or organization—and</a:t>
            </a:r>
          </a:p>
          <a:p>
            <a:r>
              <a:rPr lang="en-US" sz="1400" b="1" i="0" dirty="0">
                <a:solidFill>
                  <a:srgbClr val="0070C0"/>
                </a:solidFill>
                <a:effectLst/>
                <a:latin typeface="Gotham Book"/>
              </a:rPr>
              <a:t>within your team—through the power of</a:t>
            </a:r>
          </a:p>
          <a:p>
            <a:r>
              <a:rPr lang="en-US" sz="1400" b="1" i="0" dirty="0">
                <a:solidFill>
                  <a:srgbClr val="0070C0"/>
                </a:solidFill>
                <a:effectLst/>
                <a:latin typeface="Gotham Book"/>
              </a:rPr>
              <a:t>experiential branding.</a:t>
            </a:r>
            <a:endParaRPr lang="en-US" sz="1400" b="1" dirty="0">
              <a:solidFill>
                <a:srgbClr val="0070C0"/>
              </a:solidFill>
            </a:endParaRPr>
          </a:p>
        </p:txBody>
      </p:sp>
    </p:spTree>
    <p:extLst>
      <p:ext uri="{BB962C8B-B14F-4D97-AF65-F5344CB8AC3E}">
        <p14:creationId xmlns:p14="http://schemas.microsoft.com/office/powerpoint/2010/main" val="346788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Activity – Video Q&amp;A</a:t>
            </a:r>
            <a:endParaRPr lang="ko-KR" altLang="en-US" dirty="0"/>
          </a:p>
        </p:txBody>
      </p:sp>
      <p:sp>
        <p:nvSpPr>
          <p:cNvPr id="12" name="Content Placeholder 11"/>
          <p:cNvSpPr>
            <a:spLocks noGrp="1"/>
          </p:cNvSpPr>
          <p:nvPr>
            <p:ph idx="1"/>
          </p:nvPr>
        </p:nvSpPr>
        <p:spPr/>
        <p:txBody>
          <a:bodyPr/>
          <a:lstStyle/>
          <a:p>
            <a:r>
              <a:rPr lang="en-US" b="1" dirty="0"/>
              <a:t>Answer the following questions:</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p:txBody>
          <a:bodyPr/>
          <a:lstStyle/>
          <a:p>
            <a:pPr marL="342900" indent="-342900">
              <a:buFont typeface="+mj-lt"/>
              <a:buAutoNum type="arabicPeriod"/>
            </a:pPr>
            <a:r>
              <a:rPr lang="en-US" altLang="ko-KR" dirty="0">
                <a:latin typeface="Arial" pitchFamily="34" charset="0"/>
                <a:cs typeface="Arial" pitchFamily="34" charset="0"/>
              </a:rPr>
              <a:t>What are the three brands that you are loyal to? What is it about those brands that keeps you dedicated and coming back for more?</a:t>
            </a:r>
          </a:p>
          <a:p>
            <a:pPr marL="342900" indent="-342900">
              <a:buFont typeface="+mj-lt"/>
              <a:buAutoNum type="arabicPeriod"/>
            </a:pPr>
            <a:r>
              <a:rPr lang="en-US" altLang="ko-KR" dirty="0">
                <a:latin typeface="Arial" pitchFamily="34" charset="0"/>
                <a:cs typeface="Arial" pitchFamily="34" charset="0"/>
              </a:rPr>
              <a:t>What are three brands that your parents are loyal to? What is it about those brands that keeps them dedicated and coming back for more?</a:t>
            </a:r>
          </a:p>
          <a:p>
            <a:pPr marL="342900" indent="-342900">
              <a:buFont typeface="+mj-lt"/>
              <a:buAutoNum type="arabicPeriod"/>
            </a:pPr>
            <a:r>
              <a:rPr lang="en-US" altLang="ko-KR" dirty="0">
                <a:latin typeface="Arial" pitchFamily="34" charset="0"/>
                <a:cs typeface="Arial" pitchFamily="34" charset="0"/>
              </a:rPr>
              <a:t>What are at least two examples of cross promotions between Johnny Cupcakes and other brands that are showcased in the video?</a:t>
            </a:r>
          </a:p>
          <a:p>
            <a:pPr marL="342900" indent="-342900">
              <a:buFont typeface="+mj-lt"/>
              <a:buAutoNum type="arabicPeriod"/>
            </a:pPr>
            <a:r>
              <a:rPr lang="en-US" altLang="ko-KR" dirty="0">
                <a:latin typeface="Arial" pitchFamily="34" charset="0"/>
                <a:cs typeface="Arial" pitchFamily="34" charset="0"/>
              </a:rPr>
              <a:t>What are some benefits of cross promotion between brands?</a:t>
            </a:r>
          </a:p>
          <a:p>
            <a:pPr marL="342900" indent="-342900">
              <a:buFont typeface="+mj-lt"/>
              <a:buAutoNum type="arabicPeriod"/>
            </a:pPr>
            <a:r>
              <a:rPr lang="en-US" altLang="ko-KR" dirty="0">
                <a:latin typeface="Arial" pitchFamily="34" charset="0"/>
                <a:cs typeface="Arial" pitchFamily="34" charset="0"/>
              </a:rPr>
              <a:t>Visit johnnycupcakes.com and list four ways that the website helps to build the Johnny Cupcakes brand.</a:t>
            </a:r>
          </a:p>
          <a:p>
            <a:pPr marL="342900" indent="-342900">
              <a:buFont typeface="+mj-lt"/>
              <a:buAutoNum type="arabicPeriod"/>
            </a:pPr>
            <a:r>
              <a:rPr lang="en-US" altLang="ko-KR" dirty="0">
                <a:latin typeface="Arial" pitchFamily="34" charset="0"/>
                <a:cs typeface="Arial" pitchFamily="34" charset="0"/>
              </a:rPr>
              <a:t>What are four examples of experiential branding events from the Johnny Cupcakes presentation?</a:t>
            </a:r>
          </a:p>
          <a:p>
            <a:endParaRPr lang="en-US" altLang="ko-KR" dirty="0">
              <a:latin typeface="Arial" pitchFamily="34" charset="0"/>
              <a:cs typeface="Arial" pitchFamily="34" charset="0"/>
            </a:endParaRPr>
          </a:p>
          <a:p>
            <a:endParaRPr lang="en-US" altLang="ko-KR" dirty="0">
              <a:latin typeface="Arial" pitchFamily="34" charset="0"/>
              <a:cs typeface="Arial" pitchFamily="34" charset="0"/>
            </a:endParaRPr>
          </a:p>
          <a:p>
            <a:endParaRPr lang="en-US" altLang="ko-KR" dirty="0">
              <a:latin typeface="Arial" pitchFamily="34" charset="0"/>
              <a:cs typeface="Arial" pitchFamily="34" charset="0"/>
            </a:endParaRPr>
          </a:p>
        </p:txBody>
      </p:sp>
    </p:spTree>
    <p:extLst>
      <p:ext uri="{BB962C8B-B14F-4D97-AF65-F5344CB8AC3E}">
        <p14:creationId xmlns:p14="http://schemas.microsoft.com/office/powerpoint/2010/main" val="365967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EF6B-A331-4AFE-BA85-C2DC6AB9093C}"/>
              </a:ext>
            </a:extLst>
          </p:cNvPr>
          <p:cNvSpPr>
            <a:spLocks noGrp="1"/>
          </p:cNvSpPr>
          <p:nvPr>
            <p:ph type="title"/>
          </p:nvPr>
        </p:nvSpPr>
        <p:spPr>
          <a:xfrm>
            <a:off x="1403648" y="474570"/>
            <a:ext cx="7524328" cy="1069514"/>
          </a:xfrm>
        </p:spPr>
        <p:txBody>
          <a:bodyPr/>
          <a:lstStyle/>
          <a:p>
            <a:r>
              <a:rPr lang="en-US" dirty="0">
                <a:solidFill>
                  <a:srgbClr val="C00000"/>
                </a:solidFill>
              </a:rPr>
              <a:t>Building Your Brand</a:t>
            </a:r>
          </a:p>
        </p:txBody>
      </p:sp>
      <p:sp>
        <p:nvSpPr>
          <p:cNvPr id="4" name="Content Placeholder 3">
            <a:extLst>
              <a:ext uri="{FF2B5EF4-FFF2-40B4-BE49-F238E27FC236}">
                <a16:creationId xmlns:a16="http://schemas.microsoft.com/office/drawing/2014/main" id="{856B3C4D-A347-413D-A3C8-4C282BFC2D28}"/>
              </a:ext>
            </a:extLst>
          </p:cNvPr>
          <p:cNvSpPr>
            <a:spLocks noGrp="1"/>
          </p:cNvSpPr>
          <p:nvPr>
            <p:ph idx="10"/>
          </p:nvPr>
        </p:nvSpPr>
        <p:spPr>
          <a:xfrm>
            <a:off x="1691680" y="1916833"/>
            <a:ext cx="6563072" cy="2592288"/>
          </a:xfrm>
        </p:spPr>
        <p:txBody>
          <a:bodyPr/>
          <a:lstStyle/>
          <a:p>
            <a:pPr algn="l"/>
            <a:r>
              <a:rPr lang="en-US" dirty="0">
                <a:solidFill>
                  <a:srgbClr val="202124"/>
                </a:solidFill>
                <a:latin typeface="Roboto" panose="02000000000000000000" pitchFamily="2" charset="0"/>
              </a:rPr>
              <a:t>Building your own brand essentially boils down to seven steps:</a:t>
            </a:r>
          </a:p>
          <a:p>
            <a:pPr algn="l"/>
            <a:endParaRPr lang="en-US" dirty="0">
              <a:solidFill>
                <a:srgbClr val="202124"/>
              </a:solidFill>
              <a:latin typeface="Roboto" panose="02000000000000000000" pitchFamily="2" charset="0"/>
            </a:endParaRPr>
          </a:p>
          <a:p>
            <a:pPr marL="342900" indent="-342900" algn="l">
              <a:buFont typeface="+mj-lt"/>
              <a:buAutoNum type="arabicPeriod"/>
            </a:pPr>
            <a:r>
              <a:rPr lang="en-US" b="0" i="0" dirty="0">
                <a:solidFill>
                  <a:srgbClr val="202124"/>
                </a:solidFill>
                <a:effectLst/>
                <a:latin typeface="Roboto" panose="02000000000000000000" pitchFamily="2" charset="0"/>
              </a:rPr>
              <a:t>Research </a:t>
            </a:r>
            <a:r>
              <a:rPr lang="en-US" b="1" i="0" dirty="0">
                <a:solidFill>
                  <a:srgbClr val="202124"/>
                </a:solidFill>
                <a:effectLst/>
                <a:latin typeface="Roboto" panose="02000000000000000000" pitchFamily="2" charset="0"/>
              </a:rPr>
              <a:t>your</a:t>
            </a:r>
            <a:r>
              <a:rPr lang="en-US" b="0" i="0" dirty="0">
                <a:solidFill>
                  <a:srgbClr val="202124"/>
                </a:solidFill>
                <a:effectLst/>
                <a:latin typeface="Roboto" panose="02000000000000000000" pitchFamily="2" charset="0"/>
              </a:rPr>
              <a:t> target audience and </a:t>
            </a:r>
            <a:r>
              <a:rPr lang="en-US" b="1" i="0" dirty="0">
                <a:solidFill>
                  <a:srgbClr val="202124"/>
                </a:solidFill>
                <a:effectLst/>
                <a:latin typeface="Roboto" panose="02000000000000000000" pitchFamily="2" charset="0"/>
              </a:rPr>
              <a:t>your</a:t>
            </a:r>
            <a:r>
              <a:rPr lang="en-US" b="0" i="0" dirty="0">
                <a:solidFill>
                  <a:srgbClr val="202124"/>
                </a:solidFill>
                <a:effectLst/>
                <a:latin typeface="Roboto" panose="02000000000000000000" pitchFamily="2" charset="0"/>
              </a:rPr>
              <a:t> competitors.</a:t>
            </a:r>
          </a:p>
          <a:p>
            <a:pPr marL="342900" indent="-342900" algn="l">
              <a:buFont typeface="+mj-lt"/>
              <a:buAutoNum type="arabicPeriod"/>
            </a:pPr>
            <a:r>
              <a:rPr lang="en-US" b="0" i="0" dirty="0">
                <a:solidFill>
                  <a:srgbClr val="202124"/>
                </a:solidFill>
                <a:effectLst/>
                <a:latin typeface="Roboto" panose="02000000000000000000" pitchFamily="2" charset="0"/>
              </a:rPr>
              <a:t>Pick </a:t>
            </a:r>
            <a:r>
              <a:rPr lang="en-US" b="1" i="0" dirty="0">
                <a:solidFill>
                  <a:srgbClr val="202124"/>
                </a:solidFill>
                <a:effectLst/>
                <a:latin typeface="Roboto" panose="02000000000000000000" pitchFamily="2" charset="0"/>
              </a:rPr>
              <a:t>your</a:t>
            </a:r>
            <a:r>
              <a:rPr lang="en-US" b="0" i="0" dirty="0">
                <a:solidFill>
                  <a:srgbClr val="202124"/>
                </a:solidFill>
                <a:effectLst/>
                <a:latin typeface="Roboto" panose="02000000000000000000" pitchFamily="2" charset="0"/>
              </a:rPr>
              <a:t> focus and personality.</a:t>
            </a:r>
          </a:p>
          <a:p>
            <a:pPr marL="342900" indent="-342900" algn="l">
              <a:buFont typeface="+mj-lt"/>
              <a:buAutoNum type="arabicPeriod"/>
            </a:pPr>
            <a:r>
              <a:rPr lang="en-US" b="0" i="0" dirty="0">
                <a:solidFill>
                  <a:srgbClr val="202124"/>
                </a:solidFill>
                <a:effectLst/>
                <a:latin typeface="Roboto" panose="02000000000000000000" pitchFamily="2" charset="0"/>
              </a:rPr>
              <a:t>Choose </a:t>
            </a:r>
            <a:r>
              <a:rPr lang="en-US" b="1" i="0" dirty="0">
                <a:solidFill>
                  <a:srgbClr val="202124"/>
                </a:solidFill>
                <a:effectLst/>
                <a:latin typeface="Roboto" panose="02000000000000000000" pitchFamily="2" charset="0"/>
              </a:rPr>
              <a:t>your business</a:t>
            </a:r>
            <a:r>
              <a:rPr lang="en-US" b="0" i="0" dirty="0">
                <a:solidFill>
                  <a:srgbClr val="202124"/>
                </a:solidFill>
                <a:effectLst/>
                <a:latin typeface="Roboto" panose="02000000000000000000" pitchFamily="2" charset="0"/>
              </a:rPr>
              <a:t> name.</a:t>
            </a:r>
          </a:p>
          <a:p>
            <a:pPr marL="342900" indent="-342900" algn="l">
              <a:buFont typeface="+mj-lt"/>
              <a:buAutoNum type="arabicPeriod"/>
            </a:pPr>
            <a:r>
              <a:rPr lang="en-US" b="0" i="0" dirty="0">
                <a:solidFill>
                  <a:srgbClr val="202124"/>
                </a:solidFill>
                <a:effectLst/>
                <a:latin typeface="Roboto" panose="02000000000000000000" pitchFamily="2" charset="0"/>
              </a:rPr>
              <a:t>Write </a:t>
            </a:r>
            <a:r>
              <a:rPr lang="en-US" b="1" i="0" dirty="0">
                <a:solidFill>
                  <a:srgbClr val="202124"/>
                </a:solidFill>
                <a:effectLst/>
                <a:latin typeface="Roboto" panose="02000000000000000000" pitchFamily="2" charset="0"/>
              </a:rPr>
              <a:t>your</a:t>
            </a:r>
            <a:r>
              <a:rPr lang="en-US" b="0" i="0" dirty="0">
                <a:solidFill>
                  <a:srgbClr val="202124"/>
                </a:solidFill>
                <a:effectLst/>
                <a:latin typeface="Roboto" panose="02000000000000000000" pitchFamily="2" charset="0"/>
              </a:rPr>
              <a:t> slogan.</a:t>
            </a:r>
          </a:p>
          <a:p>
            <a:pPr marL="342900" indent="-342900" algn="l">
              <a:buFont typeface="+mj-lt"/>
              <a:buAutoNum type="arabicPeriod"/>
            </a:pPr>
            <a:r>
              <a:rPr lang="en-US" b="0" i="0" dirty="0">
                <a:solidFill>
                  <a:srgbClr val="202124"/>
                </a:solidFill>
                <a:effectLst/>
                <a:latin typeface="Roboto" panose="02000000000000000000" pitchFamily="2" charset="0"/>
              </a:rPr>
              <a:t>Choose the look of </a:t>
            </a:r>
            <a:r>
              <a:rPr lang="en-US" b="1" i="0" dirty="0">
                <a:solidFill>
                  <a:srgbClr val="202124"/>
                </a:solidFill>
                <a:effectLst/>
                <a:latin typeface="Roboto" panose="02000000000000000000" pitchFamily="2" charset="0"/>
              </a:rPr>
              <a:t>your brand</a:t>
            </a:r>
            <a:r>
              <a:rPr lang="en-US" b="0" i="0" dirty="0">
                <a:solidFill>
                  <a:srgbClr val="202124"/>
                </a:solidFill>
                <a:effectLst/>
                <a:latin typeface="Roboto" panose="02000000000000000000" pitchFamily="2" charset="0"/>
              </a:rPr>
              <a:t> (colors and font).</a:t>
            </a:r>
          </a:p>
          <a:p>
            <a:pPr marL="342900" indent="-342900" algn="l">
              <a:buFont typeface="+mj-lt"/>
              <a:buAutoNum type="arabicPeriod"/>
            </a:pPr>
            <a:r>
              <a:rPr lang="en-US" b="0" i="0" dirty="0">
                <a:solidFill>
                  <a:srgbClr val="202124"/>
                </a:solidFill>
                <a:effectLst/>
                <a:latin typeface="Roboto" panose="02000000000000000000" pitchFamily="2" charset="0"/>
              </a:rPr>
              <a:t>Design </a:t>
            </a:r>
            <a:r>
              <a:rPr lang="en-US" b="1" i="0" dirty="0">
                <a:solidFill>
                  <a:srgbClr val="202124"/>
                </a:solidFill>
                <a:effectLst/>
                <a:latin typeface="Roboto" panose="02000000000000000000" pitchFamily="2" charset="0"/>
              </a:rPr>
              <a:t>your</a:t>
            </a:r>
            <a:r>
              <a:rPr lang="en-US" b="0" i="0" dirty="0">
                <a:solidFill>
                  <a:srgbClr val="202124"/>
                </a:solidFill>
                <a:effectLst/>
                <a:latin typeface="Roboto" panose="02000000000000000000" pitchFamily="2" charset="0"/>
              </a:rPr>
              <a:t> logo.</a:t>
            </a:r>
          </a:p>
          <a:p>
            <a:pPr marL="342900" indent="-342900" algn="l">
              <a:buFont typeface="+mj-lt"/>
              <a:buAutoNum type="arabicPeriod"/>
            </a:pPr>
            <a:r>
              <a:rPr lang="en-US" b="0" i="0" dirty="0">
                <a:solidFill>
                  <a:srgbClr val="202124"/>
                </a:solidFill>
                <a:effectLst/>
                <a:latin typeface="Roboto" panose="02000000000000000000" pitchFamily="2" charset="0"/>
              </a:rPr>
              <a:t>Apply </a:t>
            </a:r>
            <a:r>
              <a:rPr lang="en-US" b="1" i="0" dirty="0">
                <a:solidFill>
                  <a:srgbClr val="202124"/>
                </a:solidFill>
                <a:effectLst/>
                <a:latin typeface="Roboto" panose="02000000000000000000" pitchFamily="2" charset="0"/>
              </a:rPr>
              <a:t>your branding</a:t>
            </a:r>
            <a:r>
              <a:rPr lang="en-US" b="0" i="0" dirty="0">
                <a:solidFill>
                  <a:srgbClr val="202124"/>
                </a:solidFill>
                <a:effectLst/>
                <a:latin typeface="Roboto" panose="02000000000000000000" pitchFamily="2" charset="0"/>
              </a:rPr>
              <a:t> across </a:t>
            </a:r>
            <a:r>
              <a:rPr lang="en-US" b="1" i="0" dirty="0">
                <a:solidFill>
                  <a:srgbClr val="202124"/>
                </a:solidFill>
                <a:effectLst/>
                <a:latin typeface="Roboto" panose="02000000000000000000" pitchFamily="2" charset="0"/>
              </a:rPr>
              <a:t>your business</a:t>
            </a:r>
            <a:r>
              <a:rPr lang="en-US" b="0" i="0" dirty="0">
                <a:solidFill>
                  <a:srgbClr val="202124"/>
                </a:solidFill>
                <a:effectLst/>
                <a:latin typeface="Roboto" panose="02000000000000000000" pitchFamily="2" charset="0"/>
              </a:rPr>
              <a:t>.</a:t>
            </a:r>
          </a:p>
          <a:p>
            <a:endParaRPr lang="en-US" dirty="0"/>
          </a:p>
        </p:txBody>
      </p:sp>
      <p:pic>
        <p:nvPicPr>
          <p:cNvPr id="5" name="Picture 4">
            <a:extLst>
              <a:ext uri="{FF2B5EF4-FFF2-40B4-BE49-F238E27FC236}">
                <a16:creationId xmlns:a16="http://schemas.microsoft.com/office/drawing/2014/main" id="{48DD94A5-3863-4B5F-BD93-951DEDA4AB99}"/>
              </a:ext>
            </a:extLst>
          </p:cNvPr>
          <p:cNvPicPr>
            <a:picLocks noChangeAspect="1"/>
          </p:cNvPicPr>
          <p:nvPr/>
        </p:nvPicPr>
        <p:blipFill>
          <a:blip r:embed="rId2"/>
          <a:stretch>
            <a:fillRect/>
          </a:stretch>
        </p:blipFill>
        <p:spPr>
          <a:xfrm>
            <a:off x="6660232" y="4509120"/>
            <a:ext cx="2152650" cy="2124075"/>
          </a:xfrm>
          <a:prstGeom prst="rect">
            <a:avLst/>
          </a:prstGeom>
        </p:spPr>
      </p:pic>
    </p:spTree>
    <p:extLst>
      <p:ext uri="{BB962C8B-B14F-4D97-AF65-F5344CB8AC3E}">
        <p14:creationId xmlns:p14="http://schemas.microsoft.com/office/powerpoint/2010/main" val="3619631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752</Words>
  <Application>Microsoft Office PowerPoint</Application>
  <PresentationFormat>On-screen Show (4:3)</PresentationFormat>
  <Paragraphs>68</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맑은 고딕</vt:lpstr>
      <vt:lpstr>Arial</vt:lpstr>
      <vt:lpstr>Calibri</vt:lpstr>
      <vt:lpstr>Gotham Book</vt:lpstr>
      <vt:lpstr>Roboto</vt:lpstr>
      <vt:lpstr>Office Theme</vt:lpstr>
      <vt:lpstr>Custom Design</vt:lpstr>
      <vt:lpstr>PowerPoint Presentation</vt:lpstr>
      <vt:lpstr> Objectives</vt:lpstr>
      <vt:lpstr>Branding</vt:lpstr>
      <vt:lpstr>Famous Brand Characters</vt:lpstr>
      <vt:lpstr>Reading: Brand Marketing Through the  Coronavirus Crisis</vt:lpstr>
      <vt:lpstr>Who is Johnny Cupcakes?</vt:lpstr>
      <vt:lpstr>Johnny Cupcakes</vt:lpstr>
      <vt:lpstr> Activity – Video Q&amp;A</vt:lpstr>
      <vt:lpstr>Building Your Brand</vt:lpstr>
      <vt:lpstr>Activity: Branding Brainstorming  Worksheet</vt:lpstr>
      <vt:lpstr>Project: Create an Instagram Ad for Your Gourmet Popcorn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ARIANE B KAVASS</dc:creator>
  <cp:lastModifiedBy>ARIANE B KAVASS</cp:lastModifiedBy>
  <cp:revision>7</cp:revision>
  <dcterms:created xsi:type="dcterms:W3CDTF">2020-12-26T22:11:54Z</dcterms:created>
  <dcterms:modified xsi:type="dcterms:W3CDTF">2021-01-04T17:10:47Z</dcterms:modified>
</cp:coreProperties>
</file>