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4"/>
  </p:sldMasterIdLst>
  <p:notesMasterIdLst>
    <p:notesMasterId r:id="rId42"/>
  </p:notesMasterIdLst>
  <p:handoutMasterIdLst>
    <p:handoutMasterId r:id="rId43"/>
  </p:handoutMasterIdLst>
  <p:sldIdLst>
    <p:sldId id="336" r:id="rId5"/>
    <p:sldId id="352" r:id="rId6"/>
    <p:sldId id="293" r:id="rId7"/>
    <p:sldId id="410" r:id="rId8"/>
    <p:sldId id="294" r:id="rId9"/>
    <p:sldId id="295" r:id="rId10"/>
    <p:sldId id="299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411" r:id="rId21"/>
    <p:sldId id="306" r:id="rId22"/>
    <p:sldId id="307" r:id="rId23"/>
    <p:sldId id="346" r:id="rId24"/>
    <p:sldId id="396" r:id="rId25"/>
    <p:sldId id="397" r:id="rId26"/>
    <p:sldId id="398" r:id="rId27"/>
    <p:sldId id="347" r:id="rId28"/>
    <p:sldId id="348" r:id="rId29"/>
    <p:sldId id="349" r:id="rId30"/>
    <p:sldId id="350" r:id="rId31"/>
    <p:sldId id="401" r:id="rId32"/>
    <p:sldId id="400" r:id="rId33"/>
    <p:sldId id="399" r:id="rId34"/>
    <p:sldId id="403" r:id="rId35"/>
    <p:sldId id="402" r:id="rId36"/>
    <p:sldId id="404" r:id="rId37"/>
    <p:sldId id="406" r:id="rId38"/>
    <p:sldId id="412" r:id="rId39"/>
    <p:sldId id="405" r:id="rId40"/>
    <p:sldId id="40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2:33.5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1,'4705'0,"-4336"15,21 0,-231-9,4 7,-12-1,664 18,6-31,-329-1,-425 4,52 11,-45-5,16-2,917-2,-514-7,-402-1,33-7,63-4,-7 13,-139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03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2,'279'-2,"302"5,-368 12,45 0,1587-16,-1741-3,24-7,74-3,639 11,-429 5,-124 14,-9-1,-199-14,178 0,227 31,51 22,-369-43,235 8,-139-19,-238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07.0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90,'2188'0,"-2035"-6,-1-7,67-17,-110 20,1 4,0 5,3 5,56-1,177-18,4-1,945 18,-1223 1,48 9,-48-4,55-1,-44-10,-50 0,0 2,-1 2,1 1,0 1,2 2,-12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14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0,'220'6,"128"23,-115-10,32-9,237-12,-160-1,1708 3,-1664 15,36 0,-399-15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16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1,'889'30,"-210"-1,439-26,-546-6,2952 3,-3493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19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1 120,'65'-9,"-17"0,325-19,42 16,-262 8,99-9,28-1,-29 1,-26 1,1227 6,-790 9,649-3,-1257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34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0 147,'2436'0,"-2338"-3,17-7,56-3,-42 12,-67 3,0-3,0-3,-1-3,9-4,9-10,-50 12,1 1,0 1,11 1,532-33,6 31,-373 7,474 5,170 41,-604-32,-12-2,30 15,46 4,197-9,49-24,-532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4:35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0 100,'67'-3,"-1"-3,53-13,-31 5,8 3,326-14,-216 18,-31 3,-147 0,-7-3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5:03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89,'1'-1,"-1"0,1 0,-1-1,1 1,0 0,0 0,0 0,-1 0,1 0,0 0,0 0,1 0,-1 1,0-1,0 0,0 0,0 1,1-1,-1 1,0-1,1 1,-1 0,0-1,1 1,-1 0,0 0,2 0,46-5,-41 4,196-7,44 11,-46-1,-63-2,123-18,-100 6,1 6,47 9,-25 0,3863-3,-3964-3,40-9,-37 3,31 3,295 7,-389-1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5:05.6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90,'87'4,"71"12,-13 0,970 9,-847-26,569-44,-354 11,197-8,-447 30,173-5,1240 18,-1622-1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5:07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31,'1543'0,"-1189"-15,-8 0,2436 16,-2757-1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2:36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0 181,'1537'0,"-1321"-9,30-12,150-7,903 24,-679 7,650-3,-1233-2,0-1,30-8,-27 5,0 1,14 1,128 2,171-7,-253 3,572-45,-412 32,260 15,-289 7,1539-3,-1738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5:18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86,'68'-3,"1"-4,62-14,-64 9,1 3,64 0,-89 7,0-2,5-2,70-7,907 24,-431 4,-78-13,-453-2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5:20.7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90,'22'-1,"1"-1,-1-1,2-1,31-4,515-39,293 23,1636 26,-1391-3,-991 6,112 21,-91-9,-82-11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37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 0,'135'1,"-1"6,105 20,64 23,-225-43,1-4,62-6,-22 1,266 17,15 0,-286-11,105 19,7 1,-150-19,691 26,1051-33,-958 4,-807-5,0-1,6-4,-2 0,39 1,-64 5,0-2,0-1,25-7,-51 11,-5 0,0 1,0 0,0-1,1 1,-1 0,0 0,0 0,1 0,-1 0,0 0,1 0,-1 0,0 0,0 1,0-1,1 1,-1-1,1 1,-2-1,1 1,-1 0,0-1,1 1,-1-1,0 1,0-1,0 1,0 0,1-1,-1 1,0-1,0 1,0 0,0-1,0 1,0 0,0-1,-1 1,1-1,0 1,0 0,0-1,-1 1,1-1,0 1,-33 50,17-29,10-11,-8 12,2 0,0 1,2 0,0 0,-3 18,6-18,-2 0,0-1,-6 10,5-14,2 1,0 0,1 0,2 1,-1 0,-8 75,5-31,-8 24,15-83,0 0,0-1,-1 1,1-1,-1 0,-1 1,1-1,-1-1,0 1,0-1,0 1,-1-1,0 0,1-1,-1 1,-1-1,1 0,0 0,-1 0,0-1,-5 2,-16 4,-1 0,1-2,-1-1,-8-1,8 0,-1 0,1 1,1 2,-3 1,19-4,0 0,1 1,-1 0,1 1,0 0,1 0,0 1,0 1,-3 2,-3 6,-2 1,0-2,-1 0,0-2,-1 0,-1-1,0 0,-1-2,-16 6,-22 1,-1-2,0-3,-41 2,-186 8,253-21,-183 8,-203 15,310-9,50-7,1-2,-9-2,-63-5,-95 4,181 0,0 2,1 2,0 2,-1 2,-25 5,-1-3,0-3,-17-3,-63 10,-9-3,0-6,-101-10,68-1,-16 1,-241 5,323 11,68-6,-52-1,-1065-8,1131 2,-1 0,-43-5,78 3,-1-1,1 0,0 0,0-1,0-1,0 0,1 0,0-1,-1 0,0-2,7 4,0-1,0 1,0-1,0-1,0 1,1 0,0-1,0 0,0 1,0-1,1 0,0-1,0 1,0 0,1-1,-1 1,1-1,1 1,-1-4,0-15,1 1,1 0,1-1,2-4,2-20,4-194,-11-37,-1 73,3 185,2-1,1 1,0 1,2-1,0 1,1-1,1 2,2-3,-9 20,1-1,-1 0,1 0,0 1,0-1,0 1,0 0,0-1,0 1,1 0,-1 0,1 1,-1-1,1 0,0 1,0 0,0-1,0 1,0 0,0 0,0 1,0-1,0 1,0 0,1-1,11 1,0 1,0 0,0 1,0 1,0 0,20 3,105 14,141 21,183-2,150-38,-280-4,84-12,3 0,-274 13,85-13,36 0,3 0,-78 2,186 12,-156 4,-66-4,185 3,-266 5,-1 3,34 11,52 7,-46-15,1-5,63-6,-151-2,1 1,-1 2,1 1,-1 1,0 2,0 0,5 4,-29-10,-1 1,1-1,-1 1,1 0,-1-1,1 1,-1 1,0-1,0 0,0 1,-1 0,1-1,-1 1,1 0,-1 1,0-1,0 0,0 0,0 1,-1-1,0 1,1 0,-1 3,0-2,-1-1,0 0,-1 1,1-1,-1 1,0-1,0 0,-1 0,1 1,-1-1,0 0,0 0,0-1,0 1,-1 0,1-1,-1 1,0-1,0 0,0 0,-1 0,-8 7,0-1,-1 0,0-1,0 0,-1-1,0-1,0 0,-1-1,0-1,0 0,-1 0,-42 6,0-2,-18-1,12-2,-408 37,399-34,-151 22,182-22,1 2,0 2,0 2,-11 6,20-7,0-2,0-1,-1-2,-23 3,-137 11,133-16,-98 2,-119-9,88-2,-1185 3,1014-16,8 1,-24 1,-38 0,-211 14,596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41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0 356,'11'-4,"0"0,0 1,0 1,0 0,1 0,-1 1,6 0,19-3,169-17,90 6,210 13,-388 2,313 26,-186-8,1308 119,-1155-89,208-9,-454-39,-57-1,1 4,19 7,91 7,1-9,78-12,-37 1,-133 4,-6 1,23-6,-65-5,0-3,-1-3,33-12,-68 18,-10 4,-1-1,-1-1,1-1,-1 0,-1-1,1-1,-2-1,1 0,11-12,-7 5,1 2,0 0,13-5,-12 7,-1 0,-1-2,19-16,-30 20,1 1,-1-1,-1-1,0 0,-1 0,0-1,-1 0,1-3,-8 15,1 1,-1-1,0 0,1 0,-1 1,0-1,0 0,0 0,0 1,0-1,-1 0,1 0,0 1,-1-1,1 0,-1 1,0-1,0 0,1 1,-1-1,0 1,0-1,0 1,-1 0,1-1,0 1,0 0,-1 0,1 0,-1 0,1 0,-1 0,1 0,-1 1,0-1,1 0,-1 1,0 0,1-1,-14-4,1 0,-1 1,1 1,-6-1,15 3,-178-24,-2 8,-34 7,17 0,-138-8,-183 20,475 3,0 2,-43 12,-41 7,-154 7,160-23,-33 3,-13-7,-2-7,133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42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63,'81'9,"-13"0,975 5,-710-16,370-29,-85 1,3 13,616 3,-744 17,-218-5,304 5,-374 11,25 1,-195-15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45.6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60,'5091'0,"-4806"-15,-44 0,-216 13,0-1,0-1,1-1,68-9,177 12,-154 3,-87-1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48.5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1 120,'464'1,"503"-3,-765-10,144-29,-236 26,100-3,1 10,84 11,-71 0,135-1,510-4,-518-12,192-3,208 18,-700-1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50.5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1 237,'1289'0,"-1257"2,0-3,-1 0,1-2,0-1,-1-2,0-1,0-1,21-9,-4-3,0 2,1 2,1 2,1 3,0 1,0 3,32 1,516 4,138-7,554-41,-947 38,-87 0,825 7,-613 7,-356 3,98 18,-59-5,-71-11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52.7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0 326,'2022'0,"-1978"1,0-3,0-1,-1-3,1-1,-1-2,18-8,35-12,1 4,50-5,200-20,12-2,-141 19,95 2,221 5,-522 25,746-5,-456 8,-256-2,0 2,-1 1,0 3,40 11,-52-7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3:55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1 209,'32'-2,"-1"0,30-8,9 0,267-14,18 15,-106 3,-52-7,25-1,438-18,-168 4,278-2,-521 17,129-2,987 16,-1325 1,0 1,11 5,26 2,-30-7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2:37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0,'2118'0,"-2077"0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4:31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1 208,'4'-1,"1"0,0 0,-1-1,1 1,-1-1,0 0,0-1,0 1,1-1,25-13,27 1,0 1,0 4,2 2,-1 2,1 3,46 4,-21-4,53-8,-50 2,44 3,-70 7,42 0,1-4,78-13,-126 10,1 2,52 4,-35 1,18-5,0-10,-61 8,0 2,20-1,722 3,-374 5,-21 12,-86 0,-56-17,68 4,-176 12,-73-6,43 0,465-9,-517-1,-1-2,11-4,64-5,84-1,154-5,-278 16,53-9,-48 3,32 3,1057 7,-1139 1,0 2,0 1,-1 2,16 5,-11-2,0-2,0-2,8 0,-21-5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6:27.8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26:42.0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2:41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96,'1500'-49,"-1290"40,113-11,-139 7,0 8,2 9,24-2,-46-4,-27-1,125 14,-219-5,-15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2:44.6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1 269,'708'15,"6"1,402-35,-109-47,-918 56,1-4,-1-3,-2-5,36-15,-74 24,-1 1,1 3,1 2,0 2,20 1,39-4,293-18,-301 13,-56 6,41-1,751 6,-431 4,-369 0,-1 2,1 2,-1 1,24 8,38 8,88 12,218 46,97 20,53 14,-385-77,3-7,31-5,346 19,-203-41,-219-5,-108 0,-1-2,0 0,0-2,0 1,-1-2,0-1,0 0,0-1,1-1,5-3,1 1,1 2,0 0,2 2,100-20,-40 11,0-5,-1-3,33-16,-92 30,1 2,0 1,0 1,0 2,1 0,9 2,-8-2,-6-2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3:18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1,'275'15,"-9"1,1629-17,-1575 18,-143-5,128 17,168 43,-154-20,89-7,225-35,-393-12,74 16,-49-1,364-6,293 7,-361-1,90 4,680-3,-829-16,1521 2,-1664-13,-92 2,1661 2,-1173 12,-753-3,6 0,-1 1,0-1,1 0,-1-1,1 1,-1-1,0-1,0 0,0 0,0 0,0-1,0 0,0 0,-1 0,6-4,-7 3,0 0,0 1,1 0,0 0,-1 1,1 0,0 0,0 0,0 0,1 1,0 0,77-6,-32 4,100-21,-71 10,54-1,253-11,-341 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3:21.8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0 269,'38'-2,"-1"-1,5-2,38-4,856-30,-270 16,10-31,-654 52,508-56,20 23,906 27,-870 10,-285-16,-57 1,1256 7,-829 9,53-5,781 5,-904 11,338 2,-561-1,21-1,-312-11,36 7,44 3,467 43,-434-34,-162-18,51 6,38 10,-92-14,1-2,0-2,16-1,32 2,569 21,-601-24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3:35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1 208,'32'-2,"1"-1,16-4,40-4,151 4,-121 6,-1-5,99-18,-64 2,58 2,-95 11,-25-1,87-21,-112 20,0 3,56 0,-35 4,22-8,-2 2,-76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1:33:37.2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0 175,'96'-5,"-2"-3,24-9,19-1,520-46,-276 29,-292 21,-67 9,2 2,-1 0,0 1,0 1,19 3,6 4,0 2,-1 2,31 11,-35-7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4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9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customXml" Target="../ink/ink11.xml"/><Relationship Id="rId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customXml" Target="../ink/ink13.xml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0.png"/><Relationship Id="rId7" Type="http://schemas.openxmlformats.org/officeDocument/2006/relationships/customXml" Target="../ink/ink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customXml" Target="../ink/ink1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1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146.png"/><Relationship Id="rId4" Type="http://schemas.openxmlformats.org/officeDocument/2006/relationships/image" Target="../media/image143.png"/><Relationship Id="rId9" Type="http://schemas.openxmlformats.org/officeDocument/2006/relationships/customXml" Target="../ink/ink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customXml" Target="../ink/ink27.xml"/><Relationship Id="rId18" Type="http://schemas.openxmlformats.org/officeDocument/2006/relationships/image" Target="../media/image1000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970.png"/><Relationship Id="rId17" Type="http://schemas.openxmlformats.org/officeDocument/2006/relationships/customXml" Target="../ink/ink29.xml"/><Relationship Id="rId2" Type="http://schemas.openxmlformats.org/officeDocument/2006/relationships/image" Target="../media/image40.png"/><Relationship Id="rId16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960.png"/><Relationship Id="rId4" Type="http://schemas.openxmlformats.org/officeDocument/2006/relationships/image" Target="../media/image930.png"/><Relationship Id="rId9" Type="http://schemas.openxmlformats.org/officeDocument/2006/relationships/customXml" Target="../ink/ink25.xml"/><Relationship Id="rId14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2.xml"/><Relationship Id="rId4" Type="http://schemas.openxmlformats.org/officeDocument/2006/relationships/image" Target="../media/image11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100.png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2.png"/><Relationship Id="rId5" Type="http://schemas.openxmlformats.org/officeDocument/2006/relationships/image" Target="../media/image9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.png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3.png"/><Relationship Id="rId4" Type="http://schemas.openxmlformats.org/officeDocument/2006/relationships/image" Target="../media/image11.png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22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72DD-3829-464B-B906-BDC6992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Certified logistics associate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14907-5DB5-47AD-B44B-6A1C4794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73" y="2011680"/>
            <a:ext cx="5761972" cy="420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5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D08-80E2-4A6D-A6D0-A8F065BC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dock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9A76E8-951C-4970-A036-8650B1C33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64" y="1930340"/>
            <a:ext cx="6280686" cy="420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CE234-0C68-43B7-9D96-C5882E45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81" y="2804388"/>
            <a:ext cx="5487319" cy="20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60A-3AC0-4D00-B6E5-7C891133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conveyors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0E4FC5-3A58-4B02-A45B-51A03482C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440" y="2011363"/>
            <a:ext cx="5795532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1D319E-3509-4901-BF3E-D4DA3CB18EF2}"/>
                  </a:ext>
                </a:extLst>
              </p14:cNvPr>
              <p14:cNvContentPartPr/>
              <p14:nvPr/>
            </p14:nvContentPartPr>
            <p14:xfrm>
              <a:off x="3582594" y="5219657"/>
              <a:ext cx="2752920" cy="5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1D319E-3509-4901-BF3E-D4DA3CB18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8954" y="5111657"/>
                <a:ext cx="28605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1FFDF0-F63E-4A93-92C2-9C32616460F2}"/>
                  </a:ext>
                </a:extLst>
              </p14:cNvPr>
              <p14:cNvContentPartPr/>
              <p14:nvPr/>
            </p14:nvContentPartPr>
            <p14:xfrm>
              <a:off x="3593754" y="5421977"/>
              <a:ext cx="2163960" cy="32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1FFDF0-F63E-4A93-92C2-9C32616460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9754" y="5313977"/>
                <a:ext cx="227160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87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F788-1BD6-4593-BC23-FD1E0769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conveyer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CD5CE1-91A5-42A7-968F-95C05434A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883" y="2011363"/>
            <a:ext cx="6396647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C779E9-F650-4D54-9369-1BB8890C2AEF}"/>
                  </a:ext>
                </a:extLst>
              </p14:cNvPr>
              <p14:cNvContentPartPr/>
              <p14:nvPr/>
            </p14:nvContentPartPr>
            <p14:xfrm>
              <a:off x="3146634" y="4380497"/>
              <a:ext cx="1725120" cy="3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779E9-F650-4D54-9369-1BB8890C2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994" y="4272497"/>
                <a:ext cx="18327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457643-5792-404D-A2B4-C98A827F6ED1}"/>
                  </a:ext>
                </a:extLst>
              </p14:cNvPr>
              <p14:cNvContentPartPr/>
              <p14:nvPr/>
            </p14:nvContentPartPr>
            <p14:xfrm>
              <a:off x="3179034" y="4582457"/>
              <a:ext cx="2452680" cy="2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457643-5792-404D-A2B4-C98A827F6E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034" y="4474817"/>
                <a:ext cx="2560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F87EE7-FE32-41F9-B83C-59EB6EC3A141}"/>
                  </a:ext>
                </a:extLst>
              </p14:cNvPr>
              <p14:cNvContentPartPr/>
              <p14:nvPr/>
            </p14:nvContentPartPr>
            <p14:xfrm>
              <a:off x="3157434" y="4783697"/>
              <a:ext cx="1995120" cy="4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F87EE7-FE32-41F9-B83C-59EB6EC3A1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3794" y="4675697"/>
                <a:ext cx="210276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18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523C-8E60-4E9C-9BEC-FE87B504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210693-5937-4C5E-9C39-D3D759044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714" y="2011363"/>
            <a:ext cx="5786985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7101-B8F5-4CB8-BBB3-065B7499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751F5B-8AAE-4576-95C3-3BA2FD45C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843" y="2011363"/>
            <a:ext cx="4920726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664C-DF73-44DF-8BFB-934A5ED2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DB8713-9BE5-4815-88FD-08DE2461D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731" y="2085975"/>
            <a:ext cx="76009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058A-1AEB-42D7-BF1C-2C7BA944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6188D5-A06D-439C-9276-2CC57123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3" y="2498711"/>
            <a:ext cx="3600450" cy="2638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2D44A-8D42-41FA-AE93-4EA50B110CEA}"/>
              </a:ext>
            </a:extLst>
          </p:cNvPr>
          <p:cNvSpPr txBox="1"/>
          <p:nvPr/>
        </p:nvSpPr>
        <p:spPr>
          <a:xfrm>
            <a:off x="98442" y="2025876"/>
            <a:ext cx="40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OVERHEAD TRAVELING CONVEYORS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15ACF-D30B-4B01-AA78-35827E8C3791}"/>
              </a:ext>
            </a:extLst>
          </p:cNvPr>
          <p:cNvSpPr txBox="1"/>
          <p:nvPr/>
        </p:nvSpPr>
        <p:spPr>
          <a:xfrm>
            <a:off x="9241570" y="2145069"/>
            <a:ext cx="154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GANTRIES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80A70-E8E2-4FFB-986E-929EC37D4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674" y="2514401"/>
            <a:ext cx="3629025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91819-CD26-4461-84D5-50EBB174A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607" y="3684688"/>
            <a:ext cx="2352675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14D35-669B-4565-B8DC-87754F3D33DF}"/>
              </a:ext>
            </a:extLst>
          </p:cNvPr>
          <p:cNvSpPr txBox="1"/>
          <p:nvPr/>
        </p:nvSpPr>
        <p:spPr>
          <a:xfrm>
            <a:off x="4401760" y="2967335"/>
            <a:ext cx="344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OVERHEAD CRANE AND HOIST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310C8-0627-4171-8EEA-0661DE7B8695}"/>
              </a:ext>
            </a:extLst>
          </p:cNvPr>
          <p:cNvSpPr txBox="1"/>
          <p:nvPr/>
        </p:nvSpPr>
        <p:spPr>
          <a:xfrm>
            <a:off x="8198674" y="5741043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on a track – has wheels on the floor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AAFF0A-2510-4422-9953-E932CC6F34B8}"/>
                  </a:ext>
                </a:extLst>
              </p14:cNvPr>
              <p14:cNvContentPartPr/>
              <p14:nvPr/>
            </p14:nvContentPartPr>
            <p14:xfrm>
              <a:off x="8335674" y="5890337"/>
              <a:ext cx="3061800" cy="5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AAFF0A-2510-4422-9953-E932CC6F34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1674" y="5782337"/>
                <a:ext cx="3169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67C899-8C62-4D08-8496-34BF37AC71B3}"/>
                  </a:ext>
                </a:extLst>
              </p14:cNvPr>
              <p14:cNvContentPartPr/>
              <p14:nvPr/>
            </p14:nvContentPartPr>
            <p14:xfrm>
              <a:off x="8314434" y="6183737"/>
              <a:ext cx="464040" cy="3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67C899-8C62-4D08-8496-34BF37AC71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60434" y="6075737"/>
                <a:ext cx="57168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37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208B-4DB4-4E5A-8D2A-59472F27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Overhead traveling cranes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93D323-5632-4AD3-8A59-7D7E4C3E6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Basic Components:</a:t>
            </a:r>
          </a:p>
          <a:p>
            <a:r>
              <a:rPr lang="en-US" dirty="0"/>
              <a:t>Runways – track on which crane travels</a:t>
            </a:r>
          </a:p>
          <a:p>
            <a:r>
              <a:rPr lang="en-US" dirty="0"/>
              <a:t>End Trucks – structure attached to warehouse</a:t>
            </a:r>
          </a:p>
          <a:p>
            <a:r>
              <a:rPr lang="en-US" dirty="0"/>
              <a:t>Bridge Beam – end trucks are placed at each end</a:t>
            </a:r>
          </a:p>
          <a:p>
            <a:r>
              <a:rPr lang="en-US" dirty="0"/>
              <a:t>Hoist – lifting mechanism place on the bridge beam – usually electrically powered chain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CC16CB-6BF7-48A4-B401-C56D114AA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613" r="1956" b="4"/>
          <a:stretch/>
        </p:blipFill>
        <p:spPr>
          <a:xfrm>
            <a:off x="7504209" y="2245489"/>
            <a:ext cx="3967198" cy="350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87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C096-D981-4DA5-95B7-72E83AF7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4A47BF-6ABC-4E8F-8256-A3715039D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608" y="2011363"/>
            <a:ext cx="6283196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66BE6B-2DE0-4B3A-9566-7DFB05B1689D}"/>
                  </a:ext>
                </a:extLst>
              </p14:cNvPr>
              <p14:cNvContentPartPr/>
              <p14:nvPr/>
            </p14:nvContentPartPr>
            <p14:xfrm>
              <a:off x="3179034" y="5092577"/>
              <a:ext cx="2434320" cy="3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66BE6B-2DE0-4B3A-9566-7DFB05B168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5034" y="4984577"/>
                <a:ext cx="2541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03AD87-34DB-4BB7-93F1-0CA22EE2711C}"/>
                  </a:ext>
                </a:extLst>
              </p14:cNvPr>
              <p14:cNvContentPartPr/>
              <p14:nvPr/>
            </p14:nvContentPartPr>
            <p14:xfrm>
              <a:off x="3210714" y="5220017"/>
              <a:ext cx="2189880" cy="5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03AD87-34DB-4BB7-93F1-0CA22EE271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6714" y="5112017"/>
                <a:ext cx="2297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5B0FA-1A31-4D23-9C1C-3CFFE5354AF7}"/>
                  </a:ext>
                </a:extLst>
              </p14:cNvPr>
              <p14:cNvContentPartPr/>
              <p14:nvPr/>
            </p14:nvContentPartPr>
            <p14:xfrm>
              <a:off x="3221514" y="5464457"/>
              <a:ext cx="1818360" cy="1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5B0FA-1A31-4D23-9C1C-3CFFE5354A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7514" y="5356817"/>
                <a:ext cx="1926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7AE772-29FF-42C3-B78A-9C40914CA17D}"/>
                  </a:ext>
                </a:extLst>
              </p14:cNvPr>
              <p14:cNvContentPartPr/>
              <p14:nvPr/>
            </p14:nvContentPartPr>
            <p14:xfrm>
              <a:off x="8229474" y="4881257"/>
              <a:ext cx="107496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7AE772-29FF-42C3-B78A-9C40914CA1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5834" y="4773257"/>
                <a:ext cx="1182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B50E15-8F6B-4AF4-A511-7E28E7FC948E}"/>
                  </a:ext>
                </a:extLst>
              </p14:cNvPr>
              <p14:cNvContentPartPr/>
              <p14:nvPr/>
            </p14:nvContentPartPr>
            <p14:xfrm>
              <a:off x="6443154" y="5070977"/>
              <a:ext cx="206208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B50E15-8F6B-4AF4-A511-7E28E7FC94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9514" y="4963337"/>
                <a:ext cx="216972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30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3669044" y="2360967"/>
            <a:ext cx="421596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Safety Principles</a:t>
            </a: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4</a:t>
            </a:r>
            <a:endParaRPr lang="en-US" sz="32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9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2474663" y="2499189"/>
            <a:ext cx="724268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Material Handling Equipment</a:t>
            </a: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3</a:t>
            </a:r>
            <a:endParaRPr lang="en-US" sz="32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7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1F5E-22EF-467E-BFC9-C49D4B37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Safety organizations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CDC80B-837A-440C-AEEC-208687927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994" y="2514600"/>
            <a:ext cx="79724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1F5E-22EF-467E-BFC9-C49D4B37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Safety organizations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A764D-39DB-41B9-9B6E-20436E70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86" y="1910808"/>
            <a:ext cx="3970478" cy="4678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7D0D9-DE2F-42A7-BE0D-7B843683CF4F}"/>
              </a:ext>
            </a:extLst>
          </p:cNvPr>
          <p:cNvSpPr txBox="1"/>
          <p:nvPr/>
        </p:nvSpPr>
        <p:spPr>
          <a:xfrm>
            <a:off x="6804837" y="2073349"/>
            <a:ext cx="4869712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 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Regulates transportation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Rules encompass aspects of transportation from routes to specific driver safety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94F3AC-A48E-4464-B68B-605E510EE292}"/>
              </a:ext>
            </a:extLst>
          </p:cNvPr>
          <p:cNvSpPr txBox="1"/>
          <p:nvPr/>
        </p:nvSpPr>
        <p:spPr>
          <a:xfrm>
            <a:off x="6804836" y="3358116"/>
            <a:ext cx="4869713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Develops and enforces air transportation rules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8C29A-D2D0-4227-8CDF-E629300E41C2}"/>
              </a:ext>
            </a:extLst>
          </p:cNvPr>
          <p:cNvSpPr txBox="1"/>
          <p:nvPr/>
        </p:nvSpPr>
        <p:spPr>
          <a:xfrm>
            <a:off x="6804836" y="4192527"/>
            <a:ext cx="4869713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FMCSA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Focuses on safety regulations for large trucks and buses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D8EE0-6E92-4206-B835-003D1F9CC2DC}"/>
              </a:ext>
            </a:extLst>
          </p:cNvPr>
          <p:cNvSpPr txBox="1"/>
          <p:nvPr/>
        </p:nvSpPr>
        <p:spPr>
          <a:xfrm>
            <a:off x="6804836" y="5303937"/>
            <a:ext cx="4869713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inspectors investigate operating practices, tracks, structures, and other train control issues</a:t>
            </a:r>
          </a:p>
        </p:txBody>
      </p:sp>
    </p:spTree>
    <p:extLst>
      <p:ext uri="{BB962C8B-B14F-4D97-AF65-F5344CB8AC3E}">
        <p14:creationId xmlns:p14="http://schemas.microsoft.com/office/powerpoint/2010/main" val="320970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1F5E-22EF-467E-BFC9-C49D4B37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Safety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2811E-CC6D-4A1A-BC06-8A2AA48D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4" y="2062717"/>
            <a:ext cx="5072775" cy="4264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EAF3A-78E8-4C11-A098-C712813F0746}"/>
              </a:ext>
            </a:extLst>
          </p:cNvPr>
          <p:cNvSpPr txBox="1"/>
          <p:nvPr/>
        </p:nvSpPr>
        <p:spPr>
          <a:xfrm>
            <a:off x="6743970" y="2228671"/>
            <a:ext cx="4869713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Develops and enforces rules protecting land, air, and water from industrial pollution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79053-99EE-452D-A3BF-B3D3F4349614}"/>
              </a:ext>
            </a:extLst>
          </p:cNvPr>
          <p:cNvSpPr txBox="1"/>
          <p:nvPr/>
        </p:nvSpPr>
        <p:spPr>
          <a:xfrm>
            <a:off x="6743970" y="3294251"/>
            <a:ext cx="4869713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NIOSH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Studies causes of workplace injuries and develops solutions to help control hazards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287BA-2D7C-4C4B-90B8-B80D813C756F}"/>
              </a:ext>
            </a:extLst>
          </p:cNvPr>
          <p:cNvSpPr txBox="1"/>
          <p:nvPr/>
        </p:nvSpPr>
        <p:spPr>
          <a:xfrm>
            <a:off x="6743970" y="4359831"/>
            <a:ext cx="4869713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State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Most states also set and enforce their own standards for workplace safety, commercial transportation and environmental preservation</a:t>
            </a:r>
          </a:p>
        </p:txBody>
      </p:sp>
    </p:spTree>
    <p:extLst>
      <p:ext uri="{BB962C8B-B14F-4D97-AF65-F5344CB8AC3E}">
        <p14:creationId xmlns:p14="http://schemas.microsoft.com/office/powerpoint/2010/main" val="36948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1F5E-22EF-467E-BFC9-C49D4B37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is responsible for  workplace safety?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4F518C-AA64-4FBA-A28E-60350B962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760" y="2011363"/>
            <a:ext cx="6410892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9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165A-5EF3-4778-884E-CB2ECEDB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Employer responsibility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5BA0E1-1F50-49F9-BC48-B6251158C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925" y="2011363"/>
            <a:ext cx="7434563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B942-2079-4811-80B3-AAC99EC3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Employee responsibility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996E56-F0A0-467C-A2C2-19E1D981C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348" y="2011363"/>
            <a:ext cx="538371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0E34-A505-4E23-9D9B-AB89521B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Workplace safety inspections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CE6DAF-BA9C-417D-9371-1EF9C2589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349" y="2011363"/>
            <a:ext cx="6125662" cy="4607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4D28FD-6CCF-4ADC-8FE6-3A53F0455587}"/>
                  </a:ext>
                </a:extLst>
              </p14:cNvPr>
              <p14:cNvContentPartPr/>
              <p14:nvPr/>
            </p14:nvContentPartPr>
            <p14:xfrm>
              <a:off x="5893794" y="3710537"/>
              <a:ext cx="2435400" cy="55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4D28FD-6CCF-4ADC-8FE6-3A53F0455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9794" y="3602537"/>
                <a:ext cx="254304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3CFA86-A94E-4001-9666-C688E1325FBF}"/>
                  </a:ext>
                </a:extLst>
              </p14:cNvPr>
              <p14:cNvContentPartPr/>
              <p14:nvPr/>
            </p14:nvContentPartPr>
            <p14:xfrm>
              <a:off x="5953914" y="4411817"/>
              <a:ext cx="2532240" cy="216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3CFA86-A94E-4001-9666-C688E1325F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9914" y="4303817"/>
                <a:ext cx="26398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DA7886-4EF6-4F4D-A8DB-D35F0F095399}"/>
                  </a:ext>
                </a:extLst>
              </p14:cNvPr>
              <p14:cNvContentPartPr/>
              <p14:nvPr/>
            </p14:nvContentPartPr>
            <p14:xfrm>
              <a:off x="5868954" y="4623857"/>
              <a:ext cx="234756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DA7886-4EF6-4F4D-A8DB-D35F0F0953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4954" y="4516217"/>
                <a:ext cx="24552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2D67F-1C8C-44BA-8745-9822BF6566A8}"/>
                  </a:ext>
                </a:extLst>
              </p14:cNvPr>
              <p14:cNvContentPartPr/>
              <p14:nvPr/>
            </p14:nvContentPartPr>
            <p14:xfrm>
              <a:off x="5858154" y="4816097"/>
              <a:ext cx="2243160" cy="21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2D67F-1C8C-44BA-8745-9822BF6566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4154" y="4708097"/>
                <a:ext cx="235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2E7F30-38CC-4178-908C-F72AC3312F71}"/>
                  </a:ext>
                </a:extLst>
              </p14:cNvPr>
              <p14:cNvContentPartPr/>
              <p14:nvPr/>
            </p14:nvContentPartPr>
            <p14:xfrm>
              <a:off x="6017634" y="5942897"/>
              <a:ext cx="2143800" cy="4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2E7F30-38CC-4178-908C-F72AC3312F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63994" y="5834897"/>
                <a:ext cx="2251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A8D4A0-2DEC-438F-95DB-8C068C329733}"/>
                  </a:ext>
                </a:extLst>
              </p14:cNvPr>
              <p14:cNvContentPartPr/>
              <p14:nvPr/>
            </p14:nvContentPartPr>
            <p14:xfrm>
              <a:off x="5932674" y="6113177"/>
              <a:ext cx="264996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A8D4A0-2DEC-438F-95DB-8C068C3297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79034" y="6005177"/>
                <a:ext cx="2757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841A59-9668-4296-814C-71E93551659E}"/>
                  </a:ext>
                </a:extLst>
              </p14:cNvPr>
              <p14:cNvContentPartPr/>
              <p14:nvPr/>
            </p14:nvContentPartPr>
            <p14:xfrm>
              <a:off x="5975154" y="6240617"/>
              <a:ext cx="2098440" cy="117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841A59-9668-4296-814C-71E9355165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1154" y="6132617"/>
                <a:ext cx="220608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59365D-F343-4D3C-9E35-64E5DAD42C1D}"/>
                  </a:ext>
                </a:extLst>
              </p14:cNvPr>
              <p14:cNvContentPartPr/>
              <p14:nvPr/>
            </p14:nvContentPartPr>
            <p14:xfrm>
              <a:off x="5932674" y="6432137"/>
              <a:ext cx="2060640" cy="75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59365D-F343-4D3C-9E35-64E5DAD42C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79034" y="6324497"/>
                <a:ext cx="216828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38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A4482-FA2C-4AA4-AAA5-29B210679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6875" y="2011363"/>
            <a:ext cx="6278620" cy="46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Workplace environment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20DB1-67FE-43F2-B702-C251C1771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754" y="2011363"/>
            <a:ext cx="6582904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804A12-8AAF-4ABD-A214-56FDBFBB6297}"/>
                  </a:ext>
                </a:extLst>
              </p14:cNvPr>
              <p14:cNvContentPartPr/>
              <p14:nvPr/>
            </p14:nvContentPartPr>
            <p14:xfrm>
              <a:off x="6326154" y="4082057"/>
              <a:ext cx="2891520" cy="7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804A12-8AAF-4ABD-A214-56FDBFBB62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2514" y="3974417"/>
                <a:ext cx="299916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12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markings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73E17A-A9C1-4963-9544-A359FAFEC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58" y="2151211"/>
            <a:ext cx="7734300" cy="399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A78F1-AC21-44C5-884C-59721833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52" y="5990134"/>
            <a:ext cx="667082" cy="664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25AFC6-115A-4F12-9DD5-D58D57F86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88" y="2505315"/>
            <a:ext cx="1124152" cy="677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04566-C484-4A9B-82CF-1200FB67F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469" y="3289430"/>
            <a:ext cx="1078791" cy="69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51CF7-59C7-42DA-BEF6-FCBB77F4A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9300" y="4020713"/>
            <a:ext cx="1052272" cy="1479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24DA7-CA7B-4AF2-9974-714C7DDA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20" y="3835174"/>
            <a:ext cx="1381125" cy="1038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FA1ED-2C62-46B3-B2D6-A1F2DC765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620" y="5248410"/>
            <a:ext cx="991075" cy="1325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29258-A454-4573-A45A-45D9F6F88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6418" y="4460138"/>
            <a:ext cx="1145442" cy="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A65A-E813-4C8D-9BD1-73545BC5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operated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5078F-C045-4186-8183-1C909631F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440" y="2011363"/>
            <a:ext cx="5951532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3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CE137E-E91B-4B4E-9DE0-C9AB935A3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407" y="2011363"/>
            <a:ext cx="706359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0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check answer key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0C2A3-D8BB-41F4-BC5E-0AF5B723F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881" y="2185988"/>
            <a:ext cx="7486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prevention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46277-460A-443C-BEA5-253AFDC95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184" y="2117689"/>
            <a:ext cx="6550248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C74CF9-9CBD-4D26-8323-31EE1702DEAC}"/>
                  </a:ext>
                </a:extLst>
              </p14:cNvPr>
              <p14:cNvContentPartPr/>
              <p14:nvPr/>
            </p14:nvContentPartPr>
            <p14:xfrm>
              <a:off x="-510606" y="82909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C74CF9-9CBD-4D26-8323-31EE1702D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4606" y="7210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CCD188-29C8-466E-AF6D-44376D94A050}"/>
                  </a:ext>
                </a:extLst>
              </p14:cNvPr>
              <p14:cNvContentPartPr/>
              <p14:nvPr/>
            </p14:nvContentPartPr>
            <p14:xfrm>
              <a:off x="-436446" y="38269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CCD188-29C8-466E-AF6D-44376D94A0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90086" y="27469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DA924B-952B-4292-A7B6-FC2298F3869D}"/>
              </a:ext>
            </a:extLst>
          </p:cNvPr>
          <p:cNvSpPr txBox="1"/>
          <p:nvPr/>
        </p:nvSpPr>
        <p:spPr>
          <a:xfrm>
            <a:off x="7485321" y="2413591"/>
            <a:ext cx="4327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Fire Extinguisher PASS Sequence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Pull the pin to unlock fire extinguisher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Aim low toward the base of the fire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Squeeze the lever to discharge agent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Sweep the hose back and forth across fire</a:t>
            </a:r>
          </a:p>
        </p:txBody>
      </p:sp>
    </p:spTree>
    <p:extLst>
      <p:ext uri="{BB962C8B-B14F-4D97-AF65-F5344CB8AC3E}">
        <p14:creationId xmlns:p14="http://schemas.microsoft.com/office/powerpoint/2010/main" val="1710249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Types of fire extinguishers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22821-072A-428C-A405-DAF2D4BE1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341" y="2120054"/>
            <a:ext cx="3075813" cy="41148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47449-3556-469D-A8D7-796A755E111E}"/>
              </a:ext>
            </a:extLst>
          </p:cNvPr>
          <p:cNvSpPr txBox="1"/>
          <p:nvPr/>
        </p:nvSpPr>
        <p:spPr>
          <a:xfrm>
            <a:off x="6893464" y="2594345"/>
            <a:ext cx="4093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 A:</a:t>
            </a:r>
          </a:p>
          <a:p>
            <a:r>
              <a:rPr lang="en-US" b="1" dirty="0"/>
              <a:t>Wood, paper, cloth and plastic</a:t>
            </a:r>
          </a:p>
          <a:p>
            <a:r>
              <a:rPr lang="en-US" b="1" dirty="0"/>
              <a:t>Most common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 B:</a:t>
            </a:r>
          </a:p>
          <a:p>
            <a:r>
              <a:rPr lang="en-US" b="1" dirty="0"/>
              <a:t>Grease, oil, and certain chemicals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 C:</a:t>
            </a:r>
          </a:p>
          <a:p>
            <a:r>
              <a:rPr lang="en-US" b="1" dirty="0"/>
              <a:t>Electrical fires</a:t>
            </a:r>
          </a:p>
        </p:txBody>
      </p:sp>
    </p:spTree>
    <p:extLst>
      <p:ext uri="{BB962C8B-B14F-4D97-AF65-F5344CB8AC3E}">
        <p14:creationId xmlns:p14="http://schemas.microsoft.com/office/powerpoint/2010/main" val="293645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Types of fire extinguishers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7449-3556-469D-A8D7-796A755E111E}"/>
              </a:ext>
            </a:extLst>
          </p:cNvPr>
          <p:cNvSpPr txBox="1"/>
          <p:nvPr/>
        </p:nvSpPr>
        <p:spPr>
          <a:xfrm>
            <a:off x="6893464" y="2594345"/>
            <a:ext cx="4093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 D:</a:t>
            </a:r>
          </a:p>
          <a:p>
            <a:r>
              <a:rPr lang="en-US" b="1" dirty="0"/>
              <a:t>Combustible switches, wiring, metals and iron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 K:</a:t>
            </a:r>
          </a:p>
          <a:p>
            <a:r>
              <a:rPr lang="en-US" b="1" dirty="0"/>
              <a:t>Cooking fires such as combustible vegetable oil or animal fat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 ABC:</a:t>
            </a:r>
          </a:p>
          <a:p>
            <a:r>
              <a:rPr lang="en-US" b="1" dirty="0"/>
              <a:t>Used to fight a Class, B or C fire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B29C76-C8C2-44B2-8541-8FCCA92D3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664" y="1942414"/>
            <a:ext cx="2894631" cy="463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02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Types of fire extinguishers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4BFFF-4F62-48DA-A979-F5C865DB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7788" y="2578967"/>
            <a:ext cx="5120517" cy="33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Electrical safety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FC0044-69FD-4845-B1E3-AC86D7D6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260" y="2306247"/>
            <a:ext cx="5835591" cy="420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B86C5-B69C-4301-8E59-47365360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5" y="2083443"/>
            <a:ext cx="2024083" cy="46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1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57B-2300-48CD-B573-2297B9E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FCD23-3EAB-4E19-85D9-20216D404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522" y="2011363"/>
            <a:ext cx="5345369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7962-2C78-4222-BC8A-88B84CF0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Industrial fork trucks/lift trucks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51A6-E0C2-4ED8-B142-A9B5B988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64" y="2113708"/>
            <a:ext cx="4893081" cy="4206240"/>
          </a:xfrm>
        </p:spPr>
        <p:txBody>
          <a:bodyPr/>
          <a:lstStyle/>
          <a:p>
            <a:r>
              <a:rPr lang="en-US" b="1" dirty="0"/>
              <a:t>Electric Trucks:</a:t>
            </a:r>
          </a:p>
          <a:p>
            <a:pPr lvl="1"/>
            <a:r>
              <a:rPr lang="en-US" dirty="0"/>
              <a:t>Most widely used – easy to maintain, quieter, and more environmentally friendly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Propane Trucks:</a:t>
            </a:r>
            <a:endParaRPr lang="en-US" dirty="0"/>
          </a:p>
          <a:p>
            <a:pPr lvl="1"/>
            <a:r>
              <a:rPr lang="en-US" dirty="0"/>
              <a:t>More common than gas – travel faster and handle heavier loads than electric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B4725-DE1E-4022-8C13-4C1BDBD1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869" y="4923510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EA121-FAAB-4CBE-9FAA-C5D21A2E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44" y="2073703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653E50-AE3F-430C-B165-3B9F97735468}"/>
                  </a:ext>
                </a:extLst>
              </p14:cNvPr>
              <p14:cNvContentPartPr/>
              <p14:nvPr/>
            </p14:nvContentPartPr>
            <p14:xfrm>
              <a:off x="1020474" y="2657897"/>
              <a:ext cx="3793680" cy="4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653E50-AE3F-430C-B165-3B9F977354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474" y="2550257"/>
                <a:ext cx="39013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D180D8-9161-4BF9-96D6-5A6103FB6D81}"/>
                  </a:ext>
                </a:extLst>
              </p14:cNvPr>
              <p14:cNvContentPartPr/>
              <p14:nvPr/>
            </p14:nvContentPartPr>
            <p14:xfrm>
              <a:off x="988434" y="2890817"/>
              <a:ext cx="3592440" cy="65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D180D8-9161-4BF9-96D6-5A6103FB6D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4434" y="2782817"/>
                <a:ext cx="37000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9F3FF3-CBF4-4E75-9F76-4359A9405004}"/>
                  </a:ext>
                </a:extLst>
              </p14:cNvPr>
              <p14:cNvContentPartPr/>
              <p14:nvPr/>
            </p14:nvContentPartPr>
            <p14:xfrm>
              <a:off x="967554" y="3147137"/>
              <a:ext cx="7776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9F3FF3-CBF4-4E75-9F76-4359A94050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3554" y="3039137"/>
                <a:ext cx="88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11566C-D145-4F37-BCA5-340931FE1B13}"/>
                  </a:ext>
                </a:extLst>
              </p14:cNvPr>
              <p14:cNvContentPartPr/>
              <p14:nvPr/>
            </p14:nvContentPartPr>
            <p14:xfrm>
              <a:off x="3710394" y="5377697"/>
              <a:ext cx="123552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11566C-D145-4F37-BCA5-340931FE1B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6754" y="5269697"/>
                <a:ext cx="1343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8F296-29D2-4A81-886E-1A43853CB6F4}"/>
                  </a:ext>
                </a:extLst>
              </p14:cNvPr>
              <p14:cNvContentPartPr/>
              <p14:nvPr/>
            </p14:nvContentPartPr>
            <p14:xfrm>
              <a:off x="945954" y="5612777"/>
              <a:ext cx="3926880" cy="19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8F296-29D2-4A81-886E-1A43853CB6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314" y="5505137"/>
                <a:ext cx="4034520" cy="4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29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03FC-4B0B-4F6F-897B-2BD493C6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pallet trucks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0BD4A9-FE61-4ECA-A7BE-0A8C13B2A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04" y="1947568"/>
            <a:ext cx="5706949" cy="4206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8B65C-6787-410C-BAE8-002668BB552C}"/>
              </a:ext>
            </a:extLst>
          </p:cNvPr>
          <p:cNvSpPr txBox="1"/>
          <p:nvPr/>
        </p:nvSpPr>
        <p:spPr>
          <a:xfrm>
            <a:off x="7453423" y="4221126"/>
            <a:ext cx="3827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Double Pallet Trucks: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Often used for picking full cases in large warehouses with long picking aisles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Picking is only done on floor level</a:t>
            </a:r>
          </a:p>
        </p:txBody>
      </p:sp>
    </p:spTree>
    <p:extLst>
      <p:ext uri="{BB962C8B-B14F-4D97-AF65-F5344CB8AC3E}">
        <p14:creationId xmlns:p14="http://schemas.microsoft.com/office/powerpoint/2010/main" val="14484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9A00-12B7-4DAA-80EE-4B0798DF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aisle trucks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5A315-8E3B-43A4-9A7F-66687D40A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35" y="2127110"/>
            <a:ext cx="6452162" cy="420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6C3B0-C159-49E2-A210-69533C45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058" y="3263879"/>
            <a:ext cx="4010025" cy="271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098C9-B2BF-4C47-AE87-A0E70D5A4376}"/>
              </a:ext>
            </a:extLst>
          </p:cNvPr>
          <p:cNvSpPr txBox="1"/>
          <p:nvPr/>
        </p:nvSpPr>
        <p:spPr>
          <a:xfrm>
            <a:off x="7917084" y="2789499"/>
            <a:ext cx="38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Narrow Aisle Equipment</a:t>
            </a:r>
          </a:p>
        </p:txBody>
      </p:sp>
    </p:spTree>
    <p:extLst>
      <p:ext uri="{BB962C8B-B14F-4D97-AF65-F5344CB8AC3E}">
        <p14:creationId xmlns:p14="http://schemas.microsoft.com/office/powerpoint/2010/main" val="249393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2DBF-D08D-4793-845A-39E30926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Counterbalance trucks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31F0CD-1FB6-4D1E-B96C-AC621A4C3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780" y="1422894"/>
            <a:ext cx="6467475" cy="600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27A50-367B-40D0-9192-F3285074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5" y="2898555"/>
            <a:ext cx="1647825" cy="238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697E0-039A-48FA-BFAC-3729739F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850" y="2587058"/>
            <a:ext cx="1847850" cy="3752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A24587-6361-4DE2-AC8C-7122323BE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040" y="2898555"/>
            <a:ext cx="1222992" cy="2381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058EC-ACAC-4D4F-AF87-D3C7099DD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700" y="3709103"/>
            <a:ext cx="2109952" cy="1508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CAFFE0-05C8-4182-90EC-8AEB8CB9D898}"/>
                  </a:ext>
                </a:extLst>
              </p14:cNvPr>
              <p14:cNvContentPartPr/>
              <p14:nvPr/>
            </p14:nvContentPartPr>
            <p14:xfrm>
              <a:off x="1796634" y="1573217"/>
              <a:ext cx="6101640" cy="12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CAFFE0-05C8-4182-90EC-8AEB8CB9D8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2634" y="1465577"/>
                <a:ext cx="62092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9290DE-211F-4786-8A6B-E96058AB5A0E}"/>
                  </a:ext>
                </a:extLst>
              </p14:cNvPr>
              <p14:cNvContentPartPr/>
              <p14:nvPr/>
            </p14:nvContentPartPr>
            <p14:xfrm>
              <a:off x="1807434" y="1763657"/>
              <a:ext cx="5506200" cy="9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9290DE-211F-4786-8A6B-E96058AB5A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53434" y="1655657"/>
                <a:ext cx="56138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773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2DBF-D08D-4793-845A-39E30926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lift trucks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789F8-5978-425F-8F21-C1EA721A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39" y="2732545"/>
            <a:ext cx="1838325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F3362-EF5C-4207-B14F-67C46812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13" y="4288219"/>
            <a:ext cx="1781175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763B8-E049-41A7-94CE-9D2BC961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88" y="4288220"/>
            <a:ext cx="2054221" cy="2190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BA723F-2381-49DB-861A-5A25F056B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64" y="2732545"/>
            <a:ext cx="2054221" cy="243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9F2BED-A78F-4587-8E08-1F38CF06D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91" y="2477364"/>
            <a:ext cx="1819275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39871-C4B4-470E-918B-E28941757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91" y="4458564"/>
            <a:ext cx="1838325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BCE1-00BC-4CCC-969E-FB5324B0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forklift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6EC979-37A5-450C-A413-7C83F3D23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257" y="2282456"/>
            <a:ext cx="2600750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FE824-234C-4B0F-B6C7-8973B6B54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938" y="2575606"/>
            <a:ext cx="5489999" cy="24894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CE51E1-2D51-42F5-8DDE-53C5138C9692}"/>
                  </a:ext>
                </a:extLst>
              </p14:cNvPr>
              <p14:cNvContentPartPr/>
              <p14:nvPr/>
            </p14:nvContentPartPr>
            <p14:xfrm>
              <a:off x="2147274" y="3476177"/>
              <a:ext cx="804960" cy="7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CE51E1-2D51-42F5-8DDE-53C5138C96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3634" y="3368537"/>
                <a:ext cx="912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207E63-8B6C-4C04-9F39-DA67B6E98280}"/>
                  </a:ext>
                </a:extLst>
              </p14:cNvPr>
              <p14:cNvContentPartPr/>
              <p14:nvPr/>
            </p14:nvContentPartPr>
            <p14:xfrm>
              <a:off x="1158714" y="3732857"/>
              <a:ext cx="717480" cy="6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207E63-8B6C-4C04-9F39-DA67B6E982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4714" y="3624857"/>
                <a:ext cx="82512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314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103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Corbel</vt:lpstr>
      <vt:lpstr>Franklin Gothic Medium</vt:lpstr>
      <vt:lpstr>Wingdings</vt:lpstr>
      <vt:lpstr>Banded</vt:lpstr>
      <vt:lpstr>Certified logistics associate prep</vt:lpstr>
      <vt:lpstr>Slide 1</vt:lpstr>
      <vt:lpstr>Manually operated equipment</vt:lpstr>
      <vt:lpstr>Industrial fork trucks/lift trucks</vt:lpstr>
      <vt:lpstr>Electric pallet trucks</vt:lpstr>
      <vt:lpstr>Narrow aisle trucks</vt:lpstr>
      <vt:lpstr>Counterbalance trucks</vt:lpstr>
      <vt:lpstr>Types of lift trucks</vt:lpstr>
      <vt:lpstr>Specialized forklift equipment</vt:lpstr>
      <vt:lpstr>Loading dock equipment</vt:lpstr>
      <vt:lpstr>Basic conveyors</vt:lpstr>
      <vt:lpstr>Automated conveyer systems</vt:lpstr>
      <vt:lpstr>Knowledge check</vt:lpstr>
      <vt:lpstr>Answer key</vt:lpstr>
      <vt:lpstr>Knowledge check</vt:lpstr>
      <vt:lpstr>Overhead equipment</vt:lpstr>
      <vt:lpstr>Overhead traveling cranes</vt:lpstr>
      <vt:lpstr>AUTOMATED SYSTEMS</vt:lpstr>
      <vt:lpstr>Slide 1</vt:lpstr>
      <vt:lpstr>Federal Safety organizations</vt:lpstr>
      <vt:lpstr>Federal Safety organizations</vt:lpstr>
      <vt:lpstr>Federal Safety organizations</vt:lpstr>
      <vt:lpstr>Who is responsible for  workplace safety?</vt:lpstr>
      <vt:lpstr>Employer responsibility</vt:lpstr>
      <vt:lpstr>Employee responsibility</vt:lpstr>
      <vt:lpstr>Workplace safety inspections</vt:lpstr>
      <vt:lpstr>Effective reporting</vt:lpstr>
      <vt:lpstr>Workplace environment</vt:lpstr>
      <vt:lpstr>Safety markings</vt:lpstr>
      <vt:lpstr>Knowledge check</vt:lpstr>
      <vt:lpstr>Knowledge check answer key</vt:lpstr>
      <vt:lpstr>Fire prevention</vt:lpstr>
      <vt:lpstr>Types of fire extinguishers</vt:lpstr>
      <vt:lpstr>Types of fire extinguishers</vt:lpstr>
      <vt:lpstr>Types of fire extinguishers</vt:lpstr>
      <vt:lpstr>Electrical safety</vt:lpstr>
      <vt:lpstr>Knowledge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2019-11-24T12:53:37Z</dcterms:created>
  <dcterms:modified xsi:type="dcterms:W3CDTF">2019-12-25T12:18:39Z</dcterms:modified>
</cp:coreProperties>
</file>