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4"/>
  </p:sldMasterIdLst>
  <p:notesMasterIdLst>
    <p:notesMasterId r:id="rId36"/>
  </p:notesMasterIdLst>
  <p:handoutMasterIdLst>
    <p:handoutMasterId r:id="rId37"/>
  </p:handoutMasterIdLst>
  <p:sldIdLst>
    <p:sldId id="336" r:id="rId5"/>
    <p:sldId id="343" r:id="rId6"/>
    <p:sldId id="308" r:id="rId7"/>
    <p:sldId id="309" r:id="rId8"/>
    <p:sldId id="310" r:id="rId9"/>
    <p:sldId id="311" r:id="rId10"/>
    <p:sldId id="312" r:id="rId11"/>
    <p:sldId id="313" r:id="rId12"/>
    <p:sldId id="344" r:id="rId13"/>
    <p:sldId id="345" r:id="rId14"/>
    <p:sldId id="314" r:id="rId15"/>
    <p:sldId id="316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6:41.8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29,'566'0,"-530"-2,-1-1,24-6,-19 2,40-1,464 22,-80 1,660-15,-1070 2,49 9,-23-2,-37-5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7:44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0,'99'1,"0"5,11 5,113 6,-37-4,89 13,195-11,1198-17,-872 3,-741-1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7:57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90,'149'2,"165"-5,-168-15,-96 10,-4-1,35-11,-48 10,0 3,0 0,1 2,6 1,180 3,-122 2,-48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00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1 122,'754'-22,"-663"18,55-4,-126 5,-1-1,1 0,-1-1,0-1,0-1,5-3,-3 1,1 1,-1 1,2 1,-1 1,0 1,1 1,1 1,54-2,31 4,-54 0,5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08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1 154,'0'-1,"1"-1,-1 1,1 0,0-1,-1 1,1 0,0 0,0 0,0-1,0 1,0 0,0 0,0 1,1-1,-1 0,0 0,0 0,1 1,-1-1,1 1,-1-1,0 1,1 0,-1-1,1 1,47-11,-38 9,147-22,0 6,69 5,-23 1,32-14,-69 10,0 7,131 11,-112 1,265-3,-414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09.9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1,'1040'17,"-232"-5,-764-12,-14 0,-1 1,15 3,-12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11.5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1 149,'500'2,"519"-5,-855-7,-1-8,124-31,-278 47,129-16,1 5,54 6,-106 4,66-10,-84 5,55 2,90 7,-180-1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18.4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90,'16'0,"7"1,0-1,-1-1,1-2,-1 0,1-1,6-3,34-12,2 3,0 3,1 2,0 4,0 2,46 4,120 2,-207-1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20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57,'146'-1,"111"-16,-77 4,1 8,27 8,3 0,-116-6,82-15,-168 17,23-3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22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0 107,'6'-4,"-1"1,1 0,0 1,0-1,0 1,0 1,0-1,0 1,1 0,-1 0,1 1,-1 0,0 0,5 1,11-2,815-9,-474 14,599-5,-844-3,6-6,61-3,-69 12,-63 2,0-2,-1-2,1-2,-1-3,0-2,4-4,-29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46.0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34,'19'-1,"0"-1,0-1,12-3,36-5,164 0,76 13,-89 0,256-5,514 7,-626 17,-68-2,-77-12,1639 35,-833-40,-520-5,352 26,98-14,-555-12,-329 1,53-11,-51 5,47 1,364 8,-442-1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6:43.4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0,'970'0,"-928"0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48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1 185,'516'-15,"-16"0,-438 15,78 0,1-5,100-19,2-7,1 11,187 10,-402 8,-1 0,0-2,0-1,0-1,14-6,10-2,-6 6,0 2,0 2,1 2,-1 3,17 2,41 0,34-2,883 17,-757-7,-218-10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49.9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91,'69'-2,"34"-8,25-1,674 2,-511 11,-210-5,39-8,60-3,783 11,-496 5,-409-5,1-2,2-3,-2 0,54 1,413 8,-499-1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8:52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61,'499'-18,"-263"7,14-2,282-6,-21 28,145 34,21 0,-512-32,83 19,-76-7,48-4,173 10,-351-27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04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0,'58'3,"55"9,-52-4,38-1,-54-6,277-3,-283-3,-8-1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07.1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1 243,'12'-5,"0"1,1 0,0 1,-1 0,1 1,0 1,0 0,0 1,9 0,18-1,294-7,-72 2,67-17,-132 0,473-47,-348 49,202-18,18 11,3 30,-203 1,164-5,485 6,-68 58,-551-30,-201-18,184 13,29-15,742-13,-1013 5,18 7,-22-1,38-5,-126-6,-13 1,-1-1,0 1,0 0,0 1,0-1,0 1,1 1,4 1,-12-3,0 0,0 0,0 0,0 0,1 0,-1 0,0 0,0 1,0-1,0 0,0 0,0 0,0 0,0 0,1 0,-1 0,0 1,0-1,0 0,0 0,0 0,0 0,0 0,0 0,0 1,0-1,0 0,0 0,0 0,0 0,0 0,0 1,0-1,0 0,0 0,0 0,0 0,0 0,0 0,0 1,-1-1,1 0,0 0,0 0,0 0,0 0,0 0,0 0,0 0,0 1,-1-1,1 0,0 0,0 0,0 0,0 0,0 0,0 0,-1 0,1 0,0 0,0 0,0 0,0 0,-16 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08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75,'1866'0,"-1822"-2,0-2,19-5,-18 2,1 2,15 2,19 5,-51 0,0-1,0-1,0-2,0 0,-1-2,15-5,3-13,-30 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12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33,'64'-11,"-1"2,1 3,1 2,43 5,-18-1,1799-4,-968 7,12 27,-193-2,570-28,-543-28,265-3,-741 29,617 22,196 54,-937-61,50 1,67-15,109 3,-2 24,-58-10,155 2,-359-18,-9 2,-1-6,23-7,-30 3,-73 6,0-1,0-1,5-4,-22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14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33,'976'0,"-889"-4,37-7,52-4,383 13,-293 4,66 16,-280-13,-4-1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16.0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0,'1629'0,"-1358"10,0 11,255 54,-469-69,-41-4,1-1,-1 2,0 0,6 3,-11 0,-7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17.1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30,'1417'0,"-1062"-15,-52 1,207 14,-488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6:46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0 149,'0'0,"1"-1,-1 0,0 0,1 0,-1 0,1 0,-1 1,1-1,-1 0,1 0,0 1,-1-1,1 0,0 1,0-1,-1 1,1-1,0 1,0-1,0 1,0 0,0-1,-1 1,1 0,0 0,1-1,31-5,-25 4,358-49,-63 12,-238 27,-19 3,0 3,37-1,146 10,33 12,-133-6,266 6,-12 2,27 2,80-9,-139-8,11 27,-330-28,855 29,-837-31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18.6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94,'27'-11,"1"2,0 0,0 3,1 0,0 1,0 2,7 1,9-2,289-23,13 15,342 14,-254 1,-107-3,-299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20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1 185,'145'0,"0"-5,141-25,-65-15,-112 20,1 6,82-4,-102 16,47-11,-76 11,1 3,0 3,33 4,14-1,-21-3,-24-1,-1 3,6 3,41 23,-88-20,-4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27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0 201,'315'3,"436"-11,-345-33,-215 18,182 1,100 0,-256 7,537-18,-472 23,222-7,9 4,174 32,515 69,-807-55,-10-24,-150-8,976 21,206-22,-1284 6,112 19,7 2,47-7,-245-15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38.5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31,'6362'0,"-5995"-15,-13 0,620 54,-645-20,-114-16,-192-4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42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0,'162'7,"55"12,-137-11,824 42,4-46,-127-2,-420 13,76 0,-411-15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44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13,'7249'0,"-7244"0,34 0,-1-1,8-3,-11-3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45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0 147,'421'-24,"-217"8,660-32,-605 35,209-6,-288 21,41 0,217-27,-406 22,-7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9:53.5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0,'281'0,"61"0,2902 0,-2450 15,57 0,933-16,-1730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27.1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64,'14'-1,"0"-1,0 0,0 0,2-2,30-5,230-17,103 9,284 17,-276 3,555-3,-877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28.8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1,'1044'15,"47"0,-900-13,-24 1,-1-8,10-8,-128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6:48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31,'63'0,"334"1,241 37,-39 6,380-35,-584-12,-360 3,6 2,0-3,-1-1,1-2,-1-2,0-1,3-3,4-1,0 2,0 2,1 3,23 1,72-8,-12 0,74 6,86-7,280-6,-507 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31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1,'896'23,"-758"-14,1239 48,-1221-55,-30 0,55-8,-156 2,-8-3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39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1,'340'-1,"847"8,-9 58,77 77,-972-113,35-10,458-12,-458-10,-264 1,48-9,34-2,825 11,-932 2,1624 90,-799-31,-810-56,-56-3,-63-2,36-3,0-1,1-2,0-2,0-1,-22-11,8 3,-41-15,-90-20,88 38,57 11,0-2,-21-8,-46-20,-26-17,110 44,-1 2,0 0,0 1,0 1,-1 1,-17 0,-24 2,-46 6,67 0,11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41.0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1 238,'98'-4,"-1"-5,49-13,0 1,-101 16,130-16,0-8,41-18,-153 32,1 3,0 3,13 1,195-2,-142 6,1492-17,-1491 26,4 6,100 4,-187-11,0 2,0 2,0 2,6 4,91 17,-83-22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42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85,'165'2,"-16"1,44-9,-82-8,-52 6,32 1,68 1,-1-8,52-15,-176 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6:50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1 213,'677'16,"-116"-1,-504-16,0-3,0-2,36-9,161-47,-140 32,0 5,16 2,127 2,21-3,-169 9,1 5,0 4,1 5,-1 5,54 10,-113-5,0 3,-1 1,0 3,-1 2,17 10,-56-21,0 0,-1 0,1 1,-2 0,1 1,-1 0,0 0,-1 1,0 0,4 9,1-1,-1-3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6:58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0 121,'1426'0,"-1367"-3,0-3,-1-3,33-10,15-1,44 2,2 6,0 7,12 7,-67-1,-34-4,56-9,-56 4,58 1,41 6,182 4,-318-2,0 2,0 0,-1 2,0 1,0 1,16 7,-3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7:11.4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1,'4222'0,"-4166"2,1 3,0 3,5-1,38 1,100-8,-158-1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7:13.0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61,'260'2,"278"-5,-337-11,62-1,16 0,-20 0,659 16,-890-1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57:34.3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95,'1565'0,"-1491"-4,0-3,-1-4,37-11,66-9,-38 18,1 7,87 8,-71 1,134-5,251 5,-329 12,35 14,-72-6,1-9,35-6,-92-10,209 4,-246 9,-49-5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0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1351B-2C5D-457B-ABE5-B64DBC7BD4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6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customXml" Target="../ink/ink12.xml"/><Relationship Id="rId4" Type="http://schemas.openxmlformats.org/officeDocument/2006/relationships/image" Target="../media/image19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customXml" Target="../ink/ink14.xml"/><Relationship Id="rId4" Type="http://schemas.openxmlformats.org/officeDocument/2006/relationships/image" Target="../media/image1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customXml" Target="../ink/ink17.xml"/><Relationship Id="rId4" Type="http://schemas.openxmlformats.org/officeDocument/2006/relationships/image" Target="../media/image2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customXml" Target="../ink/ink20.xml"/><Relationship Id="rId10" Type="http://schemas.openxmlformats.org/officeDocument/2006/relationships/image" Target="../media/image212.png"/><Relationship Id="rId4" Type="http://schemas.openxmlformats.org/officeDocument/2006/relationships/image" Target="../media/image209.png"/><Relationship Id="rId9" Type="http://schemas.openxmlformats.org/officeDocument/2006/relationships/customXml" Target="../ink/ink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customXml" Target="../ink/ink28.xml"/><Relationship Id="rId18" Type="http://schemas.openxmlformats.org/officeDocument/2006/relationships/image" Target="../media/image222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219.png"/><Relationship Id="rId17" Type="http://schemas.openxmlformats.org/officeDocument/2006/relationships/customXml" Target="../ink/ink30.xml"/><Relationship Id="rId2" Type="http://schemas.openxmlformats.org/officeDocument/2006/relationships/image" Target="../media/image22.png"/><Relationship Id="rId16" Type="http://schemas.openxmlformats.org/officeDocument/2006/relationships/image" Target="../media/image221.png"/><Relationship Id="rId20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218.png"/><Relationship Id="rId19" Type="http://schemas.openxmlformats.org/officeDocument/2006/relationships/customXml" Target="../ink/ink31.xml"/><Relationship Id="rId4" Type="http://schemas.openxmlformats.org/officeDocument/2006/relationships/image" Target="../media/image215.png"/><Relationship Id="rId9" Type="http://schemas.openxmlformats.org/officeDocument/2006/relationships/customXml" Target="../ink/ink26.xml"/><Relationship Id="rId1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5.png"/><Relationship Id="rId7" Type="http://schemas.openxmlformats.org/officeDocument/2006/relationships/image" Target="../media/image2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231.png"/><Relationship Id="rId5" Type="http://schemas.openxmlformats.org/officeDocument/2006/relationships/image" Target="../media/image228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customXml" Target="../ink/ink39.xml"/><Relationship Id="rId4" Type="http://schemas.openxmlformats.org/officeDocument/2006/relationships/image" Target="../media/image2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36.png"/><Relationship Id="rId7" Type="http://schemas.openxmlformats.org/officeDocument/2006/relationships/image" Target="../media/image2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247.png"/><Relationship Id="rId4" Type="http://schemas.openxmlformats.org/officeDocument/2006/relationships/customXml" Target="../ink/ink41.xml"/><Relationship Id="rId9" Type="http://schemas.openxmlformats.org/officeDocument/2006/relationships/image" Target="../media/image2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1.png"/><Relationship Id="rId3" Type="http://schemas.openxmlformats.org/officeDocument/2006/relationships/image" Target="../media/image6.png"/><Relationship Id="rId7" Type="http://schemas.openxmlformats.org/officeDocument/2006/relationships/image" Target="../media/image178.png"/><Relationship Id="rId12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1" Type="http://schemas.openxmlformats.org/officeDocument/2006/relationships/image" Target="../media/image180.png"/><Relationship Id="rId5" Type="http://schemas.openxmlformats.org/officeDocument/2006/relationships/image" Target="../media/image1771.png"/><Relationship Id="rId15" Type="http://schemas.openxmlformats.org/officeDocument/2006/relationships/image" Target="../media/image18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9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customXml" Target="../ink/ink8.xml"/><Relationship Id="rId4" Type="http://schemas.openxmlformats.org/officeDocument/2006/relationships/image" Target="../media/image18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72DD-3829-464B-B906-BDC6992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Certified logistics associate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14907-5DB5-47AD-B44B-6A1C4794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73" y="2011680"/>
            <a:ext cx="5761972" cy="420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5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3928-A993-4B54-BC60-4508C04B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432D-412D-49A2-BB9B-5841867B6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Restraints – wheel chocks or trailer restraints</a:t>
            </a:r>
          </a:p>
          <a:p>
            <a:r>
              <a:rPr lang="en-US" dirty="0"/>
              <a:t>Communication Lights – in and outside the warehouse</a:t>
            </a:r>
          </a:p>
          <a:p>
            <a:pPr lvl="1"/>
            <a:r>
              <a:rPr lang="en-US" dirty="0"/>
              <a:t>Interior Communication Lights – notify location of trucks and railcars</a:t>
            </a:r>
          </a:p>
          <a:p>
            <a:pPr lvl="1"/>
            <a:r>
              <a:rPr lang="en-US" dirty="0"/>
              <a:t>Exterior Communication Lights – green if safe to dock vehicle</a:t>
            </a:r>
          </a:p>
          <a:p>
            <a:r>
              <a:rPr lang="en-US" dirty="0"/>
              <a:t>Capacity Rating – limit based on weight/volume</a:t>
            </a:r>
          </a:p>
          <a:p>
            <a:r>
              <a:rPr lang="en-US" dirty="0"/>
              <a:t>Audible Alarms – sound when door is about to open or close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ED5D9F-05D2-41AE-82ED-7A289978DFBA}"/>
                  </a:ext>
                </a:extLst>
              </p14:cNvPr>
              <p14:cNvContentPartPr/>
              <p14:nvPr/>
            </p14:nvContentPartPr>
            <p14:xfrm>
              <a:off x="2945034" y="2169017"/>
              <a:ext cx="1433160" cy="3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ED5D9F-05D2-41AE-82ED-7A289978DF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1034" y="2061017"/>
                <a:ext cx="154080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93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392F-ED9E-4C28-BB15-FBFC70A2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MAINTENANCE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547A1-B73F-422F-AE86-15DC2683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25"/>
            <a:ext cx="5248275" cy="5476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DC5399-1CEF-407F-824D-51A8D3117ABD}"/>
              </a:ext>
            </a:extLst>
          </p:cNvPr>
          <p:cNvSpPr txBox="1"/>
          <p:nvPr/>
        </p:nvSpPr>
        <p:spPr>
          <a:xfrm>
            <a:off x="5507665" y="5220586"/>
            <a:ext cx="561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 of Preventive Maintenance – Operating Equipment Checklist – usually performed by maintenance crew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6C029-2C89-4268-87CB-742345C6B34F}"/>
              </a:ext>
            </a:extLst>
          </p:cNvPr>
          <p:cNvSpPr txBox="1"/>
          <p:nvPr/>
        </p:nvSpPr>
        <p:spPr>
          <a:xfrm>
            <a:off x="5390707" y="2254102"/>
            <a:ext cx="475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known as Equipment Repair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780A82-198D-43BD-B2EB-3772AE5C229F}"/>
                  </a:ext>
                </a:extLst>
              </p14:cNvPr>
              <p14:cNvContentPartPr/>
              <p14:nvPr/>
            </p14:nvContentPartPr>
            <p14:xfrm>
              <a:off x="4093074" y="2540537"/>
              <a:ext cx="478080" cy="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780A82-198D-43BD-B2EB-3772AE5C22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434" y="2432537"/>
                <a:ext cx="585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D9D8D7-BE8C-485B-9DE7-B296DFAEB75C}"/>
                  </a:ext>
                </a:extLst>
              </p14:cNvPr>
              <p14:cNvContentPartPr/>
              <p14:nvPr/>
            </p14:nvContentPartPr>
            <p14:xfrm>
              <a:off x="2158074" y="5750657"/>
              <a:ext cx="580320" cy="4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D9D8D7-BE8C-485B-9DE7-B296DFAEB7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4434" y="5643017"/>
                <a:ext cx="68796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6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2973254" y="2254640"/>
            <a:ext cx="624549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99BDD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Segoe UI" panose="020B0502040204020203" pitchFamily="34" charset="0"/>
              </a:rPr>
              <a:t>Quality Control Principles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099BDD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99BDD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2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7541-B64A-4F23-B30E-D1105286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quality?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67DA90-1F5B-4157-A0E2-DAD113A9D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688" y="3283466"/>
            <a:ext cx="5133975" cy="1695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CAD22-41B8-4C29-A2F5-1C520CAAD9F6}"/>
              </a:ext>
            </a:extLst>
          </p:cNvPr>
          <p:cNvSpPr txBox="1"/>
          <p:nvPr/>
        </p:nvSpPr>
        <p:spPr>
          <a:xfrm>
            <a:off x="382772" y="2214562"/>
            <a:ext cx="434871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Quality control revolves around basic objectives for material handling: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Damage Free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B31AB6-93D1-42D7-90F6-C937B2380EE9}"/>
                  </a:ext>
                </a:extLst>
              </p14:cNvPr>
              <p14:cNvContentPartPr/>
              <p14:nvPr/>
            </p14:nvContentPartPr>
            <p14:xfrm>
              <a:off x="765234" y="2921777"/>
              <a:ext cx="856440" cy="5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B31AB6-93D1-42D7-90F6-C937B2380E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594" y="2813777"/>
                <a:ext cx="9640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F0B466-F1A4-43C6-8D08-11BE64CFFF6A}"/>
                  </a:ext>
                </a:extLst>
              </p14:cNvPr>
              <p14:cNvContentPartPr/>
              <p14:nvPr/>
            </p14:nvContentPartPr>
            <p14:xfrm>
              <a:off x="839754" y="3253337"/>
              <a:ext cx="730080" cy="1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F0B466-F1A4-43C6-8D08-11BE64CFFF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754" y="3145697"/>
                <a:ext cx="837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D8D1D6-AD30-42A4-8AB2-16AEE9FB5BED}"/>
                  </a:ext>
                </a:extLst>
              </p14:cNvPr>
              <p14:cNvContentPartPr/>
              <p14:nvPr/>
            </p14:nvContentPartPr>
            <p14:xfrm>
              <a:off x="796914" y="3497417"/>
              <a:ext cx="1185840" cy="5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D8D1D6-AD30-42A4-8AB2-16AEE9FB5B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274" y="3389777"/>
                <a:ext cx="129348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42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EF92-8B52-4179-9A73-EDBE2D67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quality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24AFDD-9903-42AD-AEA7-C1A1A895A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347" y="2109787"/>
            <a:ext cx="5476681" cy="2638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DC3769-ECF9-4BC3-8C69-E63D47D9D2D5}"/>
              </a:ext>
            </a:extLst>
          </p:cNvPr>
          <p:cNvSpPr txBox="1"/>
          <p:nvPr/>
        </p:nvSpPr>
        <p:spPr>
          <a:xfrm>
            <a:off x="7166344" y="2169172"/>
            <a:ext cx="448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Elements: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– identify and meet customer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– statistical process control (ex. Pick accuracy)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 – find better ways to meet customer demand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074E19-5352-4EA4-B047-1258E35315C1}"/>
                  </a:ext>
                </a:extLst>
              </p14:cNvPr>
              <p14:cNvContentPartPr/>
              <p14:nvPr/>
            </p14:nvContentPartPr>
            <p14:xfrm>
              <a:off x="7548714" y="2859497"/>
              <a:ext cx="33948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074E19-5352-4EA4-B047-1258E3531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5074" y="2751857"/>
                <a:ext cx="4471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86BC1C-DC63-47D3-A77A-52ED92B1F306}"/>
                  </a:ext>
                </a:extLst>
              </p14:cNvPr>
              <p14:cNvContentPartPr/>
              <p14:nvPr/>
            </p14:nvContentPartPr>
            <p14:xfrm>
              <a:off x="7591194" y="3445577"/>
              <a:ext cx="539280" cy="2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86BC1C-DC63-47D3-A77A-52ED92B1F3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7554" y="3337937"/>
                <a:ext cx="646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A15D5F-2B70-49EC-A677-71C6CB69BAFB}"/>
                  </a:ext>
                </a:extLst>
              </p14:cNvPr>
              <p14:cNvContentPartPr/>
              <p14:nvPr/>
            </p14:nvContentPartPr>
            <p14:xfrm>
              <a:off x="7612794" y="3991337"/>
              <a:ext cx="1159920" cy="3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A15D5F-2B70-49EC-A677-71C6CB69BA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8794" y="3883337"/>
                <a:ext cx="126756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0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BBA0-D171-4853-AA54-5E918081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and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3EE24F-BDA4-4D52-8637-1E321C10C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96" y="2048102"/>
            <a:ext cx="7591425" cy="194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088F1-47DC-4E2E-BCD0-33272831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612" y="3912781"/>
            <a:ext cx="329565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8EAF8-C6C9-4055-BE3D-00EC51CA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160" y="1792936"/>
            <a:ext cx="2778554" cy="21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0BBD-C1F3-48D0-BC61-22B4E25E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521316-638C-4E8B-A240-E59248E5C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029" y="2011363"/>
            <a:ext cx="5350354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2845-950C-4985-B255-D01A1FF4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06D5-8555-485C-AB2A-097DA5274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Lean</a:t>
            </a:r>
          </a:p>
          <a:p>
            <a:r>
              <a:rPr lang="en-US" sz="3200" dirty="0"/>
              <a:t>Six Sigma</a:t>
            </a:r>
          </a:p>
          <a:p>
            <a:r>
              <a:rPr lang="en-US" sz="3200" dirty="0"/>
              <a:t>Total Quality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40390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4BB6-EF6A-4C6B-A12F-CEDE2DAC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EC555A-7E09-4F45-B6CD-302863C7F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9548"/>
            <a:ext cx="7383112" cy="4206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55931-30CA-44B2-9A85-AB84531DD760}"/>
              </a:ext>
            </a:extLst>
          </p:cNvPr>
          <p:cNvSpPr txBox="1"/>
          <p:nvPr/>
        </p:nvSpPr>
        <p:spPr>
          <a:xfrm>
            <a:off x="7687340" y="1977656"/>
            <a:ext cx="40722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Lean is a practice to eliminate waste.</a:t>
            </a:r>
          </a:p>
          <a:p>
            <a:endParaRPr lang="en-US" dirty="0"/>
          </a:p>
          <a:p>
            <a:r>
              <a:rPr lang="en-US" dirty="0"/>
              <a:t>Apply lean principles to logistics process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Reducing Inventory – can accomplish by cross-docking and just-in-time delivery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Reducing Waste – amount of travel time used by order picker, smaller package sizes, and transportation costs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Reducing Mistakes – use of technology (bar codes, RFID)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EEE236-4EFE-40A6-A887-876AA560EFFA}"/>
                  </a:ext>
                </a:extLst>
              </p14:cNvPr>
              <p14:cNvContentPartPr/>
              <p14:nvPr/>
            </p14:nvContentPartPr>
            <p14:xfrm>
              <a:off x="7803954" y="2178017"/>
              <a:ext cx="3505320" cy="4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EEE236-4EFE-40A6-A887-876AA560EF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9954" y="2070017"/>
                <a:ext cx="3612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3C3B77-3470-4980-909B-81E1F4BE3EB1}"/>
                  </a:ext>
                </a:extLst>
              </p14:cNvPr>
              <p14:cNvContentPartPr/>
              <p14:nvPr/>
            </p14:nvContentPartPr>
            <p14:xfrm>
              <a:off x="8112474" y="3176297"/>
              <a:ext cx="1663560" cy="6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3C3B77-3470-4980-909B-81E1F4BE3E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8834" y="3068297"/>
                <a:ext cx="17712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34D079-70DE-4161-9657-657594DC8EAA}"/>
                  </a:ext>
                </a:extLst>
              </p14:cNvPr>
              <p14:cNvContentPartPr/>
              <p14:nvPr/>
            </p14:nvContentPartPr>
            <p14:xfrm>
              <a:off x="8080434" y="4358537"/>
              <a:ext cx="1478520" cy="33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34D079-70DE-4161-9657-657594DC8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6434" y="4250897"/>
                <a:ext cx="1586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0D77568-78D6-4A5B-8A88-1B192ECA64E1}"/>
                  </a:ext>
                </a:extLst>
              </p14:cNvPr>
              <p14:cNvContentPartPr/>
              <p14:nvPr/>
            </p14:nvContentPartPr>
            <p14:xfrm>
              <a:off x="8133354" y="5708897"/>
              <a:ext cx="1656720" cy="7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0D77568-78D6-4A5B-8A88-1B192ECA64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79714" y="5600897"/>
                <a:ext cx="176436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24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BFED-D47B-4922-AA0E-83187E50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Eliminates waste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21023F-3C56-491B-AAA8-A8049943E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006" y="2011363"/>
            <a:ext cx="6976401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2713568" y="2018571"/>
            <a:ext cx="67648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Safe Material Handling and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Equipment Operation</a:t>
            </a: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5</a:t>
            </a:r>
            <a:endParaRPr lang="en-US" sz="32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0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5E66-42F0-409D-9C8F-A7818F1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sigma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8F75E-5335-45A7-B7A2-4C3B5360F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56905" y="2021996"/>
            <a:ext cx="6121831" cy="420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900649-9BC7-4B0A-A6FD-C179599005EB}"/>
              </a:ext>
            </a:extLst>
          </p:cNvPr>
          <p:cNvSpPr txBox="1"/>
          <p:nvPr/>
        </p:nvSpPr>
        <p:spPr>
          <a:xfrm>
            <a:off x="7272670" y="3202103"/>
            <a:ext cx="405100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To achieve Six Sigma, process must produce no more than 3.4 defects per million opportunities.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9E7BE-AE4B-49F5-B415-6084B9FA6751}"/>
                  </a:ext>
                </a:extLst>
              </p14:cNvPr>
              <p14:cNvContentPartPr/>
              <p14:nvPr/>
            </p14:nvContentPartPr>
            <p14:xfrm>
              <a:off x="10696194" y="3891257"/>
              <a:ext cx="27684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9E7BE-AE4B-49F5-B415-6084B9FA6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194" y="3783257"/>
                <a:ext cx="384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4F3CFC-C52D-4A9C-A0C0-0F961CA9F7F0}"/>
                  </a:ext>
                </a:extLst>
              </p14:cNvPr>
              <p14:cNvContentPartPr/>
              <p14:nvPr/>
            </p14:nvContentPartPr>
            <p14:xfrm>
              <a:off x="7442514" y="4261337"/>
              <a:ext cx="3479400" cy="8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4F3CFC-C52D-4A9C-A0C0-0F961CA9F7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8874" y="4153697"/>
                <a:ext cx="3587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2FAF34-CFB7-4F6C-8046-5FDE13BCEE3C}"/>
                  </a:ext>
                </a:extLst>
              </p14:cNvPr>
              <p14:cNvContentPartPr/>
              <p14:nvPr/>
            </p14:nvContentPartPr>
            <p14:xfrm>
              <a:off x="7421274" y="4768217"/>
              <a:ext cx="91008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2FAF34-CFB7-4F6C-8046-5FDE13BCE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7634" y="4660577"/>
                <a:ext cx="1017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A29995-9AA0-488A-81D0-E8C1161A52B9}"/>
                  </a:ext>
                </a:extLst>
              </p14:cNvPr>
              <p14:cNvContentPartPr/>
              <p14:nvPr/>
            </p14:nvContentPartPr>
            <p14:xfrm>
              <a:off x="1158714" y="5910497"/>
              <a:ext cx="4834080" cy="6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A29995-9AA0-488A-81D0-E8C1161A52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4714" y="5802497"/>
                <a:ext cx="49417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BA9F28-D4E1-4C26-80AD-4E8BD32BA5E8}"/>
                  </a:ext>
                </a:extLst>
              </p14:cNvPr>
              <p14:cNvContentPartPr/>
              <p14:nvPr/>
            </p14:nvContentPartPr>
            <p14:xfrm>
              <a:off x="5188194" y="4039217"/>
              <a:ext cx="943560" cy="1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BA9F28-D4E1-4C26-80AD-4E8BD32BA5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4194" y="3931577"/>
                <a:ext cx="10512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8E0D4D-3B25-4489-B54F-21FE4ABA41E0}"/>
                  </a:ext>
                </a:extLst>
              </p14:cNvPr>
              <p14:cNvContentPartPr/>
              <p14:nvPr/>
            </p14:nvContentPartPr>
            <p14:xfrm>
              <a:off x="5263074" y="4284737"/>
              <a:ext cx="1028520" cy="50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8E0D4D-3B25-4489-B54F-21FE4ABA41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9074" y="4176737"/>
                <a:ext cx="11361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30E16E-E9C2-4E45-92F9-6033EB0A0FAE}"/>
                  </a:ext>
                </a:extLst>
              </p14:cNvPr>
              <p14:cNvContentPartPr/>
              <p14:nvPr/>
            </p14:nvContentPartPr>
            <p14:xfrm>
              <a:off x="5263074" y="4624937"/>
              <a:ext cx="93888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30E16E-E9C2-4E45-92F9-6033EB0A0F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9074" y="4517297"/>
                <a:ext cx="1046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A0CAC34-ECF0-4120-B857-E5A5321C0FDF}"/>
                  </a:ext>
                </a:extLst>
              </p14:cNvPr>
              <p14:cNvContentPartPr/>
              <p14:nvPr/>
            </p14:nvContentPartPr>
            <p14:xfrm>
              <a:off x="5209434" y="4835897"/>
              <a:ext cx="879120" cy="3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A0CAC34-ECF0-4120-B857-E5A5321C0F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55794" y="4727897"/>
                <a:ext cx="986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D92F31-DAC6-4ABE-862C-D9E51476BD85}"/>
                  </a:ext>
                </a:extLst>
              </p14:cNvPr>
              <p14:cNvContentPartPr/>
              <p14:nvPr/>
            </p14:nvContentPartPr>
            <p14:xfrm>
              <a:off x="5209434" y="5079617"/>
              <a:ext cx="813240" cy="66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D92F31-DAC6-4ABE-862C-D9E51476BD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55794" y="4971977"/>
                <a:ext cx="92088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80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23F6-5EFB-443C-900B-3712515A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quality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C1CCD-249C-4FA7-92DC-9B18AA17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29" y="2105247"/>
            <a:ext cx="6556301" cy="4248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6F447-8045-4251-8F5A-4264DCA7E25E}"/>
              </a:ext>
            </a:extLst>
          </p:cNvPr>
          <p:cNvSpPr txBox="1"/>
          <p:nvPr/>
        </p:nvSpPr>
        <p:spPr>
          <a:xfrm>
            <a:off x="10466003" y="3965944"/>
            <a:ext cx="1041991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Kaizen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9EC43-062C-4412-84E1-2F9BDE6261BA}"/>
              </a:ext>
            </a:extLst>
          </p:cNvPr>
          <p:cNvSpPr txBox="1"/>
          <p:nvPr/>
        </p:nvSpPr>
        <p:spPr>
          <a:xfrm>
            <a:off x="584791" y="2105247"/>
            <a:ext cx="46676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system built around an effort to improve quality, to involve everyone in the organization and most importantly, to ensure customer satisfaction.</a:t>
            </a:r>
          </a:p>
          <a:p>
            <a:endParaRPr lang="en-US" sz="2000" dirty="0"/>
          </a:p>
          <a:p>
            <a:r>
              <a:rPr lang="en-US" sz="2000" dirty="0"/>
              <a:t>Requires that the company: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Find out what the customer wants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product to meet or exceed customer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process to operate without need for corrective 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F368BD-5A20-4765-96E4-5A81A3C6566A}"/>
                  </a:ext>
                </a:extLst>
              </p14:cNvPr>
              <p14:cNvContentPartPr/>
              <p14:nvPr/>
            </p14:nvContentPartPr>
            <p14:xfrm>
              <a:off x="7325874" y="4084577"/>
              <a:ext cx="4066200" cy="92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F368BD-5A20-4765-96E4-5A81A3C6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874" y="3976577"/>
                <a:ext cx="4173840" cy="3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6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3B2A-EF0D-4914-A097-BD8961AB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284176"/>
            <a:ext cx="10731818" cy="1508760"/>
          </a:xfrm>
        </p:spPr>
        <p:txBody>
          <a:bodyPr>
            <a:normAutofit/>
          </a:bodyPr>
          <a:lstStyle/>
          <a:p>
            <a:r>
              <a:rPr lang="en-US" sz="3200" dirty="0"/>
              <a:t>iso – international organization of standardization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F8DD2-AB13-434D-ACB9-229FE898C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148" y="2346708"/>
            <a:ext cx="3657600" cy="3952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07D38-4EDB-480D-8123-D0448053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91" y="9713"/>
            <a:ext cx="2996609" cy="1892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84A23-E678-4A20-8401-126F6EEF2535}"/>
              </a:ext>
            </a:extLst>
          </p:cNvPr>
          <p:cNvSpPr txBox="1"/>
          <p:nvPr/>
        </p:nvSpPr>
        <p:spPr>
          <a:xfrm>
            <a:off x="706056" y="2627453"/>
            <a:ext cx="3854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ISO’s goal is to promote worldwide standards to improve operating efficiency and productivity and to reduce costs.</a:t>
            </a:r>
          </a:p>
          <a:p>
            <a:endParaRPr lang="en-US" sz="2000" dirty="0"/>
          </a:p>
          <a:p>
            <a:r>
              <a:rPr lang="en-US" sz="2000" dirty="0"/>
              <a:t>ISO publishes the ISO 9000, a family of international standards that apply to the design and implementation of quality systems.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42CB8E-697D-4177-AC91-B0BC16C628F8}"/>
                  </a:ext>
                </a:extLst>
              </p14:cNvPr>
              <p14:cNvContentPartPr/>
              <p14:nvPr/>
            </p14:nvContentPartPr>
            <p14:xfrm>
              <a:off x="892674" y="4348097"/>
              <a:ext cx="3104640" cy="2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42CB8E-697D-4177-AC91-B0BC16C628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674" y="4240457"/>
                <a:ext cx="32122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B576D8-8920-4C67-B823-87E75F29B2A3}"/>
                  </a:ext>
                </a:extLst>
              </p14:cNvPr>
              <p14:cNvContentPartPr/>
              <p14:nvPr/>
            </p14:nvContentPartPr>
            <p14:xfrm>
              <a:off x="2636514" y="4965137"/>
              <a:ext cx="1395720" cy="4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B576D8-8920-4C67-B823-87E75F29B2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2514" y="4857137"/>
                <a:ext cx="15033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5DF4EF-ECCE-4784-8BEB-6F891AD10350}"/>
                  </a:ext>
                </a:extLst>
              </p14:cNvPr>
              <p14:cNvContentPartPr/>
              <p14:nvPr/>
            </p14:nvContentPartPr>
            <p14:xfrm>
              <a:off x="786474" y="5322257"/>
              <a:ext cx="2668680" cy="4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5DF4EF-ECCE-4784-8BEB-6F891AD103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834" y="5214617"/>
                <a:ext cx="27763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BF20D6-CA65-430F-85A8-7D0CC4FAE459}"/>
                  </a:ext>
                </a:extLst>
              </p14:cNvPr>
              <p14:cNvContentPartPr/>
              <p14:nvPr/>
            </p14:nvContentPartPr>
            <p14:xfrm>
              <a:off x="733194" y="5582177"/>
              <a:ext cx="1120680" cy="5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BF20D6-CA65-430F-85A8-7D0CC4FAE4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194" y="5474177"/>
                <a:ext cx="122832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93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9C25-4279-471F-AFAA-02649FE3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err="1"/>
              <a:t>Pdca</a:t>
            </a:r>
            <a:r>
              <a:rPr lang="en-US" dirty="0"/>
              <a:t>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33750-3A4E-4431-B0F0-9005E2EA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1214649"/>
            <a:ext cx="4754880" cy="355427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D76A5-C463-496A-9602-0769E2AE601D}"/>
              </a:ext>
            </a:extLst>
          </p:cNvPr>
          <p:cNvSpPr txBox="1"/>
          <p:nvPr/>
        </p:nvSpPr>
        <p:spPr>
          <a:xfrm>
            <a:off x="179667" y="1877361"/>
            <a:ext cx="6997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potential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ideas for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Anticipate problems so no costs are added through waste of labor, time or materials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change slowly to avoid major disruptions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Check: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to find out whether change has accomplished objective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small change was effective, involve everyone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change on large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for next change if necessary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ABD33C-99B9-4C20-8763-5C8648E2F684}"/>
                  </a:ext>
                </a:extLst>
              </p14:cNvPr>
              <p14:cNvContentPartPr/>
              <p14:nvPr/>
            </p14:nvContentPartPr>
            <p14:xfrm>
              <a:off x="1381914" y="956897"/>
              <a:ext cx="264636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ABD33C-99B9-4C20-8763-5C8648E2F6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7914" y="848897"/>
                <a:ext cx="275400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82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D40-9056-44A7-9CB4-984B5C47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B5C01F-255F-4D01-9538-5068E5724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163" y="2011363"/>
            <a:ext cx="5560086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9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8417-8F2A-4BC2-8629-D45CB8EC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frontline workers – reporting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2813F-877B-4A3E-A6D9-2B873B50A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395" y="2011363"/>
            <a:ext cx="5805622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89C3-BB1E-4F81-9599-64258FF5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audit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30E6AC-4B63-47CD-9E50-BD3F2D268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197" y="1990098"/>
            <a:ext cx="5677860" cy="420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144F1-0AFB-4DB7-A54E-308D6DB72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009" y="2612951"/>
            <a:ext cx="5181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40BE-DD8F-47A5-94E9-720430C1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audit objectives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82D686-1040-41D3-A5D7-63D76A6F2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944" y="2581275"/>
            <a:ext cx="8010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05BE-30D2-43BB-8626-488D4880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A6E97C-8E5F-4C90-B524-0B532A3E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544" y="2085975"/>
            <a:ext cx="7553325" cy="405765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60619F1F-0655-402B-B719-C23B083CBF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0557505"/>
                  </p:ext>
                </p:extLst>
              </p:nvPr>
            </p:nvGraphicFramePr>
            <p:xfrm>
              <a:off x="-887191" y="4323836"/>
              <a:ext cx="3048000" cy="1714500"/>
            </p:xfrm>
            <a:graphic>
              <a:graphicData uri="http://schemas.microsoft.com/office/powerpoint/2016/slidezoom">
                <pslz:sldZm>
                  <pslz:sldZmObj sldId="332" cId="899182653">
                    <pslz:zmPr id="{13C6C99C-55D3-4A35-B2FA-BDB17F2344F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0619F1F-0655-402B-B719-C23B083CBF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87191" y="432383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238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0331-B7E9-40C2-AC86-71ECE171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quality audits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9F10A-30DB-41A5-A9A6-800D52EB8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984" y="2011363"/>
            <a:ext cx="5922444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82F281-2F7C-49F2-80C1-D072C104AAA9}"/>
                  </a:ext>
                </a:extLst>
              </p14:cNvPr>
              <p14:cNvContentPartPr/>
              <p14:nvPr/>
            </p14:nvContentPartPr>
            <p14:xfrm>
              <a:off x="5230674" y="2358737"/>
              <a:ext cx="1019160" cy="2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82F281-2F7C-49F2-80C1-D072C104AA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7034" y="2251097"/>
                <a:ext cx="11268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1E81E3-B915-42AB-B7C0-804699A2921B}"/>
                  </a:ext>
                </a:extLst>
              </p14:cNvPr>
              <p14:cNvContentPartPr/>
              <p14:nvPr/>
            </p14:nvContentPartPr>
            <p14:xfrm>
              <a:off x="5220234" y="3795497"/>
              <a:ext cx="1038240" cy="1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1E81E3-B915-42AB-B7C0-804699A292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6594" y="3687857"/>
                <a:ext cx="11458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4BA5AE-2D72-40C1-8EF6-035F23A6855E}"/>
                  </a:ext>
                </a:extLst>
              </p14:cNvPr>
              <p14:cNvContentPartPr/>
              <p14:nvPr/>
            </p14:nvContentPartPr>
            <p14:xfrm>
              <a:off x="5209434" y="5145857"/>
              <a:ext cx="105048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4BA5AE-2D72-40C1-8EF6-035F23A685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5794" y="5038217"/>
                <a:ext cx="115812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18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A74-DAEC-4137-BA81-415B0841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issues related to manual material handling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2B49C2-0681-4E18-9BBC-9A9502379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27" y="2476500"/>
            <a:ext cx="5495925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F4F0B-4599-4F33-82C3-375712B2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452" y="3726801"/>
            <a:ext cx="50292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8A6E-456C-4797-80A6-05D63B0C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Non-conforming materials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7D149B-FEEC-47A5-821C-74B31E8A7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493" y="2053101"/>
            <a:ext cx="1775629" cy="420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F5FF4-4E58-4332-B0B9-E062981C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70" y="2053101"/>
            <a:ext cx="5965756" cy="4536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6C56F2-8A2B-41E8-926C-A374C5845139}"/>
                  </a:ext>
                </a:extLst>
              </p14:cNvPr>
              <p14:cNvContentPartPr/>
              <p14:nvPr/>
            </p14:nvContentPartPr>
            <p14:xfrm>
              <a:off x="7208874" y="2402657"/>
              <a:ext cx="3416040" cy="14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6C56F2-8A2B-41E8-926C-A374C58451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4874" y="2294657"/>
                <a:ext cx="35236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707D4D-0CE7-46A5-BDAC-A205F188F488}"/>
                  </a:ext>
                </a:extLst>
              </p14:cNvPr>
              <p14:cNvContentPartPr/>
              <p14:nvPr/>
            </p14:nvContentPartPr>
            <p14:xfrm>
              <a:off x="7166034" y="2529737"/>
              <a:ext cx="1564200" cy="8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707D4D-0CE7-46A5-BDAC-A205F188F4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2394" y="2422097"/>
                <a:ext cx="16718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E44C2B-1FB8-4BF7-BE57-FCB96957FDCF}"/>
                  </a:ext>
                </a:extLst>
              </p14:cNvPr>
              <p14:cNvContentPartPr/>
              <p14:nvPr/>
            </p14:nvContentPartPr>
            <p14:xfrm>
              <a:off x="7187634" y="2765897"/>
              <a:ext cx="478800" cy="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E44C2B-1FB8-4BF7-BE57-FCB96957FD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33634" y="2658257"/>
                <a:ext cx="58644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915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99A0-A24B-4464-B599-F37A9385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41EA3E-5A77-49F1-8159-10DFA0571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404" y="2011363"/>
            <a:ext cx="6367604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7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B3FB-15EA-43C5-8BD8-80BCC4EC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Safe lifting and handling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ED2E66-019A-4208-9283-AEA7CDEAF7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301964" y="2145971"/>
            <a:ext cx="6126480" cy="382904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1A1F6-AC4A-4A48-9660-061F3C5A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060" y="2231484"/>
            <a:ext cx="4596101" cy="3819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8788C-7175-4EA6-B816-20BA12A2576F}"/>
              </a:ext>
            </a:extLst>
          </p:cNvPr>
          <p:cNvSpPr txBox="1"/>
          <p:nvPr/>
        </p:nvSpPr>
        <p:spPr>
          <a:xfrm>
            <a:off x="7145079" y="2507477"/>
            <a:ext cx="223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POWER ZONE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D90EA7-D786-444B-93CB-027A4E3A7C4E}"/>
                  </a:ext>
                </a:extLst>
              </p14:cNvPr>
              <p14:cNvContentPartPr/>
              <p14:nvPr/>
            </p14:nvContentPartPr>
            <p14:xfrm>
              <a:off x="1966914" y="5040017"/>
              <a:ext cx="1162440" cy="2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D90EA7-D786-444B-93CB-027A4E3A7C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2914" y="4932017"/>
                <a:ext cx="1270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ECB895-C82D-467C-930C-2E66F9965EFC}"/>
                  </a:ext>
                </a:extLst>
              </p14:cNvPr>
              <p14:cNvContentPartPr/>
              <p14:nvPr/>
            </p14:nvContentPartPr>
            <p14:xfrm>
              <a:off x="1988154" y="5252417"/>
              <a:ext cx="3643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ECB895-C82D-467C-930C-2E66F9965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4154" y="5144417"/>
                <a:ext cx="471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B6AD7-7124-4431-A208-AC603B02B1D7}"/>
                  </a:ext>
                </a:extLst>
              </p14:cNvPr>
              <p14:cNvContentPartPr/>
              <p14:nvPr/>
            </p14:nvContentPartPr>
            <p14:xfrm>
              <a:off x="7336314" y="3412457"/>
              <a:ext cx="1782000" cy="5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B6AD7-7124-4431-A208-AC603B02B1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2314" y="3304817"/>
                <a:ext cx="1889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7F4C8A-814B-46D0-9DFC-024040047986}"/>
                  </a:ext>
                </a:extLst>
              </p14:cNvPr>
              <p14:cNvContentPartPr/>
              <p14:nvPr/>
            </p14:nvContentPartPr>
            <p14:xfrm>
              <a:off x="7261794" y="2700017"/>
              <a:ext cx="1821240" cy="4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7F4C8A-814B-46D0-9DFC-0240400479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8154" y="2592377"/>
                <a:ext cx="1928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B2056D-6D9E-495D-973C-16FF172313F8}"/>
                  </a:ext>
                </a:extLst>
              </p14:cNvPr>
              <p14:cNvContentPartPr/>
              <p14:nvPr/>
            </p14:nvContentPartPr>
            <p14:xfrm>
              <a:off x="7729434" y="4909697"/>
              <a:ext cx="1368360" cy="90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B2056D-6D9E-495D-973C-16FF172313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5794" y="4802057"/>
                <a:ext cx="14760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7F539E-5333-4A31-A604-9912830092D8}"/>
                  </a:ext>
                </a:extLst>
              </p14:cNvPr>
              <p14:cNvContentPartPr/>
              <p14:nvPr/>
            </p14:nvContentPartPr>
            <p14:xfrm>
              <a:off x="4986594" y="5049377"/>
              <a:ext cx="1302840" cy="4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7F539E-5333-4A31-A604-991283009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2594" y="4941737"/>
                <a:ext cx="141048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8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22A9-A688-4AD5-9213-07CA17B9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lifting and handling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5D0AA5-FCE8-4AD5-B923-1AA9A5A56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219" y="2028825"/>
            <a:ext cx="81819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5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67B2-EA18-4F40-AAAD-40033850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lifting and handling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B80222-27A0-43C0-8C77-4E9740519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844" y="2062163"/>
            <a:ext cx="8086725" cy="4105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11C8C4-4670-4386-8602-322359EB26E9}"/>
                  </a:ext>
                </a:extLst>
              </p14:cNvPr>
              <p14:cNvContentPartPr/>
              <p14:nvPr/>
            </p14:nvContentPartPr>
            <p14:xfrm>
              <a:off x="2275074" y="4486697"/>
              <a:ext cx="172692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11C8C4-4670-4386-8602-322359EB26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1434" y="4379057"/>
                <a:ext cx="1834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AF6F30-9BC2-4958-B80B-7A414CAC87C8}"/>
                  </a:ext>
                </a:extLst>
              </p14:cNvPr>
              <p14:cNvContentPartPr/>
              <p14:nvPr/>
            </p14:nvContentPartPr>
            <p14:xfrm>
              <a:off x="2615634" y="4730777"/>
              <a:ext cx="988920" cy="2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AF6F30-9BC2-4958-B80B-7A414CAC87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1634" y="4623137"/>
                <a:ext cx="109656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86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A4A4-14EA-4287-AF46-1B7A2A46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7846D-C1F2-43E3-931F-581FB1AA2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082" y="2011363"/>
            <a:ext cx="543624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DD3C-179C-4176-8BBB-A4CCF70A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E45334-9F55-4D06-8451-2FF96B6E2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14" y="2206322"/>
            <a:ext cx="1781175" cy="3790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5DAA3F-6715-4BC5-839E-AEF18163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727" y="2513313"/>
            <a:ext cx="4765453" cy="3176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08C31-8B6D-4AAB-9C33-35C5126F4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321" y="1999406"/>
            <a:ext cx="18954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1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4ACE-A50A-41F4-B6FE-C02FA265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ppe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1CD23-EE8C-4DF8-BE7D-A7EABD35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 Protection – hard hats</a:t>
            </a:r>
          </a:p>
          <a:p>
            <a:r>
              <a:rPr lang="en-US" dirty="0"/>
              <a:t>Hand and Arm Protection – gloves</a:t>
            </a:r>
          </a:p>
          <a:p>
            <a:r>
              <a:rPr lang="en-US" dirty="0"/>
              <a:t>Lung Protection – dust mask or respirator</a:t>
            </a:r>
          </a:p>
          <a:p>
            <a:r>
              <a:rPr lang="en-US" dirty="0"/>
              <a:t>Foot Protection – steel-toed boots –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</a:rPr>
              <a:t>most common PPE</a:t>
            </a:r>
          </a:p>
          <a:p>
            <a:r>
              <a:rPr lang="en-US" dirty="0"/>
              <a:t>Eye/Face Protection – safety googles or face shields</a:t>
            </a:r>
          </a:p>
          <a:p>
            <a:r>
              <a:rPr lang="en-US" dirty="0"/>
              <a:t>Ear Protection – earplugs or earmuffs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9422D0-DEEE-474B-A0B2-C99A7356C0CE}"/>
                  </a:ext>
                </a:extLst>
              </p14:cNvPr>
              <p14:cNvContentPartPr/>
              <p14:nvPr/>
            </p14:nvContentPartPr>
            <p14:xfrm>
              <a:off x="3593754" y="3633857"/>
              <a:ext cx="1848240" cy="4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9422D0-DEEE-474B-A0B2-C99A7356C0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9754" y="3526217"/>
                <a:ext cx="195588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047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Widescreen</PresentationFormat>
  <Paragraphs>101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Franklin Gothic Medium</vt:lpstr>
      <vt:lpstr>Wingdings</vt:lpstr>
      <vt:lpstr>Banded</vt:lpstr>
      <vt:lpstr>Certified logistics associate prep</vt:lpstr>
      <vt:lpstr>Slide 1</vt:lpstr>
      <vt:lpstr>Safety issues related to manual material handling</vt:lpstr>
      <vt:lpstr>Safe lifting and handling</vt:lpstr>
      <vt:lpstr>Safe lifting and handling</vt:lpstr>
      <vt:lpstr>Safe lifting and handling</vt:lpstr>
      <vt:lpstr>KNOWLEDGE CHECK</vt:lpstr>
      <vt:lpstr>PERSONAL PROTECTIVE EQUIPMENT</vt:lpstr>
      <vt:lpstr>Types of ppe</vt:lpstr>
      <vt:lpstr>Equipment safety features</vt:lpstr>
      <vt:lpstr>EQUIPMENT MAINTENANCE</vt:lpstr>
      <vt:lpstr>Slide 1</vt:lpstr>
      <vt:lpstr>What is quality?</vt:lpstr>
      <vt:lpstr>Elements of quality</vt:lpstr>
      <vt:lpstr>Quality and cost</vt:lpstr>
      <vt:lpstr>Knowledge check</vt:lpstr>
      <vt:lpstr>Quality control systems</vt:lpstr>
      <vt:lpstr>LEAN</vt:lpstr>
      <vt:lpstr>Lean Eliminates waste</vt:lpstr>
      <vt:lpstr>Six sigma</vt:lpstr>
      <vt:lpstr>Total quality Management</vt:lpstr>
      <vt:lpstr>iso – international organization of standardization</vt:lpstr>
      <vt:lpstr>Pdca cycle</vt:lpstr>
      <vt:lpstr>Knowledge check</vt:lpstr>
      <vt:lpstr>Role of frontline workers – reporting problems</vt:lpstr>
      <vt:lpstr>Quality audit</vt:lpstr>
      <vt:lpstr>Quality audit objectives</vt:lpstr>
      <vt:lpstr>Knowledge check</vt:lpstr>
      <vt:lpstr>Types of quality audits</vt:lpstr>
      <vt:lpstr>Non-conforming materials</vt:lpstr>
      <vt:lpstr>Knowledge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2019-11-24T12:53:37Z</dcterms:created>
  <dcterms:modified xsi:type="dcterms:W3CDTF">2019-12-25T12:22:25Z</dcterms:modified>
</cp:coreProperties>
</file>