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4" r:id="rId4"/>
  </p:sldMasterIdLst>
  <p:notesMasterIdLst>
    <p:notesMasterId r:id="rId35"/>
  </p:notesMasterIdLst>
  <p:handoutMasterIdLst>
    <p:handoutMasterId r:id="rId36"/>
  </p:handoutMasterIdLst>
  <p:sldIdLst>
    <p:sldId id="336" r:id="rId5"/>
    <p:sldId id="341" r:id="rId6"/>
    <p:sldId id="283" r:id="rId7"/>
    <p:sldId id="342" r:id="rId8"/>
    <p:sldId id="284" r:id="rId9"/>
    <p:sldId id="291" r:id="rId10"/>
    <p:sldId id="394" r:id="rId11"/>
    <p:sldId id="272" r:id="rId12"/>
    <p:sldId id="273" r:id="rId13"/>
    <p:sldId id="275" r:id="rId14"/>
    <p:sldId id="274" r:id="rId15"/>
    <p:sldId id="339" r:id="rId16"/>
    <p:sldId id="276" r:id="rId17"/>
    <p:sldId id="278" r:id="rId18"/>
    <p:sldId id="279" r:id="rId19"/>
    <p:sldId id="280" r:id="rId20"/>
    <p:sldId id="340" r:id="rId21"/>
    <p:sldId id="282" r:id="rId22"/>
    <p:sldId id="281" r:id="rId23"/>
    <p:sldId id="395" r:id="rId24"/>
    <p:sldId id="337" r:id="rId25"/>
    <p:sldId id="263" r:id="rId26"/>
    <p:sldId id="265" r:id="rId27"/>
    <p:sldId id="264" r:id="rId28"/>
    <p:sldId id="266" r:id="rId29"/>
    <p:sldId id="267" r:id="rId30"/>
    <p:sldId id="268" r:id="rId31"/>
    <p:sldId id="269" r:id="rId32"/>
    <p:sldId id="270" r:id="rId33"/>
    <p:sldId id="27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69BEE-5C22-49A5-A892-F6E6A4002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4FB27-DC4B-4A29-B4F3-C665BDE47E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47B97-F030-426D-A9D1-6B39B13C23ED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06FDF-174B-49EE-AD51-C827118F0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610B1-614F-48C3-8F2D-C50C182871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51AA-B992-41E5-A909-E1A2443E23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6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0:55.4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61,'273'1,"664"-14,186-6,-880 6,-45 1,851 8,-603 5,-380-1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1:33.0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0,'2736'0,"-2537"8,114 23,15 1,-148-22,-6-2,63 16,-166-12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1:54.7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0,'300'12,"77"21,-118-9,732 23,5-43,-796-5,531 15,-152 0,734-11,798 13,-1419 15,-424-19,-261-12,-5 0,1 0,0 0,0 0,0 1,-1-1,1 1,0 0,-1-1,1 1,0 0,-1 1,1-1,-1 0,1 1,0 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2:08.0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0 118,'38'9,"-4"0,100 2,0-5,51-8,-40 0,2102 1,-1572-15,-64 1,150-15,9 0,-639 30,535-16,222 2,-562 17,-86-1,251-5,-351-10,-64 4,55 3,463 37,0 33,-296-30,605 65,-727-88,169-12,-139-2,2725 3,-2902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08:00.0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243 3,'1224'35,"-983"-14,399 31,-181-34,-34-1,121 22,408 17,-100-22,313 11,-116-8,545 54,-1445-78,-56-4,48-3,-134-6,50-2,-37-8,-21 10,-1-1,1 1,-1-1,0 1,1-1,-1 1,0-1,0 1,1-1,-1 0,0 1,0-1,0 1,0-1,0 0,0 1,0-1,0 0,0 1,0-1,0 1,0-1,0 0,-1 1,1-1,0 1,0-1,-1 0,1 1,0-1,-1 1,1-1,-5-5,0-1,0 1,0 0,-1 0,0 1,0 0,0 0,-1 0,-5-2,-74-39,48 27,-67-37,-3 5,-3 4,-46-10,92 37,-1 3,0 2,-1 4,0 2,-56 1,58 8,-25 1,-1-5,-51-9,52 4,-1 4,-71 6,81 0,71-2,-1 2,0-1,0 2,0-1,1 2,-11 2,18-4,0 1,-1-1,1 1,0 0,0 0,0 0,0 0,0 0,0 1,1 0,-1-1,1 1,0 0,0 0,0 0,0 0,0 0,1 1,-1-1,1 0,0 1,-1 2,-2 17,1 0,1 0,1 1,1 2,0-7,0-1,-1 1,-1-1,-1 0,0 0,-1 0,-4 9,-56 124,60-141,0-1,-1 0,0 0,0 0,-1 0,0-1,0 0,-1 0,0-1,-1 0,0 0,0-1,0 0,-1 0,0-1,0 0,0 0,0-1,-1 0,0-1,0 0,0-1,0 0,-4 0,-225 37,-2-11,-137-5,-32-11,46 0,-280-12,-242-48,789 39,-130-11,-62 9,1-3,31 0,-22 15,-6-1,-6-12,-604-37,572 35,-21-1,-186 17,519-2,-1 0,0 2,0-1,1 1,-1 1,1 0,0 1,0 0,0 1,0 0,1 1,0 0,0 0,0 1,-2 3,5-4,1 0,0 0,0 1,1 0,0 0,0 0,1 0,0 1,0 0,0 0,1 0,1 0,-1 0,1 1,1-1,-1 1,2 0,-1-1,1 1,0-1,1 1,-1-5,1 0,0-1,0 1,0 0,1-1,-1 1,1-1,0 0,0 1,0-1,0 0,0 0,1 0,0 0,-1-1,1 1,0-1,0 0,3 2,9 5,0-1,0 0,1-2,1 1,17 7,10 3,2-2,0-1,1-3,4-1,67 17,132 48,-223-69,-1-1,1-1,0-2,0 0,11-2,72 5,195 18,-89-9,62 0,110-15,-132-2,1565 3,-1434 15,25 0,651-16,-492 32,-291-10,80-12,-275-9,-1 4,33 8,-72-6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07:36.2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1 151,'598'15,"41"1,354-60,-896 38,146-8,587-52,-384 28,-370 33,600-4,-397 12,140 12,-14 0,-279-9,79 15,-17 0,-13-4,-27-2,67-5,-5-8,-1 9,101 22,-203-22,-1-5,1-5,1-5,54 2,47 0,226 5,-262 11,-67-5,16-3,-79-6,-7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07:29.6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32,'508'28,"-283"-11,927 28,-1010-45,300-4,124-28,-175 8,237 21,-310 6,-208-3,720-18,-420 0,-74 6,794-2,-687 17,-74-5,406 5,-663 5,-1 6,48 14,79 11,-88-13,-102-15,1-2,0-3,38 1,7-3,0 5,22 7,57 7,-56-16,-89-7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07:21.6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423 62,'223'10,"-1"9,13 12,1 0,163-2,2-30,276 12,189 7,-675-19,-144-2,0-2,0-3,0-1,-1-2,26-11,-21 6,0 2,2 3,-1 2,18 0,-31 7,720-27,-407 15,35-1,-164 18,322-6,-376-11,-63 4,5 4,1070 5,-570 3,-525 2,-1 4,40 10,-30-4,70 1,-68-8,0 4,20 2,133 17,-167-17,-51-7,1-1,23 0,-51-5,1 0,-1 0,1 1,-1 0,1 0,-1 0,1 1,-1 0,3 1,-5-2,-1 1,1 0,-1 0,0 0,0 0,1 1,-1-1,-1 0,1 1,0-1,-1 1,1 0,-1 0,0-1,0 1,0 0,0 0,0 1,37 95,-29-80,-1 1,0 0,-2 0,0 1,-1 0,-1 0,-1 6,-1 20,-1-16,1-1,1 0,6 20,-3-14,-2 0,-1 1,-2-1,-2 27,0-17,1-43,-1 1,1 0,-1-1,1 1,-1-1,0 1,-1-1,1 0,-1 1,1-1,-1 0,0 0,0 0,0 0,-1 0,1-1,-1 1,1-1,-1 1,0-1,0 0,0 0,0 0,0-1,-1 1,1-1,0 0,-1 0,1 0,-4 1,-14 2,1 0,-1-2,0 0,1-2,-2 0,3 1,-94 1,1-5,-1-5,-15-7,-60-7,-2 8,-131 9,189 0,-8-6,3 1,-2 5,-412-10,26 1,48 0,-36-1,-1430 16,1783-7,-86-18,68 5,-5 8,-340 10,-223-9,94-44,452 27,-1 9,-9 9,-69-6,-23 0,-304 16,563-1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07:07.6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1,'69'-1,"65"2,32 9,285 23,904 78,-488-38,-729-63,1-7,4-5,-90 0,-28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07:09.6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2,'510'-1,"560"3,-751 13,71 0,-366-16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08:11.1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1,'2098'0,"-1615"15,26 0,3039-16,-2928 29,-581-26,101 12,-51-5,30-2,200-9,154 4,-420 2,-12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0:56.7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31,'871'-17,"152"3,-660 16,-280-2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08:20.6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1,'2254'0,"-1441"40,-438-15,1748 28,-504-36,-349-6,-951-25,150-2,-292 17,-136-1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08:22.7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0 414,'35'0,"808"-7,-2-48,-315-25,-36 5,58 25,107 21,554 27,-684 5,1153-2,-1607-5,-1-2,44-11,-19 2,1 5,222 4,-54 3,135-25,-208 13,-95 5,32 4,371 8,-471-3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08:51.2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08:29.0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0 356,'57'-9,"-13"0,114-9,1393-120,-1475 134,865-27,-253-5,-293 8,685-10,-757 29,263 1,58-1,835-10,-1439 20,-40-1,0 0,0 1,0-1,0 0,0 0,0 0,0 0,0 0,0 0,0 0,0 1,0-1,0 0,0 0,0 0,0 0,0 0,0 0,0 0,0 1,0-1,0 0,0 0,0 0,0 0,0 0,0 0,0 0,0 1,0-1,0 0,0 0,0 0,1 0,-1 0,0 0,0 0,0 0,0 0,0 0,0 0,0 1,0-1,1 0,-1 0,0 0,0 0,0 0,0 0,0 0,0 0,1 0,-1 0,0 0,0 0,0 0,0 0,0 0,0 0,1-1,-18 8,-27 6,-572 161,597-169,-59 19,-14-1,62-16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5T12:08:31.6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65,'90'-3,"65"-13,11-1,702-12,9 31,-265 2,2326-4,-2290 15,53 0,432-15,-1123 0,-1 1,0 0,1 0,-1 1,0 0,1 1,-6-2,-1 0,0 0,0 0,0 1,0-1,0 1,0 0,0 0,0 0,-1 0,1 1,-1-1,0 1,1-1,-1 1,0 0,-1 0,2 1,1 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0:57.8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1 113,'18'0,"-1"-2,1 0,10-3,32-5,645-31,1 39,-437 3,-222 0,369-6,-283-3,0-5,11-8,-112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0:59.5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0 120,'289'1,"316"-3,-239-27,0-1,-199 19,7-8,-33 3,114 2,-222 14,-6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1:04.7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0,'519'29,"-97"-1,54-28,82 3,-328 10,154 4,-333-17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1:06.7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1 121,'8'-1,"0"-1,0 1,0-1,0-1,7-2,15-5,19-2,10-3,0 2,1 2,51-1,366 6,141-8,141 1,-508 14,-220-1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1:21.3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1 117,'139'0,"707"-18,415-50,-838 41,-347 23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1:23.1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33,'1531'0,"-1456"-3,37-8,47-2,786 7,-576 9,-261-3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12:01:31.2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0,'1162'0,"-1117"0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24CBC-D461-4ECA-A489-D3A30E0FB795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351B-2C5D-457B-ABE5-B64DBC7BD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0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3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6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9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9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2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5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8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0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16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2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1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808E7F-6862-4377-A59B-F2A5DB78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6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0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9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44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0.png"/><Relationship Id="rId5" Type="http://schemas.openxmlformats.org/officeDocument/2006/relationships/customXml" Target="../ink/ink18.xml"/><Relationship Id="rId4" Type="http://schemas.openxmlformats.org/officeDocument/2006/relationships/image" Target="../media/image16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0.png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0.png"/><Relationship Id="rId5" Type="http://schemas.openxmlformats.org/officeDocument/2006/relationships/customXml" Target="../ink/ink21.xml"/><Relationship Id="rId4" Type="http://schemas.openxmlformats.org/officeDocument/2006/relationships/image" Target="../media/image17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51.png"/><Relationship Id="rId7" Type="http://schemas.openxmlformats.org/officeDocument/2006/relationships/image" Target="../media/image25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52.png"/><Relationship Id="rId4" Type="http://schemas.openxmlformats.org/officeDocument/2006/relationships/customXml" Target="../ink/ink2.xml"/><Relationship Id="rId9" Type="http://schemas.openxmlformats.org/officeDocument/2006/relationships/image" Target="../media/image25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0.png"/><Relationship Id="rId5" Type="http://schemas.openxmlformats.org/officeDocument/2006/relationships/customXml" Target="../ink/ink24.xml"/><Relationship Id="rId4" Type="http://schemas.openxmlformats.org/officeDocument/2006/relationships/image" Target="../media/image17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customXml" Target="../ink/ink6.xml"/><Relationship Id="rId4" Type="http://schemas.openxmlformats.org/officeDocument/2006/relationships/image" Target="../media/image2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5" Type="http://schemas.openxmlformats.org/officeDocument/2006/relationships/customXml" Target="../ink/ink8.xml"/><Relationship Id="rId4" Type="http://schemas.openxmlformats.org/officeDocument/2006/relationships/image" Target="../media/image2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5" Type="http://schemas.openxmlformats.org/officeDocument/2006/relationships/customXml" Target="../ink/ink10.xml"/><Relationship Id="rId4" Type="http://schemas.openxmlformats.org/officeDocument/2006/relationships/image" Target="../media/image2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72DD-3829-464B-B906-BDC69922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Certified logistics associate prep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14907-5DB5-47AD-B44B-6A1C4794A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973" y="2011680"/>
            <a:ext cx="5761972" cy="4206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45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A02C-86AA-4E28-B801-9A1C508F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10407834" cy="1508760"/>
          </a:xfrm>
        </p:spPr>
        <p:txBody>
          <a:bodyPr>
            <a:normAutofit/>
          </a:bodyPr>
          <a:lstStyle/>
          <a:p>
            <a:r>
              <a:rPr lang="en-US" sz="3200" b="1" dirty="0"/>
              <a:t>Characteristics of a High-Performance teams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337F-440A-4B70-9874-6330EC45A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roles and responsibilities clearly</a:t>
            </a:r>
          </a:p>
          <a:p>
            <a:r>
              <a:rPr lang="en-US" dirty="0"/>
              <a:t>Emphasize respect</a:t>
            </a:r>
          </a:p>
          <a:p>
            <a:r>
              <a:rPr lang="en-US" dirty="0"/>
              <a:t>Understands importance of critical feedback</a:t>
            </a:r>
          </a:p>
          <a:p>
            <a:r>
              <a:rPr lang="en-US" dirty="0"/>
              <a:t>Understands importance of training</a:t>
            </a:r>
          </a:p>
          <a:p>
            <a:pPr lvl="1"/>
            <a:r>
              <a:rPr lang="en-US" dirty="0"/>
              <a:t>On-Site</a:t>
            </a:r>
          </a:p>
          <a:p>
            <a:pPr lvl="1"/>
            <a:r>
              <a:rPr lang="en-US" dirty="0"/>
              <a:t>External</a:t>
            </a:r>
          </a:p>
          <a:p>
            <a:pPr lvl="1"/>
            <a:r>
              <a:rPr lang="en-US" dirty="0"/>
              <a:t>Online</a:t>
            </a:r>
          </a:p>
          <a:p>
            <a:r>
              <a:rPr lang="en-US" dirty="0"/>
              <a:t>Understands importance of cross-training (prepare to work in multiple areas)</a:t>
            </a:r>
          </a:p>
        </p:txBody>
      </p:sp>
    </p:spTree>
    <p:extLst>
      <p:ext uri="{BB962C8B-B14F-4D97-AF65-F5344CB8AC3E}">
        <p14:creationId xmlns:p14="http://schemas.microsoft.com/office/powerpoint/2010/main" val="348450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AF2B-908A-49D3-AE4A-9AD26B72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teamwork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A46262-1CE4-4836-935F-2926F37F1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447" y="2011363"/>
            <a:ext cx="6249519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77B3-92A1-453F-97D3-4F2E4A29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an effective team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D0A98-C163-40AB-9F39-350DB6E17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in a team helps the following interpersonal skills: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69D90-75C3-46F0-8972-0923E8633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877" y="2484646"/>
            <a:ext cx="5767316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4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2448-6C3E-468F-8D9E-EBFCDEB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Contribute to team building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9AA788-5702-48F3-ADD8-3AAB2B5D4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638" y="2011363"/>
            <a:ext cx="5555137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0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7BC6-E484-4EE0-B609-5F28B8C3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team members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9981A1-CFCA-4ED8-8A6F-70622E91B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8967" y="2011363"/>
            <a:ext cx="6212478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34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065F-3D70-479D-8C8B-C139DF67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goals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F62269-4E65-41C3-A832-62D38722A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819" y="2076450"/>
            <a:ext cx="7724775" cy="4076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26658B-E31B-43A2-A23C-418B50D7D1BE}"/>
                  </a:ext>
                </a:extLst>
              </p14:cNvPr>
              <p14:cNvContentPartPr/>
              <p14:nvPr/>
            </p14:nvContentPartPr>
            <p14:xfrm>
              <a:off x="1371114" y="988577"/>
              <a:ext cx="3192480" cy="81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26658B-E31B-43A2-A23C-418B50D7D1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7474" y="880577"/>
                <a:ext cx="3300120" cy="2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0540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A3506-341F-4861-999A-3B8E68E2E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as a team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9253F-A75A-4EAD-BF56-936EEA730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Define the problem</a:t>
            </a:r>
          </a:p>
          <a:p>
            <a:pPr marL="457200" indent="-457200">
              <a:buAutoNum type="arabicPeriod"/>
            </a:pPr>
            <a:r>
              <a:rPr lang="en-US" dirty="0"/>
              <a:t>Analyze the problem – why is problem occurring</a:t>
            </a:r>
          </a:p>
          <a:p>
            <a:pPr marL="457200" indent="-457200">
              <a:buAutoNum type="arabicPeriod"/>
            </a:pPr>
            <a:r>
              <a:rPr lang="en-US" dirty="0"/>
              <a:t>Generate alternative solutions – brainstorming</a:t>
            </a:r>
          </a:p>
          <a:p>
            <a:pPr marL="457200" indent="-457200">
              <a:buAutoNum type="arabicPeriod"/>
            </a:pPr>
            <a:r>
              <a:rPr lang="en-US" dirty="0"/>
              <a:t>Choose the best solution</a:t>
            </a:r>
          </a:p>
          <a:p>
            <a:pPr marL="457200" indent="-457200">
              <a:buAutoNum type="arabicPeriod"/>
            </a:pPr>
            <a:r>
              <a:rPr lang="en-US" dirty="0"/>
              <a:t>Test the solution</a:t>
            </a:r>
          </a:p>
          <a:p>
            <a:pPr marL="457200" indent="-457200">
              <a:buAutoNum type="arabicPeriod"/>
            </a:pPr>
            <a:r>
              <a:rPr lang="en-US" dirty="0"/>
              <a:t>Monitor and evaluate</a:t>
            </a:r>
          </a:p>
          <a:p>
            <a:pPr marL="457200" indent="-457200">
              <a:buAutoNum type="arabicPeriod"/>
            </a:pPr>
            <a:r>
              <a:rPr lang="en-US" dirty="0"/>
              <a:t>Implement the best solution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027E7E-5C8E-462C-B5DD-2111421FFD6C}"/>
                  </a:ext>
                </a:extLst>
              </p14:cNvPr>
              <p14:cNvContentPartPr/>
              <p14:nvPr/>
            </p14:nvContentPartPr>
            <p14:xfrm>
              <a:off x="1807434" y="3062177"/>
              <a:ext cx="5364000" cy="86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027E7E-5C8E-462C-B5DD-2111421FFD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3434" y="2954537"/>
                <a:ext cx="5471640" cy="30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1093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BB69-5521-4C6D-B5A5-DB14196E3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13CF4-0A2E-4D74-A588-A2C7B9C83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Several ways that a team can make a decision: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Manager can decide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Team leader can decide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Team on majority vote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Team member with most expertise can decide</a:t>
            </a:r>
          </a:p>
        </p:txBody>
      </p:sp>
    </p:spTree>
    <p:extLst>
      <p:ext uri="{BB962C8B-B14F-4D97-AF65-F5344CB8AC3E}">
        <p14:creationId xmlns:p14="http://schemas.microsoft.com/office/powerpoint/2010/main" val="376748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B8C3-71B8-4CE9-BFE7-BBE68ECE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resolution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E6C910-23E1-4C06-8042-6E492E08A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980" y="2011363"/>
            <a:ext cx="6424452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45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7B297-74D0-4C13-B71D-0DFC74F1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misconduct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A068E4-CDE0-4E6F-974C-ED5B861A5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463" y="2011363"/>
            <a:ext cx="5765487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3377280" y="2499189"/>
            <a:ext cx="543745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Work Communication</a:t>
            </a:r>
            <a:endParaRPr lang="en-US" sz="4400" b="0" cap="none" spc="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32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Chapter 7</a:t>
            </a:r>
            <a:endParaRPr lang="en-US" sz="3200" b="0" cap="none" spc="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10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3946797" y="2499189"/>
            <a:ext cx="429842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Using Computers</a:t>
            </a:r>
            <a:endParaRPr lang="en-US" sz="4400" b="0" cap="none" spc="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32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Chapter 9</a:t>
            </a:r>
            <a:endParaRPr lang="en-US" sz="3200" b="0" cap="none" spc="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00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1282-5A9C-4720-A2C5-9E531172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F006-A5EC-45BD-9E20-E13B4E30E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Internet</a:t>
            </a:r>
            <a:r>
              <a:rPr lang="en-US" dirty="0"/>
              <a:t> – connection of millions of computers – allows for the exchange of large amounts of info – most common use in logistics is purchasing and transportation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Email</a:t>
            </a:r>
            <a:r>
              <a:rPr lang="en-US" dirty="0"/>
              <a:t> – most frequently used application on the Internet</a:t>
            </a:r>
          </a:p>
          <a:p>
            <a:pPr lvl="1"/>
            <a:r>
              <a:rPr lang="en-US" dirty="0"/>
              <a:t>Username – assigned by individual</a:t>
            </a:r>
          </a:p>
          <a:p>
            <a:pPr lvl="1"/>
            <a:r>
              <a:rPr lang="en-US" dirty="0"/>
              <a:t>Domain Name – registered name of organization (gmail.com or yahoo.com)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Word Processing </a:t>
            </a:r>
            <a:r>
              <a:rPr lang="en-US" dirty="0"/>
              <a:t>– computer app used for composing, editing, formatting, and printing a document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Spreadsheet</a:t>
            </a:r>
            <a:r>
              <a:rPr lang="en-US" dirty="0"/>
              <a:t> – computer app that simulates paper worksheet – used in logistics to analyze operations, show inventory status or indicate transport modes</a:t>
            </a:r>
          </a:p>
        </p:txBody>
      </p:sp>
    </p:spTree>
    <p:extLst>
      <p:ext uri="{BB962C8B-B14F-4D97-AF65-F5344CB8AC3E}">
        <p14:creationId xmlns:p14="http://schemas.microsoft.com/office/powerpoint/2010/main" val="2430042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85ED-4A83-4CEE-9386-0D9370DB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Warehouse management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51FA72-4FAC-4B79-AF79-4817CAD85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510" y="2011363"/>
            <a:ext cx="7171393" cy="4206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821ED6-2108-4FD6-A0DF-498782767D40}"/>
                  </a:ext>
                </a:extLst>
              </p14:cNvPr>
              <p14:cNvContentPartPr/>
              <p14:nvPr/>
            </p14:nvContentPartPr>
            <p14:xfrm>
              <a:off x="6100794" y="2593097"/>
              <a:ext cx="3557880" cy="45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821ED6-2108-4FD6-A0DF-498782767D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7154" y="2485457"/>
                <a:ext cx="3665520" cy="6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6271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6C27-FA91-4789-BAE4-68C26C4B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Wms</a:t>
            </a:r>
            <a:r>
              <a:rPr lang="en-US" dirty="0"/>
              <a:t> </a:t>
            </a:r>
            <a:r>
              <a:rPr lang="en-US" dirty="0" err="1"/>
              <a:t>con’t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A4B3D7-7CE5-401F-8301-817BA7671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39" y="2011363"/>
            <a:ext cx="7542135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09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8E60-C444-4E7D-9383-DC41B8B3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Customer relations management software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19485D-340D-4B26-909B-C9605B205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6721" y="2011363"/>
            <a:ext cx="7936970" cy="4206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EDFCE9-BB03-4F9C-A63A-DB3B4A701941}"/>
                  </a:ext>
                </a:extLst>
              </p14:cNvPr>
              <p14:cNvContentPartPr/>
              <p14:nvPr/>
            </p14:nvContentPartPr>
            <p14:xfrm>
              <a:off x="6187914" y="3305537"/>
              <a:ext cx="3313080" cy="76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EDFCE9-BB03-4F9C-A63A-DB3B4A7019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4274" y="3197537"/>
                <a:ext cx="3420720" cy="2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4564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D5A8-CF30-4455-852A-DE35A638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333407" cy="1508760"/>
          </a:xfrm>
        </p:spPr>
        <p:txBody>
          <a:bodyPr/>
          <a:lstStyle/>
          <a:p>
            <a:r>
              <a:rPr lang="en-US" dirty="0"/>
              <a:t>Transportation management systems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39FF08-340F-4E15-B1F7-5DBF3F8C7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346" y="2011363"/>
            <a:ext cx="7777721" cy="4206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B65972-9BB9-45A1-8D10-5045FE42C024}"/>
                  </a:ext>
                </a:extLst>
              </p14:cNvPr>
              <p14:cNvContentPartPr/>
              <p14:nvPr/>
            </p14:nvContentPartPr>
            <p14:xfrm>
              <a:off x="5900634" y="2837897"/>
              <a:ext cx="3744360" cy="76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B65972-9BB9-45A1-8D10-5045FE42C0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6994" y="2729897"/>
                <a:ext cx="3852000" cy="2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3840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70EC-4946-4FF4-A793-376EB364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logistics information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A4E03E-AE9B-4196-A2CF-57B47A93D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478" y="2011363"/>
            <a:ext cx="7645456" cy="4206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3FFEE7-04DB-4835-8187-104E4441D08A}"/>
                  </a:ext>
                </a:extLst>
              </p14:cNvPr>
              <p14:cNvContentPartPr/>
              <p14:nvPr/>
            </p14:nvContentPartPr>
            <p14:xfrm>
              <a:off x="5971914" y="2550617"/>
              <a:ext cx="3768840" cy="365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3FFEE7-04DB-4835-8187-104E4441D0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8274" y="2442977"/>
                <a:ext cx="3876480" cy="58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4862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65BB-E0B8-4843-9375-EBA49675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logistics information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F26441-FB5B-4D5D-BFFB-75FDF4798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720" y="2011363"/>
            <a:ext cx="7164972" cy="4206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F79E8B-EDB4-45E8-898D-86A41F7D73E3}"/>
                  </a:ext>
                </a:extLst>
              </p14:cNvPr>
              <p14:cNvContentPartPr/>
              <p14:nvPr/>
            </p14:nvContentPartPr>
            <p14:xfrm>
              <a:off x="5932674" y="4039937"/>
              <a:ext cx="1274760" cy="87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F79E8B-EDB4-45E8-898D-86A41F7D73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9034" y="3931937"/>
                <a:ext cx="13824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15FB7AB-A050-40BC-89A1-44CE88C82CDE}"/>
                  </a:ext>
                </a:extLst>
              </p14:cNvPr>
              <p14:cNvContentPartPr/>
              <p14:nvPr/>
            </p14:nvContentPartPr>
            <p14:xfrm>
              <a:off x="6028434" y="4273577"/>
              <a:ext cx="833040" cy="11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15FB7AB-A050-40BC-89A1-44CE88C82C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74794" y="4165937"/>
                <a:ext cx="940680" cy="22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471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E64F6-80E4-4FBE-9CDD-98FE78D6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logistics information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DB4D85-D91E-4255-9468-4957096A0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477" y="2011363"/>
            <a:ext cx="7011458" cy="4206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1FACD0-409F-4571-8661-C097CA0DDECE}"/>
                  </a:ext>
                </a:extLst>
              </p14:cNvPr>
              <p14:cNvContentPartPr/>
              <p14:nvPr/>
            </p14:nvContentPartPr>
            <p14:xfrm>
              <a:off x="6145434" y="2955617"/>
              <a:ext cx="3071520" cy="36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1FACD0-409F-4571-8661-C097CA0DDE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1434" y="2847977"/>
                <a:ext cx="317916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5156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2392-395F-46A6-92F4-64DF2AEF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logistics information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BBB1F0-9FAF-4FD2-AEBD-E85DAE5C3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619" y="2252663"/>
            <a:ext cx="7877175" cy="3724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92EAAA-4E06-4AD7-8C18-9617A1406588}"/>
                  </a:ext>
                </a:extLst>
              </p14:cNvPr>
              <p14:cNvContentPartPr/>
              <p14:nvPr/>
            </p14:nvContentPartPr>
            <p14:xfrm>
              <a:off x="6155874" y="3232097"/>
              <a:ext cx="3405960" cy="5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92EAAA-4E06-4AD7-8C18-9617A14065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2234" y="3124457"/>
                <a:ext cx="35136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20E866-64D7-4F71-A9C7-B0D8E8D07BB6}"/>
                  </a:ext>
                </a:extLst>
              </p14:cNvPr>
              <p14:cNvContentPartPr/>
              <p14:nvPr/>
            </p14:nvContentPartPr>
            <p14:xfrm>
              <a:off x="6134634" y="3465737"/>
              <a:ext cx="3499200" cy="149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20E866-64D7-4F71-A9C7-B0D8E8D07B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0634" y="3357737"/>
                <a:ext cx="36068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90FA8-E873-4F79-91A9-BC8EB65E6D7E}"/>
                  </a:ext>
                </a:extLst>
              </p14:cNvPr>
              <p14:cNvContentPartPr/>
              <p14:nvPr/>
            </p14:nvContentPartPr>
            <p14:xfrm>
              <a:off x="-638406" y="66961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90FA8-E873-4F79-91A9-BC8EB65E6D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692406" y="561617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85CCDF2-85DE-407B-8FB3-8CFF17C86B90}"/>
              </a:ext>
            </a:extLst>
          </p:cNvPr>
          <p:cNvSpPr txBox="1"/>
          <p:nvPr/>
        </p:nvSpPr>
        <p:spPr>
          <a:xfrm>
            <a:off x="6837824" y="2261372"/>
            <a:ext cx="369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MAGNETIC STRIPE</a:t>
            </a:r>
          </a:p>
        </p:txBody>
      </p:sp>
    </p:spTree>
    <p:extLst>
      <p:ext uri="{BB962C8B-B14F-4D97-AF65-F5344CB8AC3E}">
        <p14:creationId xmlns:p14="http://schemas.microsoft.com/office/powerpoint/2010/main" val="260037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78E75-2154-45B9-AC06-DAE5687F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AE488-D9CA-4A58-81AB-197F240BE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3698690" cy="4206240"/>
          </a:xfrm>
        </p:spPr>
        <p:txBody>
          <a:bodyPr/>
          <a:lstStyle/>
          <a:p>
            <a:r>
              <a:rPr lang="en-US" dirty="0"/>
              <a:t>Speaking Skills</a:t>
            </a:r>
          </a:p>
          <a:p>
            <a:pPr lvl="1"/>
            <a:r>
              <a:rPr lang="en-US" dirty="0"/>
              <a:t>Consider the audience</a:t>
            </a:r>
          </a:p>
          <a:p>
            <a:pPr lvl="1"/>
            <a:r>
              <a:rPr lang="en-US" dirty="0"/>
              <a:t>Check for understanding</a:t>
            </a:r>
          </a:p>
          <a:p>
            <a:pPr lvl="1"/>
            <a:r>
              <a:rPr lang="en-US" dirty="0"/>
              <a:t>Speak clearly</a:t>
            </a:r>
          </a:p>
          <a:p>
            <a:pPr lvl="1"/>
            <a:r>
              <a:rPr lang="en-US" dirty="0"/>
              <a:t>Use appropriate tone</a:t>
            </a:r>
          </a:p>
          <a:p>
            <a:pPr lvl="1"/>
            <a:endParaRPr lang="en-US" dirty="0"/>
          </a:p>
          <a:p>
            <a:r>
              <a:rPr lang="en-US" dirty="0"/>
              <a:t>Writing Skills</a:t>
            </a:r>
          </a:p>
          <a:p>
            <a:pPr lvl="1"/>
            <a:r>
              <a:rPr lang="en-US" dirty="0"/>
              <a:t>Identify the purpose</a:t>
            </a:r>
          </a:p>
          <a:p>
            <a:pPr lvl="1"/>
            <a:r>
              <a:rPr lang="en-US" dirty="0"/>
              <a:t>Consider the audience</a:t>
            </a:r>
          </a:p>
          <a:p>
            <a:pPr lvl="1"/>
            <a:r>
              <a:rPr lang="en-US" dirty="0"/>
              <a:t>Clarity</a:t>
            </a:r>
          </a:p>
          <a:p>
            <a:pPr lvl="1"/>
            <a:r>
              <a:rPr lang="en-US" dirty="0"/>
              <a:t>Proofread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3819B1F-8E04-404E-9610-C27B13BD7A5D}"/>
              </a:ext>
            </a:extLst>
          </p:cNvPr>
          <p:cNvSpPr txBox="1">
            <a:spLocks/>
          </p:cNvSpPr>
          <p:nvPr/>
        </p:nvSpPr>
        <p:spPr>
          <a:xfrm>
            <a:off x="5650873" y="2011680"/>
            <a:ext cx="369869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Reading Skills</a:t>
            </a:r>
          </a:p>
          <a:p>
            <a:pPr lvl="1"/>
            <a:r>
              <a:rPr lang="en-US" dirty="0"/>
              <a:t>Preview</a:t>
            </a:r>
          </a:p>
          <a:p>
            <a:pPr lvl="1"/>
            <a:r>
              <a:rPr lang="en-US" dirty="0"/>
              <a:t>Question</a:t>
            </a:r>
          </a:p>
          <a:p>
            <a:pPr lvl="1"/>
            <a:r>
              <a:rPr lang="en-US" dirty="0"/>
              <a:t>Visualize</a:t>
            </a:r>
          </a:p>
          <a:p>
            <a:pPr lvl="1"/>
            <a:r>
              <a:rPr lang="en-US" dirty="0"/>
              <a:t>Re-read (if necessary)</a:t>
            </a:r>
          </a:p>
          <a:p>
            <a:pPr marL="228600" lvl="1" indent="0">
              <a:buNone/>
            </a:pPr>
            <a:endParaRPr lang="en-US" dirty="0"/>
          </a:p>
          <a:p>
            <a:r>
              <a:rPr lang="en-US" dirty="0"/>
              <a:t>Listening Skills</a:t>
            </a:r>
          </a:p>
          <a:p>
            <a:pPr lvl="1"/>
            <a:r>
              <a:rPr lang="en-US" dirty="0"/>
              <a:t>Look at the speaker</a:t>
            </a:r>
          </a:p>
          <a:p>
            <a:pPr lvl="1"/>
            <a:r>
              <a:rPr lang="en-US" dirty="0"/>
              <a:t>Ask questions</a:t>
            </a:r>
          </a:p>
          <a:p>
            <a:pPr lvl="1"/>
            <a:r>
              <a:rPr lang="en-US" dirty="0"/>
              <a:t>Don’t interrupt</a:t>
            </a:r>
          </a:p>
          <a:p>
            <a:pPr lvl="1"/>
            <a:r>
              <a:rPr lang="en-US" dirty="0"/>
              <a:t>Restate in your own words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FA76BD-5CFA-4020-BE6E-D5E356B540B5}"/>
              </a:ext>
            </a:extLst>
          </p:cNvPr>
          <p:cNvCxnSpPr/>
          <p:nvPr/>
        </p:nvCxnSpPr>
        <p:spPr>
          <a:xfrm>
            <a:off x="5114260" y="2011680"/>
            <a:ext cx="0" cy="446354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AFBE5D-0972-415A-AB47-1CD3F9468108}"/>
                  </a:ext>
                </a:extLst>
              </p14:cNvPr>
              <p14:cNvContentPartPr/>
              <p14:nvPr/>
            </p14:nvContentPartPr>
            <p14:xfrm>
              <a:off x="5985954" y="2189537"/>
              <a:ext cx="1560600" cy="22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AFBE5D-0972-415A-AB47-1CD3F94681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31954" y="2081897"/>
                <a:ext cx="16682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4A95AA-B453-401A-BBBC-48EDF3FFE7E7}"/>
                  </a:ext>
                </a:extLst>
              </p14:cNvPr>
              <p14:cNvContentPartPr/>
              <p14:nvPr/>
            </p14:nvContentPartPr>
            <p14:xfrm>
              <a:off x="6166674" y="2497697"/>
              <a:ext cx="842760" cy="11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4A95AA-B453-401A-BBBC-48EDF3FFE7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3034" y="2389697"/>
                <a:ext cx="950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FD946C-2E72-48EF-A04C-71F6BBDB5915}"/>
                  </a:ext>
                </a:extLst>
              </p14:cNvPr>
              <p14:cNvContentPartPr/>
              <p14:nvPr/>
            </p14:nvContentPartPr>
            <p14:xfrm>
              <a:off x="6198354" y="2872457"/>
              <a:ext cx="981720" cy="41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FD946C-2E72-48EF-A04C-71F6BBDB59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44714" y="2764457"/>
                <a:ext cx="10893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7D6163-594F-4D43-844E-F9A3FC6073A5}"/>
                  </a:ext>
                </a:extLst>
              </p14:cNvPr>
              <p14:cNvContentPartPr/>
              <p14:nvPr/>
            </p14:nvContentPartPr>
            <p14:xfrm>
              <a:off x="6251634" y="3199697"/>
              <a:ext cx="872640" cy="43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7D6163-594F-4D43-844E-F9A3FC6073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97634" y="3091697"/>
                <a:ext cx="980280" cy="2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8213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C81AD-41D0-44D9-A8A6-4EC1862D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logistics information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D4DCFC-0AF9-467B-BC69-51550203F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359" y="2011363"/>
            <a:ext cx="6727694" cy="4206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9866FE-E130-4D35-8F32-45AF2F587F7B}"/>
                  </a:ext>
                </a:extLst>
              </p14:cNvPr>
              <p14:cNvContentPartPr/>
              <p14:nvPr/>
            </p14:nvContentPartPr>
            <p14:xfrm>
              <a:off x="6368634" y="2849057"/>
              <a:ext cx="2903760" cy="128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9866FE-E130-4D35-8F32-45AF2F587F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4634" y="2741057"/>
                <a:ext cx="30114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9541DCF-695A-4127-821E-721DFBB95D4F}"/>
                  </a:ext>
                </a:extLst>
              </p14:cNvPr>
              <p14:cNvContentPartPr/>
              <p14:nvPr/>
            </p14:nvContentPartPr>
            <p14:xfrm>
              <a:off x="6241194" y="3134177"/>
              <a:ext cx="2991600" cy="36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9541DCF-695A-4127-821E-721DFBB95D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7194" y="3026177"/>
                <a:ext cx="309924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527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78E75-2154-45B9-AC06-DAE5687F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communication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AD8FA9-528C-420C-A961-65D2F8BD3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131" y="2328863"/>
            <a:ext cx="7296150" cy="3571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7075EC-8812-4BC6-A2BE-727CC2DF2EC3}"/>
                  </a:ext>
                </a:extLst>
              </p14:cNvPr>
              <p14:cNvContentPartPr/>
              <p14:nvPr/>
            </p14:nvContentPartPr>
            <p14:xfrm>
              <a:off x="4040154" y="3583097"/>
              <a:ext cx="950400" cy="3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7075EC-8812-4BC6-A2BE-727CC2DF2E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6154" y="3475097"/>
                <a:ext cx="10580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B3A1A32-EC88-4A39-AEEF-758B777C2158}"/>
                  </a:ext>
                </a:extLst>
              </p14:cNvPr>
              <p14:cNvContentPartPr/>
              <p14:nvPr/>
            </p14:nvContentPartPr>
            <p14:xfrm>
              <a:off x="7272234" y="3592817"/>
              <a:ext cx="921600" cy="43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B3A1A32-EC88-4A39-AEEF-758B777C21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18594" y="3485177"/>
                <a:ext cx="1029240" cy="2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238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70B32-6CCE-460E-92F0-E84DA0F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Steps in the communication process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E8579D-E391-4B54-BE6B-66F57F9292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1280160" y="3411644"/>
            <a:ext cx="6126480" cy="1531620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4AB25CA-F58B-4CA5-999C-5D1A0FFDE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Sender has idea to convey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Sender encodes message in written, verbal, or sign language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Sender sends the message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Receiver then sees or hears the message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Receiver interprets meaning of the message</a:t>
            </a:r>
          </a:p>
        </p:txBody>
      </p:sp>
    </p:spTree>
    <p:extLst>
      <p:ext uri="{BB962C8B-B14F-4D97-AF65-F5344CB8AC3E}">
        <p14:creationId xmlns:p14="http://schemas.microsoft.com/office/powerpoint/2010/main" val="59639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4AAD-C99C-49B1-AB53-054D55D9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CCADD2-3677-494B-B4C2-0C41036A9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5942" y="2011363"/>
            <a:ext cx="5698528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9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1103647" y="2499189"/>
            <a:ext cx="998472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Teamwork and Good Workplace Conduct</a:t>
            </a:r>
          </a:p>
          <a:p>
            <a:pPr algn="ctr"/>
            <a:r>
              <a:rPr lang="en-US" sz="32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Chapter 8</a:t>
            </a:r>
            <a:endParaRPr lang="en-US" sz="3200" b="0" cap="none" spc="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36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EC02-A5D9-4429-A1B9-9E35FCFA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579724-4C38-49B5-B91D-0E35140E2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8599" y="2107056"/>
            <a:ext cx="6193047" cy="4206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65A899-CB77-4AD2-B2BA-B619A12D6787}"/>
              </a:ext>
            </a:extLst>
          </p:cNvPr>
          <p:cNvSpPr txBox="1"/>
          <p:nvPr/>
        </p:nvSpPr>
        <p:spPr>
          <a:xfrm>
            <a:off x="701749" y="2360428"/>
            <a:ext cx="36788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TEAM</a:t>
            </a:r>
            <a:r>
              <a:rPr lang="en-US" dirty="0"/>
              <a:t>: group of people who work together toward a common goal, to complete a specific task within a specific time frame</a:t>
            </a:r>
          </a:p>
          <a:p>
            <a:endParaRPr lang="en-US" dirty="0"/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HIGH-PERFORMANCE TEAM: </a:t>
            </a:r>
            <a:r>
              <a:rPr lang="en-US" dirty="0"/>
              <a:t>emphasizes cooperation and collaboration to improve company performance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6095A9-DA0E-4563-BE97-CC9FBFC18DB3}"/>
                  </a:ext>
                </a:extLst>
              </p14:cNvPr>
              <p14:cNvContentPartPr/>
              <p14:nvPr/>
            </p14:nvContentPartPr>
            <p14:xfrm>
              <a:off x="5879394" y="4880537"/>
              <a:ext cx="988920" cy="4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6095A9-DA0E-4563-BE97-CC9FBFC18D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5754" y="4772537"/>
                <a:ext cx="1096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3F94CE-5DB9-454F-8C79-FA096068A2F8}"/>
                  </a:ext>
                </a:extLst>
              </p14:cNvPr>
              <p14:cNvContentPartPr/>
              <p14:nvPr/>
            </p14:nvContentPartPr>
            <p14:xfrm>
              <a:off x="9016074" y="4921577"/>
              <a:ext cx="1188000" cy="12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3F94CE-5DB9-454F-8C79-FA096068A2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62074" y="4813577"/>
                <a:ext cx="1295640" cy="2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423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58F6-4A2A-4819-AD34-0C8B11A2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Functional Team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9EB61D-B778-4BC4-B123-07974BEC2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033" y="2011363"/>
            <a:ext cx="7628346" cy="4206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0004F7-3FEE-469E-909D-1710D349D992}"/>
                  </a:ext>
                </a:extLst>
              </p14:cNvPr>
              <p14:cNvContentPartPr/>
              <p14:nvPr/>
            </p14:nvContentPartPr>
            <p14:xfrm>
              <a:off x="8962794" y="3838337"/>
              <a:ext cx="43488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0004F7-3FEE-469E-909D-1710D349D9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09154" y="3730337"/>
                <a:ext cx="542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99971F-62FA-43D5-B244-A5B0F6FFBAFB}"/>
                  </a:ext>
                </a:extLst>
              </p14:cNvPr>
              <p14:cNvContentPartPr/>
              <p14:nvPr/>
            </p14:nvContentPartPr>
            <p14:xfrm>
              <a:off x="7442514" y="4008257"/>
              <a:ext cx="1526040" cy="45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99971F-62FA-43D5-B244-A5B0F6FFBA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8874" y="3900257"/>
                <a:ext cx="1633680" cy="26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2028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977135_Playground rules presentation_RVA_v3.potx" id="{07413DCF-3AC5-4C70-87BD-941AEA8469DA}" vid="{4E9FF052-B545-4DF9-BE6D-6A74F8F6A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42AFF-377A-47D3-84EF-20B0692369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AC8BD7-946A-4C17-A395-21CB0265D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9B77A0-8658-45E5-8D19-24559500539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Widescreen</PresentationFormat>
  <Paragraphs>100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Corbel</vt:lpstr>
      <vt:lpstr>Franklin Gothic Medium</vt:lpstr>
      <vt:lpstr>Wingdings</vt:lpstr>
      <vt:lpstr>Banded</vt:lpstr>
      <vt:lpstr>Certified logistics associate prep</vt:lpstr>
      <vt:lpstr>Slide 1</vt:lpstr>
      <vt:lpstr>Effective communication</vt:lpstr>
      <vt:lpstr>Types of communication</vt:lpstr>
      <vt:lpstr>Steps in the communication process</vt:lpstr>
      <vt:lpstr>Knowledge check</vt:lpstr>
      <vt:lpstr>Slide 1</vt:lpstr>
      <vt:lpstr>teams</vt:lpstr>
      <vt:lpstr>Cross Functional Team</vt:lpstr>
      <vt:lpstr>Characteristics of a High-Performance teams</vt:lpstr>
      <vt:lpstr>Benefits of teamwork</vt:lpstr>
      <vt:lpstr>Characteristics of an effective team member</vt:lpstr>
      <vt:lpstr>Contribute to team building</vt:lpstr>
      <vt:lpstr>Effective team members</vt:lpstr>
      <vt:lpstr>Smart goals</vt:lpstr>
      <vt:lpstr>Problem solving as a team</vt:lpstr>
      <vt:lpstr>Building consensus</vt:lpstr>
      <vt:lpstr>Conflict resolution</vt:lpstr>
      <vt:lpstr>misconduct</vt:lpstr>
      <vt:lpstr>Slide 1</vt:lpstr>
      <vt:lpstr>Computer systems</vt:lpstr>
      <vt:lpstr>Warehouse management system</vt:lpstr>
      <vt:lpstr>Wms con’t</vt:lpstr>
      <vt:lpstr>Customer relations management software</vt:lpstr>
      <vt:lpstr>Transportation management systems</vt:lpstr>
      <vt:lpstr>Capturing logistics information</vt:lpstr>
      <vt:lpstr>Capturing logistics information</vt:lpstr>
      <vt:lpstr>Capturing logistics information</vt:lpstr>
      <vt:lpstr>Capturing logistics information</vt:lpstr>
      <vt:lpstr>Capturing logistics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2019-11-24T12:53:37Z</dcterms:created>
  <dcterms:modified xsi:type="dcterms:W3CDTF">2019-12-25T12:23:50Z</dcterms:modified>
</cp:coreProperties>
</file>