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3" r:id="rId4"/>
    <p:sldId id="258" r:id="rId5"/>
    <p:sldId id="272" r:id="rId6"/>
    <p:sldId id="269" r:id="rId7"/>
    <p:sldId id="278" r:id="rId8"/>
    <p:sldId id="260" r:id="rId9"/>
    <p:sldId id="261" r:id="rId10"/>
    <p:sldId id="262" r:id="rId11"/>
    <p:sldId id="264" r:id="rId12"/>
    <p:sldId id="263" r:id="rId13"/>
    <p:sldId id="265" r:id="rId14"/>
    <p:sldId id="270" r:id="rId15"/>
    <p:sldId id="259" r:id="rId16"/>
    <p:sldId id="274" r:id="rId17"/>
    <p:sldId id="281" r:id="rId18"/>
    <p:sldId id="275" r:id="rId19"/>
    <p:sldId id="276" r:id="rId20"/>
    <p:sldId id="266" r:id="rId21"/>
    <p:sldId id="267" r:id="rId22"/>
    <p:sldId id="277" r:id="rId23"/>
    <p:sldId id="282" r:id="rId24"/>
    <p:sldId id="284" r:id="rId25"/>
    <p:sldId id="271" r:id="rId26"/>
    <p:sldId id="279" r:id="rId27"/>
    <p:sldId id="280"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422C16"/>
    <a:srgbClr val="0C788E"/>
    <a:srgbClr val="006666"/>
    <a:srgbClr val="0099CC"/>
    <a:srgbClr val="660066"/>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54" d="100"/>
          <a:sy n="54" d="100"/>
        </p:scale>
        <p:origin x="3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E277F-BD14-42A2-AB1A-3EDD6DC35723}" type="datetimeFigureOut">
              <a:rPr lang="en-US" smtClean="0"/>
              <a:t>7/16/2020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881D4-8B1B-4403-8354-AAD6E78CAB49}" type="slidenum">
              <a:rPr lang="en-US" smtClean="0"/>
              <a:t>‹#›</a:t>
            </a:fld>
            <a:endParaRPr lang="en-US"/>
          </a:p>
        </p:txBody>
      </p:sp>
    </p:spTree>
    <p:extLst>
      <p:ext uri="{BB962C8B-B14F-4D97-AF65-F5344CB8AC3E}">
        <p14:creationId xmlns:p14="http://schemas.microsoft.com/office/powerpoint/2010/main" val="36298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881D4-8B1B-4403-8354-AAD6E78CAB49}" type="slidenum">
              <a:rPr lang="en-US" smtClean="0"/>
              <a:t>5</a:t>
            </a:fld>
            <a:endParaRPr lang="en-US"/>
          </a:p>
        </p:txBody>
      </p:sp>
    </p:spTree>
    <p:extLst>
      <p:ext uri="{BB962C8B-B14F-4D97-AF65-F5344CB8AC3E}">
        <p14:creationId xmlns:p14="http://schemas.microsoft.com/office/powerpoint/2010/main" val="358752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881D4-8B1B-4403-8354-AAD6E78CAB49}" type="slidenum">
              <a:rPr lang="en-US" smtClean="0"/>
              <a:t>13</a:t>
            </a:fld>
            <a:endParaRPr lang="en-US"/>
          </a:p>
        </p:txBody>
      </p:sp>
    </p:spTree>
    <p:extLst>
      <p:ext uri="{BB962C8B-B14F-4D97-AF65-F5344CB8AC3E}">
        <p14:creationId xmlns:p14="http://schemas.microsoft.com/office/powerpoint/2010/main" val="120953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881D4-8B1B-4403-8354-AAD6E78CAB49}" type="slidenum">
              <a:rPr lang="en-US" smtClean="0"/>
              <a:t>20</a:t>
            </a:fld>
            <a:endParaRPr lang="en-US"/>
          </a:p>
        </p:txBody>
      </p:sp>
    </p:spTree>
    <p:extLst>
      <p:ext uri="{BB962C8B-B14F-4D97-AF65-F5344CB8AC3E}">
        <p14:creationId xmlns:p14="http://schemas.microsoft.com/office/powerpoint/2010/main" val="399118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C24B-30AD-4064-B2A4-E330FCE66A9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C99027-06C8-480C-8AAD-3E2E4835EB9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B8918A-664E-46C6-82E5-E50ADFC69C37}"/>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185DF63-D2A7-4A69-926A-46D47BB41FDD}"/>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EB8461EE-A20E-44EE-B12A-67595222DED4}"/>
              </a:ext>
            </a:extLst>
          </p:cNvPr>
          <p:cNvSpPr>
            <a:spLocks noGrp="1"/>
          </p:cNvSpPr>
          <p:nvPr>
            <p:ph type="sldNum" sz="quarter" idx="12"/>
          </p:nvPr>
        </p:nvSpPr>
        <p:spPr/>
        <p:txBody>
          <a:bodyPr/>
          <a:lstStyle>
            <a:lvl1pPr>
              <a:defRPr/>
            </a:lvl1pPr>
          </a:lstStyle>
          <a:p>
            <a:fld id="{26F6629A-1F18-4066-A24B-9FEFA4806688}" type="slidenum">
              <a:rPr lang="es-ES" altLang="en-US"/>
              <a:pPr/>
              <a:t>‹#›</a:t>
            </a:fld>
            <a:endParaRPr lang="es-ES" altLang="en-US"/>
          </a:p>
        </p:txBody>
      </p:sp>
    </p:spTree>
    <p:extLst>
      <p:ext uri="{BB962C8B-B14F-4D97-AF65-F5344CB8AC3E}">
        <p14:creationId xmlns:p14="http://schemas.microsoft.com/office/powerpoint/2010/main" val="374971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4EDD-068A-4C7F-9C09-042E8E2ED7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17BFC8-B4C0-4F83-80AD-F9F293005E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D4849-B5D5-4DEF-9744-486016679D13}"/>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91A5F758-99F2-4F2F-9CCA-3DD70C96EA09}"/>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7CF40369-050B-42A8-97C6-B29D9A7DFAF7}"/>
              </a:ext>
            </a:extLst>
          </p:cNvPr>
          <p:cNvSpPr>
            <a:spLocks noGrp="1"/>
          </p:cNvSpPr>
          <p:nvPr>
            <p:ph type="sldNum" sz="quarter" idx="12"/>
          </p:nvPr>
        </p:nvSpPr>
        <p:spPr/>
        <p:txBody>
          <a:bodyPr/>
          <a:lstStyle>
            <a:lvl1pPr>
              <a:defRPr/>
            </a:lvl1pPr>
          </a:lstStyle>
          <a:p>
            <a:fld id="{566AABA1-7C26-4D5D-A1A0-01F780C7F770}" type="slidenum">
              <a:rPr lang="es-ES" altLang="en-US"/>
              <a:pPr/>
              <a:t>‹#›</a:t>
            </a:fld>
            <a:endParaRPr lang="es-ES" altLang="en-US"/>
          </a:p>
        </p:txBody>
      </p:sp>
    </p:spTree>
    <p:extLst>
      <p:ext uri="{BB962C8B-B14F-4D97-AF65-F5344CB8AC3E}">
        <p14:creationId xmlns:p14="http://schemas.microsoft.com/office/powerpoint/2010/main" val="286674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98231-C67B-4DA8-81D6-9F963291847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D6F5AB-C9BE-4908-9B34-A61588A32B9F}"/>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218E2-0E3F-4768-880C-6E14D136BDCE}"/>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FB646D35-10E4-4CA2-9A59-DB08A03CB767}"/>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C78CF0F4-2623-4459-987D-B24814C58081}"/>
              </a:ext>
            </a:extLst>
          </p:cNvPr>
          <p:cNvSpPr>
            <a:spLocks noGrp="1"/>
          </p:cNvSpPr>
          <p:nvPr>
            <p:ph type="sldNum" sz="quarter" idx="12"/>
          </p:nvPr>
        </p:nvSpPr>
        <p:spPr/>
        <p:txBody>
          <a:bodyPr/>
          <a:lstStyle>
            <a:lvl1pPr>
              <a:defRPr/>
            </a:lvl1pPr>
          </a:lstStyle>
          <a:p>
            <a:fld id="{258620C9-815D-42B7-9B23-2DC66EF310B4}" type="slidenum">
              <a:rPr lang="es-ES" altLang="en-US"/>
              <a:pPr/>
              <a:t>‹#›</a:t>
            </a:fld>
            <a:endParaRPr lang="es-ES" altLang="en-US"/>
          </a:p>
        </p:txBody>
      </p:sp>
    </p:spTree>
    <p:extLst>
      <p:ext uri="{BB962C8B-B14F-4D97-AF65-F5344CB8AC3E}">
        <p14:creationId xmlns:p14="http://schemas.microsoft.com/office/powerpoint/2010/main" val="355088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D974-299E-4237-B235-EFB97AA1E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FAD93-BD29-44A2-94CC-11B7AEB0D5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93479-8796-4DE4-9579-738E673AB0D1}"/>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47BEA21C-C3AF-42F7-AD8C-97E7D02BB331}"/>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A45D4717-8E87-45ED-A913-361017620964}"/>
              </a:ext>
            </a:extLst>
          </p:cNvPr>
          <p:cNvSpPr>
            <a:spLocks noGrp="1"/>
          </p:cNvSpPr>
          <p:nvPr>
            <p:ph type="sldNum" sz="quarter" idx="12"/>
          </p:nvPr>
        </p:nvSpPr>
        <p:spPr/>
        <p:txBody>
          <a:bodyPr/>
          <a:lstStyle>
            <a:lvl1pPr>
              <a:defRPr/>
            </a:lvl1pPr>
          </a:lstStyle>
          <a:p>
            <a:fld id="{D15FF08A-A276-4D78-BDB6-AE37D685F53C}" type="slidenum">
              <a:rPr lang="es-ES" altLang="en-US"/>
              <a:pPr/>
              <a:t>‹#›</a:t>
            </a:fld>
            <a:endParaRPr lang="es-ES" altLang="en-US"/>
          </a:p>
        </p:txBody>
      </p:sp>
    </p:spTree>
    <p:extLst>
      <p:ext uri="{BB962C8B-B14F-4D97-AF65-F5344CB8AC3E}">
        <p14:creationId xmlns:p14="http://schemas.microsoft.com/office/powerpoint/2010/main" val="405351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53EB-B066-4B31-9042-1C8277F3CD9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DE2AF0-2428-4370-9C2F-F7F2BE9ADB4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0EA312E-6648-45F5-B0B4-48C3B8453011}"/>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C75C2A36-EB02-4D2F-959C-C6B08A0131E1}"/>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E32C1549-75DF-40F9-9F47-9C2FFA75B78A}"/>
              </a:ext>
            </a:extLst>
          </p:cNvPr>
          <p:cNvSpPr>
            <a:spLocks noGrp="1"/>
          </p:cNvSpPr>
          <p:nvPr>
            <p:ph type="sldNum" sz="quarter" idx="12"/>
          </p:nvPr>
        </p:nvSpPr>
        <p:spPr/>
        <p:txBody>
          <a:bodyPr/>
          <a:lstStyle>
            <a:lvl1pPr>
              <a:defRPr/>
            </a:lvl1pPr>
          </a:lstStyle>
          <a:p>
            <a:fld id="{99FB2BD2-BA39-4CCA-B687-0E06AEE97D84}" type="slidenum">
              <a:rPr lang="es-ES" altLang="en-US"/>
              <a:pPr/>
              <a:t>‹#›</a:t>
            </a:fld>
            <a:endParaRPr lang="es-ES" altLang="en-US"/>
          </a:p>
        </p:txBody>
      </p:sp>
    </p:spTree>
    <p:extLst>
      <p:ext uri="{BB962C8B-B14F-4D97-AF65-F5344CB8AC3E}">
        <p14:creationId xmlns:p14="http://schemas.microsoft.com/office/powerpoint/2010/main" val="260106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8B53-4B10-45CB-8B9E-13395277F5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79026-2977-435B-AABA-7C9E3C7CAE0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8955BA-E659-4FF1-A081-04BCD7B2777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81BB5A-E885-4117-B19F-890AB789A1B7}"/>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19E97AC6-2A28-4BFB-BC46-34626B6292C6}"/>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F645E962-33F2-49EE-BBE7-D8B8CA7D5804}"/>
              </a:ext>
            </a:extLst>
          </p:cNvPr>
          <p:cNvSpPr>
            <a:spLocks noGrp="1"/>
          </p:cNvSpPr>
          <p:nvPr>
            <p:ph type="sldNum" sz="quarter" idx="12"/>
          </p:nvPr>
        </p:nvSpPr>
        <p:spPr/>
        <p:txBody>
          <a:bodyPr/>
          <a:lstStyle>
            <a:lvl1pPr>
              <a:defRPr/>
            </a:lvl1pPr>
          </a:lstStyle>
          <a:p>
            <a:fld id="{A1393241-937D-4622-B86F-50A479C1BE3B}" type="slidenum">
              <a:rPr lang="es-ES" altLang="en-US"/>
              <a:pPr/>
              <a:t>‹#›</a:t>
            </a:fld>
            <a:endParaRPr lang="es-ES" altLang="en-US"/>
          </a:p>
        </p:txBody>
      </p:sp>
    </p:spTree>
    <p:extLst>
      <p:ext uri="{BB962C8B-B14F-4D97-AF65-F5344CB8AC3E}">
        <p14:creationId xmlns:p14="http://schemas.microsoft.com/office/powerpoint/2010/main" val="109241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3F39-2BD8-4483-A2C9-064AD3C9C8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E235E3-9E36-459E-9A39-5C89BDBE52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2ECA0E-6BF5-433D-BB0C-1FC199F9222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C2C41-2D5D-4381-858A-457DC2C4E6F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3FD3F-0383-4A70-9656-056A87C7B26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B00DBB-FD37-4D6B-B8BD-55A8FB8936D4}"/>
              </a:ext>
            </a:extLst>
          </p:cNvPr>
          <p:cNvSpPr>
            <a:spLocks noGrp="1"/>
          </p:cNvSpPr>
          <p:nvPr>
            <p:ph type="dt" sz="half" idx="10"/>
          </p:nvPr>
        </p:nvSpPr>
        <p:spPr/>
        <p:txBody>
          <a:bodyPr/>
          <a:lstStyle>
            <a:lvl1pPr>
              <a:defRPr/>
            </a:lvl1pPr>
          </a:lstStyle>
          <a:p>
            <a:endParaRPr lang="es-ES" altLang="en-US"/>
          </a:p>
        </p:txBody>
      </p:sp>
      <p:sp>
        <p:nvSpPr>
          <p:cNvPr id="8" name="Footer Placeholder 7">
            <a:extLst>
              <a:ext uri="{FF2B5EF4-FFF2-40B4-BE49-F238E27FC236}">
                <a16:creationId xmlns:a16="http://schemas.microsoft.com/office/drawing/2014/main" id="{ACB127F2-97A7-4B99-B5CC-140A81742961}"/>
              </a:ext>
            </a:extLst>
          </p:cNvPr>
          <p:cNvSpPr>
            <a:spLocks noGrp="1"/>
          </p:cNvSpPr>
          <p:nvPr>
            <p:ph type="ftr" sz="quarter" idx="11"/>
          </p:nvPr>
        </p:nvSpPr>
        <p:spPr/>
        <p:txBody>
          <a:bodyPr/>
          <a:lstStyle>
            <a:lvl1pPr>
              <a:defRPr/>
            </a:lvl1pPr>
          </a:lstStyle>
          <a:p>
            <a:endParaRPr lang="es-ES" altLang="en-US"/>
          </a:p>
        </p:txBody>
      </p:sp>
      <p:sp>
        <p:nvSpPr>
          <p:cNvPr id="9" name="Slide Number Placeholder 8">
            <a:extLst>
              <a:ext uri="{FF2B5EF4-FFF2-40B4-BE49-F238E27FC236}">
                <a16:creationId xmlns:a16="http://schemas.microsoft.com/office/drawing/2014/main" id="{77CF5538-F143-42A4-BFFD-FD923EF35E7D}"/>
              </a:ext>
            </a:extLst>
          </p:cNvPr>
          <p:cNvSpPr>
            <a:spLocks noGrp="1"/>
          </p:cNvSpPr>
          <p:nvPr>
            <p:ph type="sldNum" sz="quarter" idx="12"/>
          </p:nvPr>
        </p:nvSpPr>
        <p:spPr/>
        <p:txBody>
          <a:bodyPr/>
          <a:lstStyle>
            <a:lvl1pPr>
              <a:defRPr/>
            </a:lvl1pPr>
          </a:lstStyle>
          <a:p>
            <a:fld id="{16CECD87-D4E0-49CB-99E8-9FFAD31EA5DD}" type="slidenum">
              <a:rPr lang="es-ES" altLang="en-US"/>
              <a:pPr/>
              <a:t>‹#›</a:t>
            </a:fld>
            <a:endParaRPr lang="es-ES" altLang="en-US"/>
          </a:p>
        </p:txBody>
      </p:sp>
    </p:spTree>
    <p:extLst>
      <p:ext uri="{BB962C8B-B14F-4D97-AF65-F5344CB8AC3E}">
        <p14:creationId xmlns:p14="http://schemas.microsoft.com/office/powerpoint/2010/main" val="55741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618E-DBFB-402F-99C7-0A62999DB6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BAD17A-A011-452B-9751-83E7068884B8}"/>
              </a:ext>
            </a:extLst>
          </p:cNvPr>
          <p:cNvSpPr>
            <a:spLocks noGrp="1"/>
          </p:cNvSpPr>
          <p:nvPr>
            <p:ph type="dt" sz="half" idx="10"/>
          </p:nvPr>
        </p:nvSpPr>
        <p:spPr/>
        <p:txBody>
          <a:bodyPr/>
          <a:lstStyle>
            <a:lvl1pPr>
              <a:defRPr/>
            </a:lvl1pPr>
          </a:lstStyle>
          <a:p>
            <a:endParaRPr lang="es-ES" altLang="en-US"/>
          </a:p>
        </p:txBody>
      </p:sp>
      <p:sp>
        <p:nvSpPr>
          <p:cNvPr id="4" name="Footer Placeholder 3">
            <a:extLst>
              <a:ext uri="{FF2B5EF4-FFF2-40B4-BE49-F238E27FC236}">
                <a16:creationId xmlns:a16="http://schemas.microsoft.com/office/drawing/2014/main" id="{AC19D9D4-BAE6-4E16-BE15-C62454FBAA49}"/>
              </a:ext>
            </a:extLst>
          </p:cNvPr>
          <p:cNvSpPr>
            <a:spLocks noGrp="1"/>
          </p:cNvSpPr>
          <p:nvPr>
            <p:ph type="ftr" sz="quarter" idx="11"/>
          </p:nvPr>
        </p:nvSpPr>
        <p:spPr/>
        <p:txBody>
          <a:bodyPr/>
          <a:lstStyle>
            <a:lvl1pPr>
              <a:defRPr/>
            </a:lvl1pPr>
          </a:lstStyle>
          <a:p>
            <a:endParaRPr lang="es-ES" altLang="en-US"/>
          </a:p>
        </p:txBody>
      </p:sp>
      <p:sp>
        <p:nvSpPr>
          <p:cNvPr id="5" name="Slide Number Placeholder 4">
            <a:extLst>
              <a:ext uri="{FF2B5EF4-FFF2-40B4-BE49-F238E27FC236}">
                <a16:creationId xmlns:a16="http://schemas.microsoft.com/office/drawing/2014/main" id="{9AD66F94-9725-48DB-863E-CD2BAEABF1EF}"/>
              </a:ext>
            </a:extLst>
          </p:cNvPr>
          <p:cNvSpPr>
            <a:spLocks noGrp="1"/>
          </p:cNvSpPr>
          <p:nvPr>
            <p:ph type="sldNum" sz="quarter" idx="12"/>
          </p:nvPr>
        </p:nvSpPr>
        <p:spPr/>
        <p:txBody>
          <a:bodyPr/>
          <a:lstStyle>
            <a:lvl1pPr>
              <a:defRPr/>
            </a:lvl1pPr>
          </a:lstStyle>
          <a:p>
            <a:fld id="{1DFB754E-631E-4EE6-90D4-F851CA9DBEE8}" type="slidenum">
              <a:rPr lang="es-ES" altLang="en-US"/>
              <a:pPr/>
              <a:t>‹#›</a:t>
            </a:fld>
            <a:endParaRPr lang="es-ES" altLang="en-US"/>
          </a:p>
        </p:txBody>
      </p:sp>
    </p:spTree>
    <p:extLst>
      <p:ext uri="{BB962C8B-B14F-4D97-AF65-F5344CB8AC3E}">
        <p14:creationId xmlns:p14="http://schemas.microsoft.com/office/powerpoint/2010/main" val="277356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62E3D-6917-48AF-9F4A-C54A998D5019}"/>
              </a:ext>
            </a:extLst>
          </p:cNvPr>
          <p:cNvSpPr>
            <a:spLocks noGrp="1"/>
          </p:cNvSpPr>
          <p:nvPr>
            <p:ph type="dt" sz="half" idx="10"/>
          </p:nvPr>
        </p:nvSpPr>
        <p:spPr/>
        <p:txBody>
          <a:bodyPr/>
          <a:lstStyle>
            <a:lvl1pPr>
              <a:defRPr/>
            </a:lvl1pPr>
          </a:lstStyle>
          <a:p>
            <a:endParaRPr lang="es-ES" altLang="en-US"/>
          </a:p>
        </p:txBody>
      </p:sp>
      <p:sp>
        <p:nvSpPr>
          <p:cNvPr id="3" name="Footer Placeholder 2">
            <a:extLst>
              <a:ext uri="{FF2B5EF4-FFF2-40B4-BE49-F238E27FC236}">
                <a16:creationId xmlns:a16="http://schemas.microsoft.com/office/drawing/2014/main" id="{61C256CA-E29E-4546-AFB8-6B3551B73491}"/>
              </a:ext>
            </a:extLst>
          </p:cNvPr>
          <p:cNvSpPr>
            <a:spLocks noGrp="1"/>
          </p:cNvSpPr>
          <p:nvPr>
            <p:ph type="ftr" sz="quarter" idx="11"/>
          </p:nvPr>
        </p:nvSpPr>
        <p:spPr/>
        <p:txBody>
          <a:bodyPr/>
          <a:lstStyle>
            <a:lvl1pPr>
              <a:defRPr/>
            </a:lvl1pPr>
          </a:lstStyle>
          <a:p>
            <a:endParaRPr lang="es-ES" altLang="en-US"/>
          </a:p>
        </p:txBody>
      </p:sp>
      <p:sp>
        <p:nvSpPr>
          <p:cNvPr id="4" name="Slide Number Placeholder 3">
            <a:extLst>
              <a:ext uri="{FF2B5EF4-FFF2-40B4-BE49-F238E27FC236}">
                <a16:creationId xmlns:a16="http://schemas.microsoft.com/office/drawing/2014/main" id="{4FE16B48-8DCC-463B-89D2-DDEAC306DB4D}"/>
              </a:ext>
            </a:extLst>
          </p:cNvPr>
          <p:cNvSpPr>
            <a:spLocks noGrp="1"/>
          </p:cNvSpPr>
          <p:nvPr>
            <p:ph type="sldNum" sz="quarter" idx="12"/>
          </p:nvPr>
        </p:nvSpPr>
        <p:spPr/>
        <p:txBody>
          <a:bodyPr/>
          <a:lstStyle>
            <a:lvl1pPr>
              <a:defRPr/>
            </a:lvl1pPr>
          </a:lstStyle>
          <a:p>
            <a:fld id="{8CDC2FD5-344C-4251-9B89-7FEE8A476359}" type="slidenum">
              <a:rPr lang="es-ES" altLang="en-US"/>
              <a:pPr/>
              <a:t>‹#›</a:t>
            </a:fld>
            <a:endParaRPr lang="es-ES" altLang="en-US"/>
          </a:p>
        </p:txBody>
      </p:sp>
    </p:spTree>
    <p:extLst>
      <p:ext uri="{BB962C8B-B14F-4D97-AF65-F5344CB8AC3E}">
        <p14:creationId xmlns:p14="http://schemas.microsoft.com/office/powerpoint/2010/main" val="214124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7567-5963-459A-A152-043BF8C608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97A360-EB6E-437E-9C49-658597B2A56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46ECA-C177-4B66-8721-9F5B68268F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3A0A0-2700-4DDA-BA36-FA6C3C96B227}"/>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0BC3ECB3-E161-4BBE-8095-229ACD8EA069}"/>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BCD945BB-EC67-4C56-BC7B-3A0E09C3CC79}"/>
              </a:ext>
            </a:extLst>
          </p:cNvPr>
          <p:cNvSpPr>
            <a:spLocks noGrp="1"/>
          </p:cNvSpPr>
          <p:nvPr>
            <p:ph type="sldNum" sz="quarter" idx="12"/>
          </p:nvPr>
        </p:nvSpPr>
        <p:spPr/>
        <p:txBody>
          <a:bodyPr/>
          <a:lstStyle>
            <a:lvl1pPr>
              <a:defRPr/>
            </a:lvl1pPr>
          </a:lstStyle>
          <a:p>
            <a:fld id="{27897283-820A-43DA-85BE-C780270834ED}" type="slidenum">
              <a:rPr lang="es-ES" altLang="en-US"/>
              <a:pPr/>
              <a:t>‹#›</a:t>
            </a:fld>
            <a:endParaRPr lang="es-ES" altLang="en-US"/>
          </a:p>
        </p:txBody>
      </p:sp>
    </p:spTree>
    <p:extLst>
      <p:ext uri="{BB962C8B-B14F-4D97-AF65-F5344CB8AC3E}">
        <p14:creationId xmlns:p14="http://schemas.microsoft.com/office/powerpoint/2010/main" val="40449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CD64-FCDE-4A6C-9D7C-DC0237A122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00A0F8-5977-437F-831A-CF90ADDE46E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6C2601-222E-4BD3-93D2-C872CB260B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2E67F-5252-4205-BFD1-45CA7A43D49F}"/>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6E785D8E-005F-4FE5-93E1-728A23D62CD5}"/>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021C812F-0689-4664-A9C9-D7F00844AEDA}"/>
              </a:ext>
            </a:extLst>
          </p:cNvPr>
          <p:cNvSpPr>
            <a:spLocks noGrp="1"/>
          </p:cNvSpPr>
          <p:nvPr>
            <p:ph type="sldNum" sz="quarter" idx="12"/>
          </p:nvPr>
        </p:nvSpPr>
        <p:spPr/>
        <p:txBody>
          <a:bodyPr/>
          <a:lstStyle>
            <a:lvl1pPr>
              <a:defRPr/>
            </a:lvl1pPr>
          </a:lstStyle>
          <a:p>
            <a:fld id="{F6B7E8E8-0404-4E72-85BF-B457997FC322}" type="slidenum">
              <a:rPr lang="es-ES" altLang="en-US"/>
              <a:pPr/>
              <a:t>‹#›</a:t>
            </a:fld>
            <a:endParaRPr lang="es-ES" altLang="en-US"/>
          </a:p>
        </p:txBody>
      </p:sp>
    </p:spTree>
    <p:extLst>
      <p:ext uri="{BB962C8B-B14F-4D97-AF65-F5344CB8AC3E}">
        <p14:creationId xmlns:p14="http://schemas.microsoft.com/office/powerpoint/2010/main" val="6340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0B65EC-B0B0-44C2-BE40-B4AC56C5DA0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2B4FEE31-584A-4537-B4D6-3C07DBE1E7E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058F7362-743D-4818-A599-C15DD9CC558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3477565D-8725-41CB-BF61-1057058160C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267CD251-8086-4DB5-82E9-D3ADD52DF45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73D173-8F75-4ECC-987F-C3BA4FD56506}"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time_continue=138&amp;v=-2UT2KcnJi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youtube.com/watch?v=vd8HmgkDhoU"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a:extLst>
              <a:ext uri="{FF2B5EF4-FFF2-40B4-BE49-F238E27FC236}">
                <a16:creationId xmlns:a16="http://schemas.microsoft.com/office/drawing/2014/main" id="{40080E19-EB65-49BB-8D16-6A548BE8054F}"/>
              </a:ext>
            </a:extLst>
          </p:cNvPr>
          <p:cNvSpPr>
            <a:spLocks noGrp="1" noChangeArrowheads="1"/>
          </p:cNvSpPr>
          <p:nvPr>
            <p:ph type="ctrTitle"/>
          </p:nvPr>
        </p:nvSpPr>
        <p:spPr>
          <a:xfrm>
            <a:off x="4572000" y="3068638"/>
            <a:ext cx="4321175" cy="647700"/>
          </a:xfrm>
        </p:spPr>
        <p:txBody>
          <a:bodyPr anchor="ctr"/>
          <a:lstStyle/>
          <a:p>
            <a:pPr algn="l"/>
            <a:r>
              <a:rPr lang="es-UY" altLang="en-US" sz="4000" dirty="0">
                <a:solidFill>
                  <a:srgbClr val="002060"/>
                </a:solidFill>
              </a:rPr>
              <a:t>E-COMMERCE</a:t>
            </a:r>
            <a:endParaRPr lang="es-ES" altLang="en-US" sz="4000" dirty="0">
              <a:solidFill>
                <a:srgbClr val="002060"/>
              </a:solidFill>
            </a:endParaRPr>
          </a:p>
        </p:txBody>
      </p:sp>
      <p:sp>
        <p:nvSpPr>
          <p:cNvPr id="2213" name="Rectangle 165">
            <a:extLst>
              <a:ext uri="{FF2B5EF4-FFF2-40B4-BE49-F238E27FC236}">
                <a16:creationId xmlns:a16="http://schemas.microsoft.com/office/drawing/2014/main" id="{7D8E7FFA-C796-4C8C-9D77-3E8A58310711}"/>
              </a:ext>
            </a:extLst>
          </p:cNvPr>
          <p:cNvSpPr>
            <a:spLocks noChangeArrowheads="1"/>
          </p:cNvSpPr>
          <p:nvPr/>
        </p:nvSpPr>
        <p:spPr bwMode="auto">
          <a:xfrm>
            <a:off x="4572000" y="3789363"/>
            <a:ext cx="3743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UY" altLang="en-US" sz="1600" dirty="0">
                <a:solidFill>
                  <a:srgbClr val="5F5F5F"/>
                </a:solidFill>
              </a:rPr>
              <a:t>Supply Chain I</a:t>
            </a:r>
          </a:p>
          <a:p>
            <a:pPr algn="l"/>
            <a:r>
              <a:rPr lang="es-UY" altLang="en-US" sz="1600" dirty="0">
                <a:solidFill>
                  <a:srgbClr val="5F5F5F"/>
                </a:solidFill>
              </a:rPr>
              <a:t>Ms. Biba S. Kavass</a:t>
            </a:r>
            <a:endParaRPr lang="es-ES" altLang="en-US" sz="1600" dirty="0">
              <a:solidFill>
                <a:srgbClr val="5F5F5F"/>
              </a:solidFill>
            </a:endParaRPr>
          </a:p>
        </p:txBody>
      </p:sp>
      <p:cxnSp>
        <p:nvCxnSpPr>
          <p:cNvPr id="3" name="Straight Connector 2">
            <a:extLst>
              <a:ext uri="{FF2B5EF4-FFF2-40B4-BE49-F238E27FC236}">
                <a16:creationId xmlns:a16="http://schemas.microsoft.com/office/drawing/2014/main" id="{D1E8529F-2DC6-4AB6-9A32-57BAFFEA7BDD}"/>
              </a:ext>
            </a:extLst>
          </p:cNvPr>
          <p:cNvCxnSpPr/>
          <p:nvPr/>
        </p:nvCxnSpPr>
        <p:spPr>
          <a:xfrm>
            <a:off x="4572000" y="3716338"/>
            <a:ext cx="40324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E78F90-B8F7-41A8-AF19-0DD8032AB9C5}"/>
              </a:ext>
            </a:extLst>
          </p:cNvPr>
          <p:cNvPicPr>
            <a:picLocks noChangeAspect="1"/>
          </p:cNvPicPr>
          <p:nvPr/>
        </p:nvPicPr>
        <p:blipFill>
          <a:blip r:embed="rId2"/>
          <a:stretch>
            <a:fillRect/>
          </a:stretch>
        </p:blipFill>
        <p:spPr>
          <a:xfrm>
            <a:off x="1481137" y="676275"/>
            <a:ext cx="6181725" cy="5505450"/>
          </a:xfrm>
          <a:prstGeom prst="rect">
            <a:avLst/>
          </a:prstGeom>
        </p:spPr>
      </p:pic>
    </p:spTree>
    <p:extLst>
      <p:ext uri="{BB962C8B-B14F-4D97-AF65-F5344CB8AC3E}">
        <p14:creationId xmlns:p14="http://schemas.microsoft.com/office/powerpoint/2010/main" val="74964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C1EAE2-8942-467C-8A27-ED8892393AA5}"/>
              </a:ext>
            </a:extLst>
          </p:cNvPr>
          <p:cNvPicPr>
            <a:picLocks noChangeAspect="1"/>
          </p:cNvPicPr>
          <p:nvPr/>
        </p:nvPicPr>
        <p:blipFill>
          <a:blip r:embed="rId2"/>
          <a:stretch>
            <a:fillRect/>
          </a:stretch>
        </p:blipFill>
        <p:spPr>
          <a:xfrm>
            <a:off x="827584" y="1196752"/>
            <a:ext cx="7342632" cy="3961606"/>
          </a:xfrm>
          <a:prstGeom prst="rect">
            <a:avLst/>
          </a:prstGeom>
        </p:spPr>
      </p:pic>
    </p:spTree>
    <p:extLst>
      <p:ext uri="{BB962C8B-B14F-4D97-AF65-F5344CB8AC3E}">
        <p14:creationId xmlns:p14="http://schemas.microsoft.com/office/powerpoint/2010/main" val="409753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25C93C-B833-429E-8D64-BB94C4C43D55}"/>
              </a:ext>
            </a:extLst>
          </p:cNvPr>
          <p:cNvPicPr>
            <a:picLocks noChangeAspect="1"/>
          </p:cNvPicPr>
          <p:nvPr/>
        </p:nvPicPr>
        <p:blipFill>
          <a:blip r:embed="rId2"/>
          <a:stretch>
            <a:fillRect/>
          </a:stretch>
        </p:blipFill>
        <p:spPr>
          <a:xfrm>
            <a:off x="1504950" y="409575"/>
            <a:ext cx="6134100" cy="6038850"/>
          </a:xfrm>
          <a:prstGeom prst="rect">
            <a:avLst/>
          </a:prstGeom>
        </p:spPr>
      </p:pic>
    </p:spTree>
    <p:extLst>
      <p:ext uri="{BB962C8B-B14F-4D97-AF65-F5344CB8AC3E}">
        <p14:creationId xmlns:p14="http://schemas.microsoft.com/office/powerpoint/2010/main" val="290001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616372-0629-4624-A0D5-C548EAA2D12B}"/>
              </a:ext>
            </a:extLst>
          </p:cNvPr>
          <p:cNvPicPr>
            <a:picLocks noChangeAspect="1"/>
          </p:cNvPicPr>
          <p:nvPr/>
        </p:nvPicPr>
        <p:blipFill>
          <a:blip r:embed="rId3"/>
          <a:stretch>
            <a:fillRect/>
          </a:stretch>
        </p:blipFill>
        <p:spPr>
          <a:xfrm>
            <a:off x="683568" y="620688"/>
            <a:ext cx="7619886" cy="5315669"/>
          </a:xfrm>
          <a:prstGeom prst="rect">
            <a:avLst/>
          </a:prstGeom>
        </p:spPr>
      </p:pic>
    </p:spTree>
    <p:extLst>
      <p:ext uri="{BB962C8B-B14F-4D97-AF65-F5344CB8AC3E}">
        <p14:creationId xmlns:p14="http://schemas.microsoft.com/office/powerpoint/2010/main" val="304457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23E4-1E4E-4A5B-8059-338E239E2A5A}"/>
              </a:ext>
            </a:extLst>
          </p:cNvPr>
          <p:cNvSpPr>
            <a:spLocks noGrp="1"/>
          </p:cNvSpPr>
          <p:nvPr>
            <p:ph type="title"/>
          </p:nvPr>
        </p:nvSpPr>
        <p:spPr/>
        <p:txBody>
          <a:bodyPr/>
          <a:lstStyle/>
          <a:p>
            <a:r>
              <a:rPr lang="en-US" dirty="0">
                <a:solidFill>
                  <a:schemeClr val="accent2">
                    <a:lumMod val="75000"/>
                  </a:schemeClr>
                </a:solidFill>
              </a:rPr>
              <a:t>Major Business Markets</a:t>
            </a:r>
          </a:p>
        </p:txBody>
      </p:sp>
      <p:sp>
        <p:nvSpPr>
          <p:cNvPr id="4" name="Rectangle 3">
            <a:extLst>
              <a:ext uri="{FF2B5EF4-FFF2-40B4-BE49-F238E27FC236}">
                <a16:creationId xmlns:a16="http://schemas.microsoft.com/office/drawing/2014/main" id="{CB0BE9E1-17AB-4B44-A5DB-BD7BDD400902}"/>
              </a:ext>
            </a:extLst>
          </p:cNvPr>
          <p:cNvSpPr>
            <a:spLocks noGrp="1" noChangeArrowheads="1"/>
          </p:cNvSpPr>
          <p:nvPr>
            <p:ph idx="1"/>
          </p:nvPr>
        </p:nvSpPr>
        <p:spPr>
          <a:xfrm>
            <a:off x="1835696" y="1600201"/>
            <a:ext cx="6851104" cy="4061048"/>
          </a:xfrm>
        </p:spPr>
        <p:txBody>
          <a:bodyPr/>
          <a:lstStyle/>
          <a:p>
            <a:r>
              <a:rPr lang="en-US" altLang="en-US" sz="2800" b="1" dirty="0">
                <a:solidFill>
                  <a:srgbClr val="7030A0"/>
                </a:solidFill>
              </a:rPr>
              <a:t>Consumer Market</a:t>
            </a:r>
          </a:p>
          <a:p>
            <a:pPr lvl="1"/>
            <a:r>
              <a:rPr lang="en-US" altLang="en-US" sz="2400" dirty="0"/>
              <a:t>Purchases made for personal use</a:t>
            </a:r>
          </a:p>
          <a:p>
            <a:r>
              <a:rPr lang="en-US" altLang="en-US" sz="2800" b="1" dirty="0">
                <a:solidFill>
                  <a:srgbClr val="7030A0"/>
                </a:solidFill>
              </a:rPr>
              <a:t>Industrial Market</a:t>
            </a:r>
          </a:p>
          <a:p>
            <a:pPr lvl="1"/>
            <a:r>
              <a:rPr lang="en-US" altLang="en-US" sz="2400" dirty="0"/>
              <a:t>Business to business market</a:t>
            </a:r>
          </a:p>
          <a:p>
            <a:pPr lvl="1"/>
            <a:r>
              <a:rPr lang="en-US" altLang="en-US" sz="2400" dirty="0"/>
              <a:t>Purchases made for business use</a:t>
            </a:r>
          </a:p>
          <a:p>
            <a:r>
              <a:rPr lang="en-US" altLang="en-US" sz="2800" b="1" dirty="0">
                <a:solidFill>
                  <a:srgbClr val="7030A0"/>
                </a:solidFill>
              </a:rPr>
              <a:t>Global Market</a:t>
            </a:r>
          </a:p>
          <a:p>
            <a:pPr lvl="1"/>
            <a:r>
              <a:rPr lang="en-US" altLang="en-US" sz="2400" dirty="0"/>
              <a:t>International trade</a:t>
            </a:r>
          </a:p>
          <a:p>
            <a:pPr lvl="1"/>
            <a:r>
              <a:rPr lang="en-US" altLang="en-US" sz="2400" dirty="0"/>
              <a:t>Exchange of goods and services between nations</a:t>
            </a:r>
          </a:p>
          <a:p>
            <a:pPr lvl="1"/>
            <a:endParaRPr lang="en-US" altLang="en-US" dirty="0"/>
          </a:p>
        </p:txBody>
      </p:sp>
    </p:spTree>
    <p:extLst>
      <p:ext uri="{BB962C8B-B14F-4D97-AF65-F5344CB8AC3E}">
        <p14:creationId xmlns:p14="http://schemas.microsoft.com/office/powerpoint/2010/main" val="295149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17BE31F-A129-45DD-8071-A63EC47D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8" name="Group 137">
            <a:extLst>
              <a:ext uri="{FF2B5EF4-FFF2-40B4-BE49-F238E27FC236}">
                <a16:creationId xmlns:a16="http://schemas.microsoft.com/office/drawing/2014/main" id="{7CA163AC-F477-454A-9FB4-81324C004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39" name="Freeform 5">
              <a:extLst>
                <a:ext uri="{FF2B5EF4-FFF2-40B4-BE49-F238E27FC236}">
                  <a16:creationId xmlns:a16="http://schemas.microsoft.com/office/drawing/2014/main" id="{609D7097-03A6-4239-A2E0-784E82C236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6">
              <a:extLst>
                <a:ext uri="{FF2B5EF4-FFF2-40B4-BE49-F238E27FC236}">
                  <a16:creationId xmlns:a16="http://schemas.microsoft.com/office/drawing/2014/main" id="{813887E5-2F5F-4C9D-92F5-F80D937A8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7">
              <a:extLst>
                <a:ext uri="{FF2B5EF4-FFF2-40B4-BE49-F238E27FC236}">
                  <a16:creationId xmlns:a16="http://schemas.microsoft.com/office/drawing/2014/main" id="{57A4F98D-BAD2-4F7F-93D3-FD86C479A9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8">
              <a:extLst>
                <a:ext uri="{FF2B5EF4-FFF2-40B4-BE49-F238E27FC236}">
                  <a16:creationId xmlns:a16="http://schemas.microsoft.com/office/drawing/2014/main" id="{FBA2120E-6E1E-4A2B-9CD8-94C39AD80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9">
              <a:extLst>
                <a:ext uri="{FF2B5EF4-FFF2-40B4-BE49-F238E27FC236}">
                  <a16:creationId xmlns:a16="http://schemas.microsoft.com/office/drawing/2014/main" id="{264DA4AC-C3A7-46CE-96BA-018B8FCFE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10">
              <a:extLst>
                <a:ext uri="{FF2B5EF4-FFF2-40B4-BE49-F238E27FC236}">
                  <a16:creationId xmlns:a16="http://schemas.microsoft.com/office/drawing/2014/main" id="{A73A5202-BD67-46B2-9FAB-C1B28AB424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11">
              <a:extLst>
                <a:ext uri="{FF2B5EF4-FFF2-40B4-BE49-F238E27FC236}">
                  <a16:creationId xmlns:a16="http://schemas.microsoft.com/office/drawing/2014/main" id="{01E70EE5-EE26-44BD-A18E-777A1A3D5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12">
              <a:extLst>
                <a:ext uri="{FF2B5EF4-FFF2-40B4-BE49-F238E27FC236}">
                  <a16:creationId xmlns:a16="http://schemas.microsoft.com/office/drawing/2014/main" id="{504A980C-59CB-46F2-A571-87612CDD2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13">
              <a:extLst>
                <a:ext uri="{FF2B5EF4-FFF2-40B4-BE49-F238E27FC236}">
                  <a16:creationId xmlns:a16="http://schemas.microsoft.com/office/drawing/2014/main" id="{B353B73E-7D3C-4184-87FD-295B6B341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14">
              <a:extLst>
                <a:ext uri="{FF2B5EF4-FFF2-40B4-BE49-F238E27FC236}">
                  <a16:creationId xmlns:a16="http://schemas.microsoft.com/office/drawing/2014/main" id="{2EF8F173-9834-4DD9-B995-3F8DAAAE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15">
              <a:extLst>
                <a:ext uri="{FF2B5EF4-FFF2-40B4-BE49-F238E27FC236}">
                  <a16:creationId xmlns:a16="http://schemas.microsoft.com/office/drawing/2014/main" id="{8A9567B5-6E50-4B28-8AC5-CDC159A89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16">
              <a:extLst>
                <a:ext uri="{FF2B5EF4-FFF2-40B4-BE49-F238E27FC236}">
                  <a16:creationId xmlns:a16="http://schemas.microsoft.com/office/drawing/2014/main" id="{F98F9214-A978-485D-814B-5FE3EC570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17">
              <a:extLst>
                <a:ext uri="{FF2B5EF4-FFF2-40B4-BE49-F238E27FC236}">
                  <a16:creationId xmlns:a16="http://schemas.microsoft.com/office/drawing/2014/main" id="{80A8AB3C-056D-4907-ACF6-ABD5BA9052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18">
              <a:extLst>
                <a:ext uri="{FF2B5EF4-FFF2-40B4-BE49-F238E27FC236}">
                  <a16:creationId xmlns:a16="http://schemas.microsoft.com/office/drawing/2014/main" id="{CF51BEC3-1414-4B86-B1E1-0051FF1819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19">
              <a:extLst>
                <a:ext uri="{FF2B5EF4-FFF2-40B4-BE49-F238E27FC236}">
                  <a16:creationId xmlns:a16="http://schemas.microsoft.com/office/drawing/2014/main" id="{F69D94F0-358D-4931-B5CA-5A223180D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20">
              <a:extLst>
                <a:ext uri="{FF2B5EF4-FFF2-40B4-BE49-F238E27FC236}">
                  <a16:creationId xmlns:a16="http://schemas.microsoft.com/office/drawing/2014/main" id="{5CFB12DB-F2CC-466C-828B-009EA7B5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21">
              <a:extLst>
                <a:ext uri="{FF2B5EF4-FFF2-40B4-BE49-F238E27FC236}">
                  <a16:creationId xmlns:a16="http://schemas.microsoft.com/office/drawing/2014/main" id="{43D8F6E9-0540-4297-A310-D7C9FA65A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22">
              <a:extLst>
                <a:ext uri="{FF2B5EF4-FFF2-40B4-BE49-F238E27FC236}">
                  <a16:creationId xmlns:a16="http://schemas.microsoft.com/office/drawing/2014/main" id="{077E47D8-A4D7-46C2-9EF0-AF1C777C28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23">
              <a:extLst>
                <a:ext uri="{FF2B5EF4-FFF2-40B4-BE49-F238E27FC236}">
                  <a16:creationId xmlns:a16="http://schemas.microsoft.com/office/drawing/2014/main" id="{F1D21ED2-F5A9-4411-934F-B972429F4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24">
              <a:extLst>
                <a:ext uri="{FF2B5EF4-FFF2-40B4-BE49-F238E27FC236}">
                  <a16:creationId xmlns:a16="http://schemas.microsoft.com/office/drawing/2014/main" id="{E2EDE38A-AE13-4408-9B8B-EE6F62C91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25">
              <a:extLst>
                <a:ext uri="{FF2B5EF4-FFF2-40B4-BE49-F238E27FC236}">
                  <a16:creationId xmlns:a16="http://schemas.microsoft.com/office/drawing/2014/main" id="{3630CEB6-A7D8-45A1-AC44-147C2AF13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83118EC2-A2C7-4CDB-887C-21E0B0C43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62" name="Rectangle 161">
              <a:extLst>
                <a:ext uri="{FF2B5EF4-FFF2-40B4-BE49-F238E27FC236}">
                  <a16:creationId xmlns:a16="http://schemas.microsoft.com/office/drawing/2014/main" id="{E7D642C1-20ED-4515-B19F-47B6CC834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Isosceles Triangle 22">
              <a:extLst>
                <a:ext uri="{FF2B5EF4-FFF2-40B4-BE49-F238E27FC236}">
                  <a16:creationId xmlns:a16="http://schemas.microsoft.com/office/drawing/2014/main" id="{0E5C6FE8-B8C9-4163-830B-3F8E408E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E3A09EDA-AF27-4D31-8A57-4407E0574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9266" name="Rectangle 2">
            <a:extLst>
              <a:ext uri="{FF2B5EF4-FFF2-40B4-BE49-F238E27FC236}">
                <a16:creationId xmlns:a16="http://schemas.microsoft.com/office/drawing/2014/main" id="{36FDAB00-EE94-4905-A9B6-5C6F3CBF44C9}"/>
              </a:ext>
            </a:extLst>
          </p:cNvPr>
          <p:cNvSpPr>
            <a:spLocks noGrp="1" noChangeArrowheads="1"/>
          </p:cNvSpPr>
          <p:nvPr>
            <p:ph type="title"/>
          </p:nvPr>
        </p:nvSpPr>
        <p:spPr>
          <a:xfrm>
            <a:off x="666473" y="2358391"/>
            <a:ext cx="2624234" cy="2453676"/>
          </a:xfrm>
          <a:solidFill>
            <a:schemeClr val="accent1">
              <a:lumMod val="50000"/>
            </a:schemeClr>
          </a:solidFill>
        </p:spPr>
        <p:txBody>
          <a:bodyPr>
            <a:normAutofit/>
          </a:bodyPr>
          <a:lstStyle/>
          <a:p>
            <a:r>
              <a:rPr lang="en-US" altLang="en-US" sz="3700" dirty="0">
                <a:solidFill>
                  <a:srgbClr val="FFFFFF"/>
                </a:solidFill>
              </a:rPr>
              <a:t>E-Commerce Today</a:t>
            </a:r>
          </a:p>
        </p:txBody>
      </p:sp>
      <p:pic>
        <p:nvPicPr>
          <p:cNvPr id="2" name="Picture 1">
            <a:extLst>
              <a:ext uri="{FF2B5EF4-FFF2-40B4-BE49-F238E27FC236}">
                <a16:creationId xmlns:a16="http://schemas.microsoft.com/office/drawing/2014/main" id="{59CD1250-32EF-4A4D-AC01-88F4679AD706}"/>
              </a:ext>
            </a:extLst>
          </p:cNvPr>
          <p:cNvPicPr>
            <a:picLocks noChangeAspect="1"/>
          </p:cNvPicPr>
          <p:nvPr/>
        </p:nvPicPr>
        <p:blipFill rotWithShape="1">
          <a:blip r:embed="rId2"/>
          <a:srcRect l="5946" r="2385" b="1"/>
          <a:stretch/>
        </p:blipFill>
        <p:spPr>
          <a:xfrm>
            <a:off x="3836931" y="804036"/>
            <a:ext cx="4705920" cy="2977469"/>
          </a:xfrm>
          <a:prstGeom prst="rect">
            <a:avLst/>
          </a:prstGeom>
          <a:ln w="9525">
            <a:solidFill>
              <a:schemeClr val="tx1">
                <a:alpha val="20000"/>
              </a:schemeClr>
            </a:solidFill>
          </a:ln>
        </p:spPr>
      </p:pic>
      <p:sp>
        <p:nvSpPr>
          <p:cNvPr id="139267" name="Rectangle 3">
            <a:extLst>
              <a:ext uri="{FF2B5EF4-FFF2-40B4-BE49-F238E27FC236}">
                <a16:creationId xmlns:a16="http://schemas.microsoft.com/office/drawing/2014/main" id="{6E17E537-8103-497C-8702-F2DBC382F578}"/>
              </a:ext>
            </a:extLst>
          </p:cNvPr>
          <p:cNvSpPr>
            <a:spLocks noGrp="1" noChangeArrowheads="1"/>
          </p:cNvSpPr>
          <p:nvPr>
            <p:ph type="body" idx="1"/>
          </p:nvPr>
        </p:nvSpPr>
        <p:spPr>
          <a:xfrm>
            <a:off x="3838835" y="4267830"/>
            <a:ext cx="4711405" cy="1783977"/>
          </a:xfrm>
        </p:spPr>
        <p:txBody>
          <a:bodyPr anchor="ctr">
            <a:normAutofit/>
          </a:bodyPr>
          <a:lstStyle/>
          <a:p>
            <a:pPr marL="0" indent="0">
              <a:buNone/>
            </a:pPr>
            <a:r>
              <a:rPr lang="en-US" sz="1600"/>
              <a:t>Ecommerce represented 14.3% of total retail sales in 2018, according to Internet Retailer’s analysis. Amazon accounts for 40% of U.S. online retail.</a:t>
            </a:r>
          </a:p>
          <a:p>
            <a:pPr marL="0" indent="0">
              <a:buNone/>
            </a:pPr>
            <a:br>
              <a:rPr lang="en-US" sz="1600"/>
            </a:br>
            <a:endParaRPr lang="en-US" altLang="en-US" sz="1600"/>
          </a:p>
        </p:txBody>
      </p:sp>
    </p:spTree>
    <p:extLst>
      <p:ext uri="{BB962C8B-B14F-4D97-AF65-F5344CB8AC3E}">
        <p14:creationId xmlns:p14="http://schemas.microsoft.com/office/powerpoint/2010/main" val="29561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56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Content Placeholder 3">
            <a:extLst>
              <a:ext uri="{FF2B5EF4-FFF2-40B4-BE49-F238E27FC236}">
                <a16:creationId xmlns:a16="http://schemas.microsoft.com/office/drawing/2014/main" id="{31C80863-07A1-44C7-8557-B2341FAFC539}"/>
              </a:ext>
            </a:extLst>
          </p:cNvPr>
          <p:cNvPicPr>
            <a:picLocks noGrp="1" noChangeAspect="1"/>
          </p:cNvPicPr>
          <p:nvPr>
            <p:ph idx="1"/>
          </p:nvPr>
        </p:nvPicPr>
        <p:blipFill>
          <a:blip r:embed="rId3"/>
          <a:stretch>
            <a:fillRect/>
          </a:stretch>
        </p:blipFill>
        <p:spPr>
          <a:xfrm>
            <a:off x="1818858" y="1532278"/>
            <a:ext cx="5421465" cy="3793444"/>
          </a:xfrm>
          <a:prstGeom prst="rect">
            <a:avLst/>
          </a:prstGeom>
        </p:spPr>
      </p:pic>
    </p:spTree>
    <p:extLst>
      <p:ext uri="{BB962C8B-B14F-4D97-AF65-F5344CB8AC3E}">
        <p14:creationId xmlns:p14="http://schemas.microsoft.com/office/powerpoint/2010/main" val="126055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1E15-64FB-4003-9A04-543EDB26B98D}"/>
              </a:ext>
            </a:extLst>
          </p:cNvPr>
          <p:cNvSpPr>
            <a:spLocks noGrp="1"/>
          </p:cNvSpPr>
          <p:nvPr>
            <p:ph type="title"/>
          </p:nvPr>
        </p:nvSpPr>
        <p:spPr>
          <a:xfrm>
            <a:off x="457200" y="274638"/>
            <a:ext cx="3682752" cy="3154362"/>
          </a:xfrm>
          <a:solidFill>
            <a:schemeClr val="accent2"/>
          </a:solidFill>
        </p:spPr>
        <p:txBody>
          <a:bodyPr/>
          <a:lstStyle/>
          <a:p>
            <a:r>
              <a:rPr lang="en-US" sz="3200" b="1" dirty="0">
                <a:solidFill>
                  <a:schemeClr val="bg1"/>
                </a:solidFill>
              </a:rPr>
              <a:t>Home Depot’s New Strategy Tied to</a:t>
            </a:r>
            <a:br>
              <a:rPr lang="en-US" sz="3200" b="1" dirty="0">
                <a:solidFill>
                  <a:schemeClr val="bg1"/>
                </a:solidFill>
              </a:rPr>
            </a:br>
            <a:r>
              <a:rPr lang="en-US" sz="3200" b="1" dirty="0">
                <a:solidFill>
                  <a:schemeClr val="bg1"/>
                </a:solidFill>
              </a:rPr>
              <a:t> E-Commerce Growth</a:t>
            </a:r>
          </a:p>
        </p:txBody>
      </p:sp>
      <p:pic>
        <p:nvPicPr>
          <p:cNvPr id="5" name="Content Placeholder 4">
            <a:extLst>
              <a:ext uri="{FF2B5EF4-FFF2-40B4-BE49-F238E27FC236}">
                <a16:creationId xmlns:a16="http://schemas.microsoft.com/office/drawing/2014/main" id="{127CB580-E7BB-4A50-9C2C-A8C181360ED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148064" y="385830"/>
            <a:ext cx="3168352" cy="6086340"/>
          </a:xfrm>
        </p:spPr>
      </p:pic>
    </p:spTree>
    <p:extLst>
      <p:ext uri="{BB962C8B-B14F-4D97-AF65-F5344CB8AC3E}">
        <p14:creationId xmlns:p14="http://schemas.microsoft.com/office/powerpoint/2010/main" val="122636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C8B7-D173-4B70-91B9-DD26CA25B83F}"/>
              </a:ext>
            </a:extLst>
          </p:cNvPr>
          <p:cNvSpPr>
            <a:spLocks noGrp="1"/>
          </p:cNvSpPr>
          <p:nvPr>
            <p:ph type="title"/>
          </p:nvPr>
        </p:nvSpPr>
        <p:spPr>
          <a:solidFill>
            <a:srgbClr val="0070C0"/>
          </a:solidFill>
        </p:spPr>
        <p:txBody>
          <a:bodyPr/>
          <a:lstStyle/>
          <a:p>
            <a:r>
              <a:rPr lang="en-US" sz="2800" b="1" dirty="0">
                <a:solidFill>
                  <a:schemeClr val="bg1"/>
                </a:solidFill>
              </a:rPr>
              <a:t>Case Study: How Amazon is Changing Supply Chain Management</a:t>
            </a:r>
          </a:p>
        </p:txBody>
      </p:sp>
      <p:pic>
        <p:nvPicPr>
          <p:cNvPr id="4" name="Content Placeholder 3">
            <a:extLst>
              <a:ext uri="{FF2B5EF4-FFF2-40B4-BE49-F238E27FC236}">
                <a16:creationId xmlns:a16="http://schemas.microsoft.com/office/drawing/2014/main" id="{89C0FE5B-5482-4916-B14C-45B7B6FAA6AD}"/>
              </a:ext>
            </a:extLst>
          </p:cNvPr>
          <p:cNvPicPr>
            <a:picLocks noGrp="1" noChangeAspect="1"/>
          </p:cNvPicPr>
          <p:nvPr>
            <p:ph idx="1"/>
          </p:nvPr>
        </p:nvPicPr>
        <p:blipFill>
          <a:blip r:embed="rId2"/>
          <a:stretch>
            <a:fillRect/>
          </a:stretch>
        </p:blipFill>
        <p:spPr>
          <a:xfrm>
            <a:off x="107504" y="4077072"/>
            <a:ext cx="2857500" cy="1905000"/>
          </a:xfrm>
          <a:prstGeom prst="rect">
            <a:avLst/>
          </a:prstGeom>
        </p:spPr>
      </p:pic>
      <p:sp>
        <p:nvSpPr>
          <p:cNvPr id="5" name="Rectangle 4">
            <a:extLst>
              <a:ext uri="{FF2B5EF4-FFF2-40B4-BE49-F238E27FC236}">
                <a16:creationId xmlns:a16="http://schemas.microsoft.com/office/drawing/2014/main" id="{B5740891-A3E3-40C8-8341-D0E74AFD9B74}"/>
              </a:ext>
            </a:extLst>
          </p:cNvPr>
          <p:cNvSpPr/>
          <p:nvPr/>
        </p:nvSpPr>
        <p:spPr>
          <a:xfrm>
            <a:off x="3892998" y="2136338"/>
            <a:ext cx="4572000" cy="2585323"/>
          </a:xfrm>
          <a:prstGeom prst="rect">
            <a:avLst/>
          </a:prstGeom>
        </p:spPr>
        <p:txBody>
          <a:bodyPr>
            <a:spAutoFit/>
          </a:bodyPr>
          <a:lstStyle/>
          <a:p>
            <a:r>
              <a:rPr lang="en-US" dirty="0"/>
              <a:t>“Amazon.com has changed the face of retail through its use of bold supply chain strategies and its deployment of innovative technologies. In this article, we explore some of the ways that Amazon has shaped its supply chain, leaving competitors scrambling to catch up.”</a:t>
            </a:r>
          </a:p>
          <a:p>
            <a:endParaRPr lang="en-US" dirty="0"/>
          </a:p>
          <a:p>
            <a:endParaRPr lang="en-US" dirty="0"/>
          </a:p>
        </p:txBody>
      </p:sp>
    </p:spTree>
    <p:extLst>
      <p:ext uri="{BB962C8B-B14F-4D97-AF65-F5344CB8AC3E}">
        <p14:creationId xmlns:p14="http://schemas.microsoft.com/office/powerpoint/2010/main" val="264254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BCE0E9-B1D6-403D-8023-64508AB1FD0A}"/>
              </a:ext>
            </a:extLst>
          </p:cNvPr>
          <p:cNvPicPr>
            <a:picLocks noChangeAspect="1"/>
          </p:cNvPicPr>
          <p:nvPr/>
        </p:nvPicPr>
        <p:blipFill>
          <a:blip r:embed="rId2"/>
          <a:stretch>
            <a:fillRect/>
          </a:stretch>
        </p:blipFill>
        <p:spPr>
          <a:xfrm>
            <a:off x="482600" y="998662"/>
            <a:ext cx="8197341" cy="2479696"/>
          </a:xfrm>
          <a:prstGeom prst="rect">
            <a:avLst/>
          </a:prstGeom>
        </p:spPr>
      </p:pic>
      <p:sp>
        <p:nvSpPr>
          <p:cNvPr id="9" name="Rectangle 8">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E4770-E5BB-4339-ADB0-A0B08FA18385}"/>
              </a:ext>
            </a:extLst>
          </p:cNvPr>
          <p:cNvSpPr>
            <a:spLocks noGrp="1"/>
          </p:cNvSpPr>
          <p:nvPr>
            <p:ph type="title"/>
          </p:nvPr>
        </p:nvSpPr>
        <p:spPr>
          <a:xfrm>
            <a:off x="1200150" y="4269282"/>
            <a:ext cx="6743700" cy="1264762"/>
          </a:xfrm>
          <a:solidFill>
            <a:srgbClr val="0070C0"/>
          </a:solidFill>
          <a:ln w="38100">
            <a:solidFill>
              <a:srgbClr val="404040"/>
            </a:solidFill>
            <a:miter lim="800000"/>
          </a:ln>
        </p:spPr>
        <p:txBody>
          <a:bodyPr vert="horz" lIns="91440" tIns="45720" rIns="91440" bIns="45720" rtlCol="0" anchor="ctr">
            <a:normAutofit/>
          </a:bodyPr>
          <a:lstStyle/>
          <a:p>
            <a:pPr>
              <a:lnSpc>
                <a:spcPct val="90000"/>
              </a:lnSpc>
            </a:pPr>
            <a:r>
              <a:rPr lang="en-US" sz="3500" b="1" kern="1200" dirty="0">
                <a:solidFill>
                  <a:srgbClr val="660033"/>
                </a:solidFill>
                <a:latin typeface="+mj-lt"/>
                <a:ea typeface="+mj-ea"/>
                <a:cs typeface="+mj-cs"/>
              </a:rPr>
              <a:t>Activity: Amazon Presence in TN</a:t>
            </a:r>
          </a:p>
        </p:txBody>
      </p:sp>
      <p:sp>
        <p:nvSpPr>
          <p:cNvPr id="3" name="Content Placeholder 2">
            <a:extLst>
              <a:ext uri="{FF2B5EF4-FFF2-40B4-BE49-F238E27FC236}">
                <a16:creationId xmlns:a16="http://schemas.microsoft.com/office/drawing/2014/main" id="{BDFE94A0-CC0D-48E7-948F-4626B607390B}"/>
              </a:ext>
            </a:extLst>
          </p:cNvPr>
          <p:cNvSpPr>
            <a:spLocks noGrp="1"/>
          </p:cNvSpPr>
          <p:nvPr>
            <p:ph idx="1"/>
          </p:nvPr>
        </p:nvSpPr>
        <p:spPr>
          <a:xfrm>
            <a:off x="2021395" y="5688535"/>
            <a:ext cx="5101209" cy="536125"/>
          </a:xfrm>
        </p:spPr>
        <p:txBody>
          <a:bodyPr vert="horz" lIns="91440" tIns="45720" rIns="91440" bIns="45720" rtlCol="0">
            <a:noAutofit/>
          </a:bodyPr>
          <a:lstStyle/>
          <a:p>
            <a:pPr marL="0" indent="0" algn="ctr">
              <a:lnSpc>
                <a:spcPct val="90000"/>
              </a:lnSpc>
              <a:spcBef>
                <a:spcPts val="1000"/>
              </a:spcBef>
              <a:buNone/>
            </a:pPr>
            <a:r>
              <a:rPr lang="en-US" sz="2000" b="1" kern="1200" dirty="0">
                <a:solidFill>
                  <a:srgbClr val="FFC000"/>
                </a:solidFill>
                <a:latin typeface="+mn-lt"/>
                <a:ea typeface="+mn-ea"/>
                <a:cs typeface="+mn-cs"/>
              </a:rPr>
              <a:t>Research and map out all the Amazon facilities in the state of Tennessee</a:t>
            </a:r>
          </a:p>
        </p:txBody>
      </p:sp>
    </p:spTree>
    <p:extLst>
      <p:ext uri="{BB962C8B-B14F-4D97-AF65-F5344CB8AC3E}">
        <p14:creationId xmlns:p14="http://schemas.microsoft.com/office/powerpoint/2010/main" val="29918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77209DB-FFCC-4010-9B50-3211DFB1A5C7}"/>
              </a:ext>
            </a:extLst>
          </p:cNvPr>
          <p:cNvSpPr>
            <a:spLocks noGrp="1" noChangeArrowheads="1"/>
          </p:cNvSpPr>
          <p:nvPr>
            <p:ph type="title"/>
          </p:nvPr>
        </p:nvSpPr>
        <p:spPr>
          <a:xfrm>
            <a:off x="395536" y="260648"/>
            <a:ext cx="8229600" cy="981076"/>
          </a:xfrm>
        </p:spPr>
        <p:txBody>
          <a:bodyPr/>
          <a:lstStyle/>
          <a:p>
            <a:r>
              <a:rPr lang="en-US" altLang="en-US" dirty="0">
                <a:solidFill>
                  <a:schemeClr val="tx1"/>
                </a:solidFill>
              </a:rPr>
              <a:t>Objectives</a:t>
            </a:r>
          </a:p>
        </p:txBody>
      </p:sp>
      <p:sp>
        <p:nvSpPr>
          <p:cNvPr id="106499" name="Rectangle 3">
            <a:extLst>
              <a:ext uri="{FF2B5EF4-FFF2-40B4-BE49-F238E27FC236}">
                <a16:creationId xmlns:a16="http://schemas.microsoft.com/office/drawing/2014/main" id="{B24C588E-6143-4BFA-8E6E-FFF95CBB27CC}"/>
              </a:ext>
            </a:extLst>
          </p:cNvPr>
          <p:cNvSpPr>
            <a:spLocks noGrp="1" noChangeArrowheads="1"/>
          </p:cNvSpPr>
          <p:nvPr>
            <p:ph type="body" idx="1"/>
          </p:nvPr>
        </p:nvSpPr>
        <p:spPr>
          <a:xfrm>
            <a:off x="1259632" y="1628800"/>
            <a:ext cx="7139136" cy="3055070"/>
          </a:xfrm>
        </p:spPr>
        <p:txBody>
          <a:bodyPr/>
          <a:lstStyle/>
          <a:p>
            <a:r>
              <a:rPr lang="en-US" altLang="en-US" sz="2400" dirty="0"/>
              <a:t>Define E-Commerce</a:t>
            </a:r>
          </a:p>
          <a:p>
            <a:r>
              <a:rPr lang="en-US" altLang="en-US" sz="2400" dirty="0"/>
              <a:t>Analyze the growth of E-Commerce</a:t>
            </a:r>
          </a:p>
          <a:p>
            <a:r>
              <a:rPr lang="en-US" altLang="en-US" sz="2400" dirty="0"/>
              <a:t>Describe how E-Commerce has changed traditional supply chains</a:t>
            </a:r>
          </a:p>
          <a:p>
            <a:r>
              <a:rPr lang="en-US" altLang="en-US" sz="2400" dirty="0"/>
              <a:t>Analyze how continual changes in technology have affected delivery of goods and services in both </a:t>
            </a:r>
            <a:r>
              <a:rPr lang="en-US" altLang="en-US" sz="2400" dirty="0" err="1"/>
              <a:t>BTB</a:t>
            </a:r>
            <a:r>
              <a:rPr lang="en-US" altLang="en-US" sz="2400" dirty="0"/>
              <a:t>/</a:t>
            </a:r>
            <a:r>
              <a:rPr lang="en-US" altLang="en-US" sz="2400" dirty="0" err="1"/>
              <a:t>BTC</a:t>
            </a:r>
            <a:r>
              <a:rPr lang="en-US" altLang="en-US" sz="2400" dirty="0"/>
              <a:t> segments of the supply chain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36FDAB00-EE94-4905-A9B6-5C6F3CBF44C9}"/>
              </a:ext>
            </a:extLst>
          </p:cNvPr>
          <p:cNvSpPr>
            <a:spLocks noGrp="1" noChangeArrowheads="1"/>
          </p:cNvSpPr>
          <p:nvPr>
            <p:ph type="title"/>
          </p:nvPr>
        </p:nvSpPr>
        <p:spPr>
          <a:xfrm>
            <a:off x="457200" y="241299"/>
            <a:ext cx="8229600" cy="981076"/>
          </a:xfrm>
        </p:spPr>
        <p:txBody>
          <a:bodyPr/>
          <a:lstStyle/>
          <a:p>
            <a:r>
              <a:rPr lang="en-US" altLang="en-US" dirty="0">
                <a:solidFill>
                  <a:schemeClr val="accent2">
                    <a:lumMod val="50000"/>
                  </a:schemeClr>
                </a:solidFill>
              </a:rPr>
              <a:t>Global Web Sales</a:t>
            </a:r>
          </a:p>
        </p:txBody>
      </p:sp>
      <p:sp>
        <p:nvSpPr>
          <p:cNvPr id="139267" name="Rectangle 3">
            <a:extLst>
              <a:ext uri="{FF2B5EF4-FFF2-40B4-BE49-F238E27FC236}">
                <a16:creationId xmlns:a16="http://schemas.microsoft.com/office/drawing/2014/main" id="{6E17E537-8103-497C-8702-F2DBC382F578}"/>
              </a:ext>
            </a:extLst>
          </p:cNvPr>
          <p:cNvSpPr>
            <a:spLocks noGrp="1" noChangeArrowheads="1"/>
          </p:cNvSpPr>
          <p:nvPr>
            <p:ph type="body" idx="1"/>
          </p:nvPr>
        </p:nvSpPr>
        <p:spPr>
          <a:xfrm>
            <a:off x="457200" y="1222375"/>
            <a:ext cx="8229600" cy="3629000"/>
          </a:xfrm>
        </p:spPr>
        <p:txBody>
          <a:bodyPr/>
          <a:lstStyle/>
          <a:p>
            <a:r>
              <a:rPr lang="en-US" altLang="en-US" sz="2400" dirty="0"/>
              <a:t>Global web sales neared $3 trillion in 2018, increasing online's share of total retail sales to north of 15%.</a:t>
            </a:r>
          </a:p>
          <a:p>
            <a:endParaRPr lang="en-US" altLang="en-US" sz="2400" dirty="0"/>
          </a:p>
          <a:p>
            <a:r>
              <a:rPr lang="en-US" altLang="en-US" sz="2400" dirty="0"/>
              <a:t>The world’s two largest economies—the United States and China—dominate global online retailing. Together, these two powerhouses accounted for more than half of worldwide e-commerce sales of physical goods in 2017, which is the last full year for which data has been reported.</a:t>
            </a:r>
          </a:p>
        </p:txBody>
      </p:sp>
    </p:spTree>
    <p:extLst>
      <p:ext uri="{BB962C8B-B14F-4D97-AF65-F5344CB8AC3E}">
        <p14:creationId xmlns:p14="http://schemas.microsoft.com/office/powerpoint/2010/main" val="145518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C5FCFED-1AEE-43B3-936D-B9194DF23121}"/>
              </a:ext>
            </a:extLst>
          </p:cNvPr>
          <p:cNvPicPr>
            <a:picLocks noChangeAspect="1"/>
          </p:cNvPicPr>
          <p:nvPr/>
        </p:nvPicPr>
        <p:blipFill>
          <a:blip r:embed="rId2"/>
          <a:stretch>
            <a:fillRect/>
          </a:stretch>
        </p:blipFill>
        <p:spPr>
          <a:xfrm>
            <a:off x="1424505" y="643467"/>
            <a:ext cx="6294989" cy="5571066"/>
          </a:xfrm>
          <a:prstGeom prst="rect">
            <a:avLst/>
          </a:prstGeom>
        </p:spPr>
      </p:pic>
    </p:spTree>
    <p:extLst>
      <p:ext uri="{BB962C8B-B14F-4D97-AF65-F5344CB8AC3E}">
        <p14:creationId xmlns:p14="http://schemas.microsoft.com/office/powerpoint/2010/main" val="1377319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6589-5995-46DC-BBA0-70CA8F7F44CE}"/>
              </a:ext>
            </a:extLst>
          </p:cNvPr>
          <p:cNvSpPr>
            <a:spLocks noGrp="1"/>
          </p:cNvSpPr>
          <p:nvPr>
            <p:ph type="title"/>
          </p:nvPr>
        </p:nvSpPr>
        <p:spPr>
          <a:xfrm>
            <a:off x="539552" y="332656"/>
            <a:ext cx="8229600" cy="1196752"/>
          </a:xfrm>
          <a:solidFill>
            <a:srgbClr val="0070C0"/>
          </a:solidFill>
        </p:spPr>
        <p:txBody>
          <a:bodyPr/>
          <a:lstStyle/>
          <a:p>
            <a:pPr algn="l"/>
            <a:br>
              <a:rPr lang="en-US" sz="3200" b="1" dirty="0"/>
            </a:br>
            <a:r>
              <a:rPr lang="en-US" sz="3200" b="1" dirty="0">
                <a:solidFill>
                  <a:schemeClr val="bg1"/>
                </a:solidFill>
              </a:rPr>
              <a:t>READING: E-Commerce Spurring Changes for Logistics Managers</a:t>
            </a:r>
            <a:br>
              <a:rPr lang="en-US" b="1" dirty="0"/>
            </a:br>
            <a:endParaRPr lang="en-US" dirty="0"/>
          </a:p>
        </p:txBody>
      </p:sp>
      <p:sp>
        <p:nvSpPr>
          <p:cNvPr id="3" name="Content Placeholder 2">
            <a:extLst>
              <a:ext uri="{FF2B5EF4-FFF2-40B4-BE49-F238E27FC236}">
                <a16:creationId xmlns:a16="http://schemas.microsoft.com/office/drawing/2014/main" id="{27C14F8A-DFD2-4009-B5C9-FDAA1101EC12}"/>
              </a:ext>
            </a:extLst>
          </p:cNvPr>
          <p:cNvSpPr>
            <a:spLocks noGrp="1"/>
          </p:cNvSpPr>
          <p:nvPr>
            <p:ph idx="1"/>
          </p:nvPr>
        </p:nvSpPr>
        <p:spPr>
          <a:xfrm>
            <a:off x="755576" y="2060848"/>
            <a:ext cx="8229600" cy="3705275"/>
          </a:xfrm>
        </p:spPr>
        <p:txBody>
          <a:bodyPr/>
          <a:lstStyle/>
          <a:p>
            <a:pPr marL="0" indent="0">
              <a:buNone/>
            </a:pPr>
            <a:r>
              <a:rPr lang="en-US" sz="1800" i="1" dirty="0"/>
              <a:t>E-commerce is booming in the United States and around the globe, driven in part by the growth of mobile devices such as smartphones and tablets. The U.S. Department of Commerce reported retail e-commerce sales of $71.2 billion in the United States for the first quarter of 2014, an increase of 2.8% from the fourth quarter of 2013 and a 15% jump from the first quarter of 2013. In contrast, total retail sales rose 0.2% from the fourth quarter of 2013 and 2.4% from the first quarter of 2013</a:t>
            </a:r>
          </a:p>
          <a:p>
            <a:pPr marL="0" indent="0">
              <a:buNone/>
            </a:pPr>
            <a:endParaRPr lang="en-US" sz="1800" i="1" dirty="0"/>
          </a:p>
          <a:p>
            <a:pPr marL="0" indent="0">
              <a:buNone/>
            </a:pPr>
            <a:r>
              <a:rPr lang="en-US" sz="1800" b="1" i="1" dirty="0"/>
              <a:t>Read the article and answer the questions at the end.</a:t>
            </a:r>
          </a:p>
        </p:txBody>
      </p:sp>
    </p:spTree>
    <p:extLst>
      <p:ext uri="{BB962C8B-B14F-4D97-AF65-F5344CB8AC3E}">
        <p14:creationId xmlns:p14="http://schemas.microsoft.com/office/powerpoint/2010/main" val="12987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2F19-E96F-44D2-9DCE-E9041F09C339}"/>
              </a:ext>
            </a:extLst>
          </p:cNvPr>
          <p:cNvSpPr>
            <a:spLocks noGrp="1"/>
          </p:cNvSpPr>
          <p:nvPr>
            <p:ph type="title"/>
          </p:nvPr>
        </p:nvSpPr>
        <p:spPr>
          <a:solidFill>
            <a:schemeClr val="accent2"/>
          </a:solidFill>
        </p:spPr>
        <p:txBody>
          <a:bodyPr/>
          <a:lstStyle/>
          <a:p>
            <a:r>
              <a:rPr lang="en-US" sz="3200" b="1" dirty="0">
                <a:solidFill>
                  <a:schemeClr val="bg1"/>
                </a:solidFill>
              </a:rPr>
              <a:t>Activity: What am I?</a:t>
            </a:r>
            <a:br>
              <a:rPr lang="en-US" sz="3200" b="1" dirty="0">
                <a:solidFill>
                  <a:schemeClr val="bg1"/>
                </a:solidFill>
              </a:rPr>
            </a:br>
            <a:r>
              <a:rPr lang="en-US" sz="3200" b="1" dirty="0">
                <a:solidFill>
                  <a:schemeClr val="bg1"/>
                </a:solidFill>
              </a:rPr>
              <a:t>(Vocabulary Review)</a:t>
            </a:r>
          </a:p>
        </p:txBody>
      </p:sp>
      <p:pic>
        <p:nvPicPr>
          <p:cNvPr id="5" name="Content Placeholder 4">
            <a:extLst>
              <a:ext uri="{FF2B5EF4-FFF2-40B4-BE49-F238E27FC236}">
                <a16:creationId xmlns:a16="http://schemas.microsoft.com/office/drawing/2014/main" id="{4FD564FF-2765-46CD-9FD3-45255B0F15F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05157" y="1628800"/>
            <a:ext cx="6333685" cy="4065672"/>
          </a:xfrm>
        </p:spPr>
      </p:pic>
    </p:spTree>
    <p:extLst>
      <p:ext uri="{BB962C8B-B14F-4D97-AF65-F5344CB8AC3E}">
        <p14:creationId xmlns:p14="http://schemas.microsoft.com/office/powerpoint/2010/main" val="278133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6589-5995-46DC-BBA0-70CA8F7F44CE}"/>
              </a:ext>
            </a:extLst>
          </p:cNvPr>
          <p:cNvSpPr>
            <a:spLocks noGrp="1"/>
          </p:cNvSpPr>
          <p:nvPr>
            <p:ph type="title"/>
          </p:nvPr>
        </p:nvSpPr>
        <p:spPr>
          <a:xfrm>
            <a:off x="539552" y="332656"/>
            <a:ext cx="8229600" cy="1196752"/>
          </a:xfrm>
          <a:solidFill>
            <a:srgbClr val="0070C0"/>
          </a:solidFill>
        </p:spPr>
        <p:txBody>
          <a:bodyPr/>
          <a:lstStyle/>
          <a:p>
            <a:pPr algn="l"/>
            <a:br>
              <a:rPr lang="en-US" sz="3200" b="1" dirty="0"/>
            </a:br>
            <a:r>
              <a:rPr lang="en-US" sz="3200" b="1" dirty="0">
                <a:solidFill>
                  <a:schemeClr val="bg1"/>
                </a:solidFill>
              </a:rPr>
              <a:t>READING: How Covid-19 is Changing the E-Commerce Supply Chain</a:t>
            </a:r>
            <a:br>
              <a:rPr lang="en-US" sz="3200" b="1" dirty="0">
                <a:solidFill>
                  <a:schemeClr val="bg1"/>
                </a:solidFill>
              </a:rPr>
            </a:br>
            <a:endParaRPr lang="en-US" dirty="0"/>
          </a:p>
        </p:txBody>
      </p:sp>
      <p:sp>
        <p:nvSpPr>
          <p:cNvPr id="3" name="Content Placeholder 2">
            <a:extLst>
              <a:ext uri="{FF2B5EF4-FFF2-40B4-BE49-F238E27FC236}">
                <a16:creationId xmlns:a16="http://schemas.microsoft.com/office/drawing/2014/main" id="{27C14F8A-DFD2-4009-B5C9-FDAA1101EC12}"/>
              </a:ext>
            </a:extLst>
          </p:cNvPr>
          <p:cNvSpPr>
            <a:spLocks noGrp="1"/>
          </p:cNvSpPr>
          <p:nvPr>
            <p:ph idx="1"/>
          </p:nvPr>
        </p:nvSpPr>
        <p:spPr>
          <a:xfrm>
            <a:off x="1481681" y="1700808"/>
            <a:ext cx="7632848" cy="4320480"/>
          </a:xfrm>
        </p:spPr>
        <p:txBody>
          <a:bodyPr/>
          <a:lstStyle/>
          <a:p>
            <a:pPr marL="0" marR="0" indent="0">
              <a:lnSpc>
                <a:spcPct val="115000"/>
              </a:lnSpc>
              <a:spcBef>
                <a:spcPts val="0"/>
              </a:spcBef>
              <a:spcAft>
                <a:spcPts val="1500"/>
              </a:spcAft>
              <a:buNone/>
            </a:pPr>
            <a:r>
              <a:rPr lang="en-US" sz="1800" i="1"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The coronavirus pandemic is causing whiplash within many supply chains, especially those of e-commerce companies. Dramatic spikes in orders follow reductions in manufacturing and shipping lanes, along with an expected slowdown in orders as products go out of stock and marketplaces prioritize the goods they deem essential.</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500"/>
              </a:spcAft>
              <a:buNone/>
            </a:pPr>
            <a:r>
              <a:rPr lang="en-US" sz="1800" i="1"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Upheaval is here, and e-commerce companies along with their supply-chain partners are going to have to think of new ways to respond. Here are a few big-picture observations that can guide individual action toward mitigating risk and help prepare for today’s unfamiliar environment.</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i="1" dirty="0"/>
          </a:p>
          <a:p>
            <a:pPr marL="0" indent="0">
              <a:buNone/>
            </a:pPr>
            <a:r>
              <a:rPr lang="en-US" sz="1800" b="1" i="1" dirty="0"/>
              <a:t>Read the article and answer the questions at the end.</a:t>
            </a:r>
          </a:p>
        </p:txBody>
      </p:sp>
    </p:spTree>
    <p:extLst>
      <p:ext uri="{BB962C8B-B14F-4D97-AF65-F5344CB8AC3E}">
        <p14:creationId xmlns:p14="http://schemas.microsoft.com/office/powerpoint/2010/main" val="3970356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3EA2-F1F8-4FDF-8DEE-8AADD35FD731}"/>
              </a:ext>
            </a:extLst>
          </p:cNvPr>
          <p:cNvSpPr>
            <a:spLocks noGrp="1"/>
          </p:cNvSpPr>
          <p:nvPr>
            <p:ph type="title"/>
          </p:nvPr>
        </p:nvSpPr>
        <p:spPr/>
        <p:txBody>
          <a:bodyPr/>
          <a:lstStyle/>
          <a:p>
            <a:r>
              <a:rPr lang="en-US" b="1" dirty="0">
                <a:solidFill>
                  <a:schemeClr val="accent2">
                    <a:lumMod val="75000"/>
                  </a:schemeClr>
                </a:solidFill>
              </a:rPr>
              <a:t>Future of E-Commerce</a:t>
            </a:r>
          </a:p>
        </p:txBody>
      </p:sp>
      <p:sp>
        <p:nvSpPr>
          <p:cNvPr id="3" name="Content Placeholder 2">
            <a:extLst>
              <a:ext uri="{FF2B5EF4-FFF2-40B4-BE49-F238E27FC236}">
                <a16:creationId xmlns:a16="http://schemas.microsoft.com/office/drawing/2014/main" id="{E064B49D-E2C4-4B0D-99FA-20FB9FCA826F}"/>
              </a:ext>
            </a:extLst>
          </p:cNvPr>
          <p:cNvSpPr>
            <a:spLocks noGrp="1"/>
          </p:cNvSpPr>
          <p:nvPr>
            <p:ph idx="1"/>
          </p:nvPr>
        </p:nvSpPr>
        <p:spPr/>
        <p:txBody>
          <a:bodyPr/>
          <a:lstStyle/>
          <a:p>
            <a:pPr marL="0" indent="0">
              <a:buNone/>
            </a:pPr>
            <a:r>
              <a:rPr lang="en-US" dirty="0"/>
              <a:t>Supermarket in Virtual Reality</a:t>
            </a:r>
          </a:p>
          <a:p>
            <a:pPr marL="0" indent="0">
              <a:buNone/>
            </a:pPr>
            <a:endParaRPr lang="en-US" dirty="0"/>
          </a:p>
          <a:p>
            <a:pPr marL="400050" lvl="1" indent="0">
              <a:buNone/>
            </a:pPr>
            <a:r>
              <a:rPr lang="en-US" sz="2000" dirty="0">
                <a:hlinkClick r:id="rId2"/>
              </a:rPr>
              <a:t>https://www.youtube.com/watch?time_continue=138&amp;v=-2UT2KcnJiE</a:t>
            </a:r>
            <a:endParaRPr lang="en-US" sz="2000" dirty="0"/>
          </a:p>
          <a:p>
            <a:pPr marL="0" indent="0">
              <a:buNone/>
            </a:pPr>
            <a:endParaRPr lang="en-US" dirty="0"/>
          </a:p>
        </p:txBody>
      </p:sp>
    </p:spTree>
    <p:extLst>
      <p:ext uri="{BB962C8B-B14F-4D97-AF65-F5344CB8AC3E}">
        <p14:creationId xmlns:p14="http://schemas.microsoft.com/office/powerpoint/2010/main" val="408368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FD11-E386-474B-95FC-AB383C4C750E}"/>
              </a:ext>
            </a:extLst>
          </p:cNvPr>
          <p:cNvSpPr>
            <a:spLocks noGrp="1"/>
          </p:cNvSpPr>
          <p:nvPr>
            <p:ph type="title"/>
          </p:nvPr>
        </p:nvSpPr>
        <p:spPr>
          <a:xfrm>
            <a:off x="528065" y="4578638"/>
            <a:ext cx="2737277" cy="1714500"/>
          </a:xfrm>
        </p:spPr>
        <p:txBody>
          <a:bodyPr>
            <a:normAutofit/>
          </a:bodyPr>
          <a:lstStyle/>
          <a:p>
            <a:pPr>
              <a:lnSpc>
                <a:spcPct val="90000"/>
              </a:lnSpc>
            </a:pPr>
            <a:r>
              <a:rPr lang="en-US" sz="2600" b="1"/>
              <a:t>Drones as a New Mode of Transportation?</a:t>
            </a:r>
          </a:p>
        </p:txBody>
      </p:sp>
      <p:pic>
        <p:nvPicPr>
          <p:cNvPr id="5" name="Picture 4">
            <a:extLst>
              <a:ext uri="{FF2B5EF4-FFF2-40B4-BE49-F238E27FC236}">
                <a16:creationId xmlns:a16="http://schemas.microsoft.com/office/drawing/2014/main" id="{7888D0D4-0348-49B8-9B20-4B41DBCD100C}"/>
              </a:ext>
            </a:extLst>
          </p:cNvPr>
          <p:cNvPicPr>
            <a:picLocks noChangeAspect="1"/>
          </p:cNvPicPr>
          <p:nvPr/>
        </p:nvPicPr>
        <p:blipFill rotWithShape="1">
          <a:blip r:embed="rId2"/>
          <a:srcRect l="30210" r="36005"/>
          <a:stretch/>
        </p:blipFill>
        <p:spPr>
          <a:xfrm>
            <a:off x="528065" y="370320"/>
            <a:ext cx="2737278" cy="405101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6730975C-FFC6-4F3B-AB02-E9CEA004E685}"/>
              </a:ext>
            </a:extLst>
          </p:cNvPr>
          <p:cNvPicPr>
            <a:picLocks noChangeAspect="1"/>
          </p:cNvPicPr>
          <p:nvPr/>
        </p:nvPicPr>
        <p:blipFill rotWithShape="1">
          <a:blip r:embed="rId3"/>
          <a:srcRect r="9978" b="-1"/>
          <a:stretch/>
        </p:blipFill>
        <p:spPr>
          <a:xfrm>
            <a:off x="3479655" y="370320"/>
            <a:ext cx="5136278" cy="4051011"/>
          </a:xfrm>
          <a:prstGeom prst="rect">
            <a:avLst/>
          </a:prstGeom>
        </p:spPr>
      </p:pic>
      <p:sp>
        <p:nvSpPr>
          <p:cNvPr id="3" name="Content Placeholder 2">
            <a:extLst>
              <a:ext uri="{FF2B5EF4-FFF2-40B4-BE49-F238E27FC236}">
                <a16:creationId xmlns:a16="http://schemas.microsoft.com/office/drawing/2014/main" id="{C261D7EF-1DF1-49EA-A052-267B30A18D11}"/>
              </a:ext>
            </a:extLst>
          </p:cNvPr>
          <p:cNvSpPr>
            <a:spLocks noGrp="1"/>
          </p:cNvSpPr>
          <p:nvPr>
            <p:ph idx="1"/>
          </p:nvPr>
        </p:nvSpPr>
        <p:spPr>
          <a:xfrm>
            <a:off x="3479655" y="4578638"/>
            <a:ext cx="5136279" cy="1714500"/>
          </a:xfrm>
        </p:spPr>
        <p:txBody>
          <a:bodyPr anchor="ctr">
            <a:normAutofit/>
          </a:bodyPr>
          <a:lstStyle/>
          <a:p>
            <a:pPr marL="0" indent="0">
              <a:buNone/>
            </a:pPr>
            <a:r>
              <a:rPr lang="en-US" sz="1700">
                <a:hlinkClick r:id="rId4"/>
              </a:rPr>
              <a:t>https://www.youtube.com/watch?v=vd8HmgkDhoU</a:t>
            </a:r>
            <a:endParaRPr lang="en-US" sz="1700"/>
          </a:p>
          <a:p>
            <a:pPr marL="0" indent="0">
              <a:buNone/>
            </a:pPr>
            <a:endParaRPr lang="en-US" sz="1700"/>
          </a:p>
        </p:txBody>
      </p:sp>
    </p:spTree>
    <p:extLst>
      <p:ext uri="{BB962C8B-B14F-4D97-AF65-F5344CB8AC3E}">
        <p14:creationId xmlns:p14="http://schemas.microsoft.com/office/powerpoint/2010/main" val="3977955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21F1F9-FF48-4479-9878-605B946A2308}"/>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nSpc>
                <a:spcPct val="90000"/>
              </a:lnSpc>
            </a:pPr>
            <a:r>
              <a:rPr lang="en-US" sz="2600" b="1" kern="1200" dirty="0">
                <a:solidFill>
                  <a:srgbClr val="FFFFFF"/>
                </a:solidFill>
                <a:latin typeface="+mj-lt"/>
                <a:ea typeface="+mj-ea"/>
                <a:cs typeface="+mj-cs"/>
              </a:rPr>
              <a:t>Project: Impact of E-Commerce on Shipping and Transportation</a:t>
            </a:r>
            <a:br>
              <a:rPr lang="en-US" sz="2600" b="1" kern="1200" dirty="0">
                <a:solidFill>
                  <a:srgbClr val="FFFFFF"/>
                </a:solidFill>
                <a:latin typeface="+mj-lt"/>
                <a:ea typeface="+mj-ea"/>
                <a:cs typeface="+mj-cs"/>
              </a:rPr>
            </a:br>
            <a:r>
              <a:rPr lang="en-US" sz="2600" b="1" kern="1200" dirty="0">
                <a:solidFill>
                  <a:srgbClr val="FFFFFF"/>
                </a:solidFill>
                <a:latin typeface="+mj-lt"/>
                <a:ea typeface="+mj-ea"/>
                <a:cs typeface="+mj-cs"/>
              </a:rPr>
              <a:t>Infographic</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6046F878-7C13-47C7-B81A-DB78704460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541" y="492573"/>
            <a:ext cx="4498808" cy="5880796"/>
          </a:xfrm>
          <a:prstGeom prst="rect">
            <a:avLst/>
          </a:prstGeom>
        </p:spPr>
      </p:pic>
    </p:spTree>
    <p:extLst>
      <p:ext uri="{BB962C8B-B14F-4D97-AF65-F5344CB8AC3E}">
        <p14:creationId xmlns:p14="http://schemas.microsoft.com/office/powerpoint/2010/main" val="261839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77209DB-FFCC-4010-9B50-3211DFB1A5C7}"/>
              </a:ext>
            </a:extLst>
          </p:cNvPr>
          <p:cNvSpPr>
            <a:spLocks noGrp="1" noChangeArrowheads="1"/>
          </p:cNvSpPr>
          <p:nvPr>
            <p:ph type="title"/>
          </p:nvPr>
        </p:nvSpPr>
        <p:spPr>
          <a:xfrm>
            <a:off x="395536" y="260648"/>
            <a:ext cx="8229600" cy="981076"/>
          </a:xfrm>
        </p:spPr>
        <p:txBody>
          <a:bodyPr/>
          <a:lstStyle/>
          <a:p>
            <a:r>
              <a:rPr lang="en-US" altLang="en-US" dirty="0">
                <a:solidFill>
                  <a:schemeClr val="tx1"/>
                </a:solidFill>
              </a:rPr>
              <a:t>TN State CTE Standards</a:t>
            </a:r>
          </a:p>
        </p:txBody>
      </p:sp>
      <p:sp>
        <p:nvSpPr>
          <p:cNvPr id="2" name="Content Placeholder 1">
            <a:extLst>
              <a:ext uri="{FF2B5EF4-FFF2-40B4-BE49-F238E27FC236}">
                <a16:creationId xmlns:a16="http://schemas.microsoft.com/office/drawing/2014/main" id="{D108AA22-6C91-4ED8-9100-A7D05095838B}"/>
              </a:ext>
            </a:extLst>
          </p:cNvPr>
          <p:cNvSpPr>
            <a:spLocks noGrp="1"/>
          </p:cNvSpPr>
          <p:nvPr>
            <p:ph idx="1"/>
          </p:nvPr>
        </p:nvSpPr>
        <p:spPr>
          <a:xfrm>
            <a:off x="914400" y="1484785"/>
            <a:ext cx="8229600" cy="3240360"/>
          </a:xfrm>
        </p:spPr>
        <p:txBody>
          <a:bodyPr/>
          <a:lstStyle/>
          <a:p>
            <a:pPr marL="0" marR="0" indent="0">
              <a:lnSpc>
                <a:spcPct val="107000"/>
              </a:lnSpc>
              <a:spcBef>
                <a:spcPts val="0"/>
              </a:spcBef>
              <a:spcAft>
                <a:spcPts val="0"/>
              </a:spcAft>
              <a:buNone/>
            </a:pPr>
            <a:r>
              <a:rPr lang="en-US" sz="2800" b="1" dirty="0">
                <a:effectLst/>
                <a:latin typeface="Calibri" panose="020F0502020204030204" pitchFamily="34" charset="0"/>
                <a:ea typeface="Gill Sans MT" panose="020B0502020104020203" pitchFamily="34" charset="0"/>
                <a:cs typeface="Times New Roman" panose="02020603050405020304" pitchFamily="18" charset="0"/>
              </a:rPr>
              <a:t>Trends #22:</a:t>
            </a:r>
          </a:p>
          <a:p>
            <a:pPr marL="0" marR="0" indent="0">
              <a:lnSpc>
                <a:spcPct val="107000"/>
              </a:lnSpc>
              <a:spcBef>
                <a:spcPts val="0"/>
              </a:spcBef>
              <a:spcAft>
                <a:spcPts val="0"/>
              </a:spcAft>
              <a:buNone/>
            </a:pPr>
            <a:endParaRPr lang="en-US" sz="2800" b="1" dirty="0">
              <a:latin typeface="Calibri" panose="020F0502020204030204" pitchFamily="34" charset="0"/>
              <a:ea typeface="Gill Sans MT" panose="020B0502020104020203"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effectLst/>
                <a:latin typeface="Calibri" panose="020F0502020204030204" pitchFamily="34" charset="0"/>
                <a:ea typeface="Gill Sans MT" panose="020B0502020104020203" pitchFamily="34" charset="0"/>
                <a:cs typeface="Times New Roman" panose="02020603050405020304" pitchFamily="18" charset="0"/>
              </a:rPr>
              <a:t>Describe how eCommerce has changed traditional supply chains. Analyze how continual changes in technology have affected the delivery of goods and services in both the business-to-business and business-to-consumer segments of the supply chain. </a:t>
            </a:r>
            <a:endParaRPr lang="en-US" sz="2800" dirty="0">
              <a:effectLst/>
              <a:latin typeface="Gill Sans MT" panose="020B0502020104020203" pitchFamily="34" charset="0"/>
              <a:ea typeface="Gill Sans MT" panose="020B0502020104020203"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835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36FDAB00-EE94-4905-A9B6-5C6F3CBF44C9}"/>
              </a:ext>
            </a:extLst>
          </p:cNvPr>
          <p:cNvSpPr>
            <a:spLocks noGrp="1" noChangeArrowheads="1"/>
          </p:cNvSpPr>
          <p:nvPr>
            <p:ph type="title"/>
          </p:nvPr>
        </p:nvSpPr>
        <p:spPr>
          <a:xfrm>
            <a:off x="457200" y="241299"/>
            <a:ext cx="8229600" cy="981076"/>
          </a:xfrm>
        </p:spPr>
        <p:txBody>
          <a:bodyPr/>
          <a:lstStyle/>
          <a:p>
            <a:r>
              <a:rPr lang="en-US" altLang="en-US" dirty="0">
                <a:solidFill>
                  <a:schemeClr val="tx1"/>
                </a:solidFill>
              </a:rPr>
              <a:t>E-Commerce</a:t>
            </a:r>
          </a:p>
        </p:txBody>
      </p:sp>
      <p:sp>
        <p:nvSpPr>
          <p:cNvPr id="139267" name="Rectangle 3">
            <a:extLst>
              <a:ext uri="{FF2B5EF4-FFF2-40B4-BE49-F238E27FC236}">
                <a16:creationId xmlns:a16="http://schemas.microsoft.com/office/drawing/2014/main" id="{6E17E537-8103-497C-8702-F2DBC382F578}"/>
              </a:ext>
            </a:extLst>
          </p:cNvPr>
          <p:cNvSpPr>
            <a:spLocks noGrp="1" noChangeArrowheads="1"/>
          </p:cNvSpPr>
          <p:nvPr>
            <p:ph type="body" idx="1"/>
          </p:nvPr>
        </p:nvSpPr>
        <p:spPr>
          <a:xfrm>
            <a:off x="457200" y="1600201"/>
            <a:ext cx="8229600" cy="2548880"/>
          </a:xfrm>
        </p:spPr>
        <p:txBody>
          <a:bodyPr/>
          <a:lstStyle/>
          <a:p>
            <a:pPr marL="0" indent="0">
              <a:buNone/>
            </a:pPr>
            <a:r>
              <a:rPr lang="en-US" sz="2800" i="1" dirty="0"/>
              <a:t>Electronic commerce or internet commerce</a:t>
            </a:r>
          </a:p>
          <a:p>
            <a:pPr marL="400050" lvl="1" indent="0">
              <a:buNone/>
            </a:pPr>
            <a:r>
              <a:rPr lang="en-US" sz="2400" i="1" dirty="0"/>
              <a:t>- buying and selling of goods or services using the internet, and the transfer of money and data to execute these transactions</a:t>
            </a:r>
            <a:endParaRPr lang="en-US" altLang="en-US" sz="2400" i="1" dirty="0"/>
          </a:p>
        </p:txBody>
      </p:sp>
      <p:pic>
        <p:nvPicPr>
          <p:cNvPr id="2" name="Picture 1">
            <a:extLst>
              <a:ext uri="{FF2B5EF4-FFF2-40B4-BE49-F238E27FC236}">
                <a16:creationId xmlns:a16="http://schemas.microsoft.com/office/drawing/2014/main" id="{FB6F1002-75AC-4849-87F1-3EEE787B7C74}"/>
              </a:ext>
            </a:extLst>
          </p:cNvPr>
          <p:cNvPicPr>
            <a:picLocks noChangeAspect="1"/>
          </p:cNvPicPr>
          <p:nvPr/>
        </p:nvPicPr>
        <p:blipFill>
          <a:blip r:embed="rId2"/>
          <a:stretch>
            <a:fillRect/>
          </a:stretch>
        </p:blipFill>
        <p:spPr>
          <a:xfrm>
            <a:off x="19720" y="4414836"/>
            <a:ext cx="2705100" cy="16859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56A2-7307-4980-9EA8-F95914860079}"/>
              </a:ext>
            </a:extLst>
          </p:cNvPr>
          <p:cNvSpPr>
            <a:spLocks noGrp="1"/>
          </p:cNvSpPr>
          <p:nvPr>
            <p:ph type="title"/>
          </p:nvPr>
        </p:nvSpPr>
        <p:spPr/>
        <p:txBody>
          <a:bodyPr/>
          <a:lstStyle/>
          <a:p>
            <a:r>
              <a:rPr lang="en-US" b="1" dirty="0">
                <a:solidFill>
                  <a:schemeClr val="accent2">
                    <a:lumMod val="75000"/>
                  </a:schemeClr>
                </a:solidFill>
              </a:rPr>
              <a:t>E-Commerce Applications</a:t>
            </a:r>
          </a:p>
        </p:txBody>
      </p:sp>
      <p:pic>
        <p:nvPicPr>
          <p:cNvPr id="4" name="Content Placeholder 3">
            <a:extLst>
              <a:ext uri="{FF2B5EF4-FFF2-40B4-BE49-F238E27FC236}">
                <a16:creationId xmlns:a16="http://schemas.microsoft.com/office/drawing/2014/main" id="{6AE35AA9-0E77-4401-8152-1B786082EC02}"/>
              </a:ext>
            </a:extLst>
          </p:cNvPr>
          <p:cNvPicPr>
            <a:picLocks noGrp="1" noChangeAspect="1"/>
          </p:cNvPicPr>
          <p:nvPr>
            <p:ph idx="1"/>
          </p:nvPr>
        </p:nvPicPr>
        <p:blipFill>
          <a:blip r:embed="rId3"/>
          <a:stretch>
            <a:fillRect/>
          </a:stretch>
        </p:blipFill>
        <p:spPr>
          <a:xfrm>
            <a:off x="1971675" y="2060848"/>
            <a:ext cx="5200650" cy="2390775"/>
          </a:xfrm>
          <a:prstGeom prst="rect">
            <a:avLst/>
          </a:prstGeom>
        </p:spPr>
      </p:pic>
      <p:pic>
        <p:nvPicPr>
          <p:cNvPr id="3074" name="Picture 2" descr="Image result for E COMMerce">
            <a:extLst>
              <a:ext uri="{FF2B5EF4-FFF2-40B4-BE49-F238E27FC236}">
                <a16:creationId xmlns:a16="http://schemas.microsoft.com/office/drawing/2014/main" id="{1EC3C677-8A64-4C83-A012-3DEA0B9C5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4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27D81-5F04-4F79-8DDF-54B3043F65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512" y="125116"/>
            <a:ext cx="2160240" cy="1329378"/>
          </a:xfrm>
          <a:prstGeom prst="rect">
            <a:avLst/>
          </a:prstGeom>
        </p:spPr>
      </p:pic>
      <p:sp>
        <p:nvSpPr>
          <p:cNvPr id="2" name="Title 1">
            <a:extLst>
              <a:ext uri="{FF2B5EF4-FFF2-40B4-BE49-F238E27FC236}">
                <a16:creationId xmlns:a16="http://schemas.microsoft.com/office/drawing/2014/main" id="{5563C359-38ED-4AB9-931D-7A02F9EDFB11}"/>
              </a:ext>
            </a:extLst>
          </p:cNvPr>
          <p:cNvSpPr>
            <a:spLocks noGrp="1"/>
          </p:cNvSpPr>
          <p:nvPr>
            <p:ph type="title"/>
          </p:nvPr>
        </p:nvSpPr>
        <p:spPr>
          <a:xfrm>
            <a:off x="2699792" y="274638"/>
            <a:ext cx="5987008" cy="1143000"/>
          </a:xfrm>
          <a:solidFill>
            <a:srgbClr val="0070C0"/>
          </a:solidFill>
        </p:spPr>
        <p:txBody>
          <a:bodyPr/>
          <a:lstStyle/>
          <a:p>
            <a:pPr algn="l"/>
            <a:r>
              <a:rPr lang="en-US" sz="3200" b="1">
                <a:solidFill>
                  <a:schemeClr val="bg1"/>
                </a:solidFill>
              </a:rPr>
              <a:t>Activity: E-Commerce WebQuest</a:t>
            </a:r>
            <a:endParaRPr lang="en-US" sz="3200" b="1" dirty="0">
              <a:solidFill>
                <a:schemeClr val="bg1"/>
              </a:solidFill>
            </a:endParaRPr>
          </a:p>
        </p:txBody>
      </p:sp>
      <p:pic>
        <p:nvPicPr>
          <p:cNvPr id="6" name="Picture 5">
            <a:extLst>
              <a:ext uri="{FF2B5EF4-FFF2-40B4-BE49-F238E27FC236}">
                <a16:creationId xmlns:a16="http://schemas.microsoft.com/office/drawing/2014/main" id="{824BC1E4-D7FA-4DC6-86AD-3C59394FC12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763688" y="1757523"/>
            <a:ext cx="6006885" cy="3841470"/>
          </a:xfrm>
          <a:prstGeom prst="rect">
            <a:avLst/>
          </a:prstGeom>
        </p:spPr>
      </p:pic>
    </p:spTree>
    <p:extLst>
      <p:ext uri="{BB962C8B-B14F-4D97-AF65-F5344CB8AC3E}">
        <p14:creationId xmlns:p14="http://schemas.microsoft.com/office/powerpoint/2010/main" val="404697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0C8C-DAB8-4570-A300-A9DCC877B9BA}"/>
              </a:ext>
            </a:extLst>
          </p:cNvPr>
          <p:cNvSpPr>
            <a:spLocks noGrp="1"/>
          </p:cNvSpPr>
          <p:nvPr>
            <p:ph type="title"/>
          </p:nvPr>
        </p:nvSpPr>
        <p:spPr>
          <a:xfrm>
            <a:off x="457200" y="188640"/>
            <a:ext cx="8229600" cy="1584176"/>
          </a:xfrm>
          <a:solidFill>
            <a:srgbClr val="0070C0"/>
          </a:solidFill>
        </p:spPr>
        <p:txBody>
          <a:bodyPr/>
          <a:lstStyle/>
          <a:p>
            <a:r>
              <a:rPr lang="en-US" sz="3600" b="1" dirty="0">
                <a:solidFill>
                  <a:schemeClr val="bg1"/>
                </a:solidFill>
              </a:rPr>
              <a:t>How is E-Commerce Changing</a:t>
            </a:r>
            <a:br>
              <a:rPr lang="en-US" sz="3600" b="1" dirty="0">
                <a:solidFill>
                  <a:schemeClr val="bg1"/>
                </a:solidFill>
              </a:rPr>
            </a:br>
            <a:r>
              <a:rPr lang="en-US" sz="3600" b="1" dirty="0">
                <a:solidFill>
                  <a:schemeClr val="bg1"/>
                </a:solidFill>
              </a:rPr>
              <a:t>Retail Sales?</a:t>
            </a:r>
          </a:p>
        </p:txBody>
      </p:sp>
      <p:sp>
        <p:nvSpPr>
          <p:cNvPr id="3" name="Content Placeholder 2">
            <a:extLst>
              <a:ext uri="{FF2B5EF4-FFF2-40B4-BE49-F238E27FC236}">
                <a16:creationId xmlns:a16="http://schemas.microsoft.com/office/drawing/2014/main" id="{45555FD3-937C-4D69-B169-BDE8A9EDFD1E}"/>
              </a:ext>
            </a:extLst>
          </p:cNvPr>
          <p:cNvSpPr>
            <a:spLocks noGrp="1"/>
          </p:cNvSpPr>
          <p:nvPr>
            <p:ph idx="1"/>
          </p:nvPr>
        </p:nvSpPr>
        <p:spPr>
          <a:xfrm>
            <a:off x="457200" y="2276873"/>
            <a:ext cx="8229600" cy="2088232"/>
          </a:xfrm>
        </p:spPr>
        <p:txBody>
          <a:bodyPr/>
          <a:lstStyle/>
          <a:p>
            <a:r>
              <a:rPr lang="en-US" dirty="0"/>
              <a:t>Read the case study “</a:t>
            </a:r>
            <a:r>
              <a:rPr lang="en-US" i="1" dirty="0"/>
              <a:t>Girl Scout Cookie Sales Go Digital and Milk E-Commerce Innovation” </a:t>
            </a:r>
            <a:r>
              <a:rPr lang="en-US" dirty="0"/>
              <a:t>and answer the corresponding questions</a:t>
            </a:r>
          </a:p>
        </p:txBody>
      </p:sp>
      <p:sp>
        <p:nvSpPr>
          <p:cNvPr id="4" name="Rectangle 2">
            <a:extLst>
              <a:ext uri="{FF2B5EF4-FFF2-40B4-BE49-F238E27FC236}">
                <a16:creationId xmlns:a16="http://schemas.microsoft.com/office/drawing/2014/main" id="{105F5B68-D8A7-4023-A957-9F7D7BDE1888}"/>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14264"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44CBB62C-EE8F-4EAB-91AE-4CC0C1FDB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4581128"/>
            <a:ext cx="2095039"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6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65FD23-1155-45A5-978A-306C437ED17C}"/>
              </a:ext>
            </a:extLst>
          </p:cNvPr>
          <p:cNvPicPr>
            <a:picLocks noChangeAspect="1"/>
          </p:cNvPicPr>
          <p:nvPr/>
        </p:nvPicPr>
        <p:blipFill>
          <a:blip r:embed="rId2"/>
          <a:stretch>
            <a:fillRect/>
          </a:stretch>
        </p:blipFill>
        <p:spPr>
          <a:xfrm>
            <a:off x="1374735" y="773832"/>
            <a:ext cx="6394530" cy="5310336"/>
          </a:xfrm>
          <a:prstGeom prst="rect">
            <a:avLst/>
          </a:prstGeom>
        </p:spPr>
      </p:pic>
    </p:spTree>
    <p:extLst>
      <p:ext uri="{BB962C8B-B14F-4D97-AF65-F5344CB8AC3E}">
        <p14:creationId xmlns:p14="http://schemas.microsoft.com/office/powerpoint/2010/main" val="140801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01FEDC-74C2-45C8-9557-CB750ACD9131}"/>
              </a:ext>
            </a:extLst>
          </p:cNvPr>
          <p:cNvPicPr>
            <a:picLocks noChangeAspect="1"/>
          </p:cNvPicPr>
          <p:nvPr/>
        </p:nvPicPr>
        <p:blipFill>
          <a:blip r:embed="rId2"/>
          <a:stretch>
            <a:fillRect/>
          </a:stretch>
        </p:blipFill>
        <p:spPr>
          <a:xfrm>
            <a:off x="1509712" y="304800"/>
            <a:ext cx="6124575" cy="6248400"/>
          </a:xfrm>
          <a:prstGeom prst="rect">
            <a:avLst/>
          </a:prstGeom>
        </p:spPr>
      </p:pic>
    </p:spTree>
    <p:extLst>
      <p:ext uri="{BB962C8B-B14F-4D97-AF65-F5344CB8AC3E}">
        <p14:creationId xmlns:p14="http://schemas.microsoft.com/office/powerpoint/2010/main" val="2500369577"/>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699</Words>
  <Application>Microsoft Office PowerPoint</Application>
  <PresentationFormat>On-screen Show (4:3)</PresentationFormat>
  <Paragraphs>60</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 Sans MT</vt:lpstr>
      <vt:lpstr>Source Sans Pro</vt:lpstr>
      <vt:lpstr>Diseño predeterminado</vt:lpstr>
      <vt:lpstr>E-COMMERCE</vt:lpstr>
      <vt:lpstr>Objectives</vt:lpstr>
      <vt:lpstr>TN State CTE Standards</vt:lpstr>
      <vt:lpstr>E-Commerce</vt:lpstr>
      <vt:lpstr>E-Commerce Applications</vt:lpstr>
      <vt:lpstr>Activity: E-Commerce WebQuest</vt:lpstr>
      <vt:lpstr>How is E-Commerce Changing Retail Sales?</vt:lpstr>
      <vt:lpstr>PowerPoint Presentation</vt:lpstr>
      <vt:lpstr>PowerPoint Presentation</vt:lpstr>
      <vt:lpstr>PowerPoint Presentation</vt:lpstr>
      <vt:lpstr>PowerPoint Presentation</vt:lpstr>
      <vt:lpstr>PowerPoint Presentation</vt:lpstr>
      <vt:lpstr>PowerPoint Presentation</vt:lpstr>
      <vt:lpstr>Major Business Markets</vt:lpstr>
      <vt:lpstr>E-Commerce Today</vt:lpstr>
      <vt:lpstr>PowerPoint Presentation</vt:lpstr>
      <vt:lpstr>Home Depot’s New Strategy Tied to  E-Commerce Growth</vt:lpstr>
      <vt:lpstr>Case Study: How Amazon is Changing Supply Chain Management</vt:lpstr>
      <vt:lpstr>Activity: Amazon Presence in TN</vt:lpstr>
      <vt:lpstr>Global Web Sales</vt:lpstr>
      <vt:lpstr>PowerPoint Presentation</vt:lpstr>
      <vt:lpstr> READING: E-Commerce Spurring Changes for Logistics Managers </vt:lpstr>
      <vt:lpstr>Activity: What am I? (Vocabulary Review)</vt:lpstr>
      <vt:lpstr> READING: How Covid-19 is Changing the E-Commerce Supply Chain </vt:lpstr>
      <vt:lpstr>Future of E-Commerce</vt:lpstr>
      <vt:lpstr>Drones as a New Mode of Transportation?</vt:lpstr>
      <vt:lpstr>Project: Impact of E-Commerce on Shipping and Transportation Infographic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dc:title>
  <dc:creator>ARIANE KAVASS</dc:creator>
  <cp:lastModifiedBy>ARIANE KAVASS</cp:lastModifiedBy>
  <cp:revision>4</cp:revision>
  <dcterms:created xsi:type="dcterms:W3CDTF">2019-12-01T12:13:50Z</dcterms:created>
  <dcterms:modified xsi:type="dcterms:W3CDTF">2020-07-16T10:38:41Z</dcterms:modified>
</cp:coreProperties>
</file>