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28" r:id="rId2"/>
    <p:sldId id="308" r:id="rId3"/>
    <p:sldId id="327" r:id="rId4"/>
    <p:sldId id="326" r:id="rId5"/>
    <p:sldId id="305" r:id="rId6"/>
    <p:sldId id="309" r:id="rId7"/>
    <p:sldId id="306" r:id="rId8"/>
    <p:sldId id="315" r:id="rId9"/>
    <p:sldId id="323" r:id="rId10"/>
    <p:sldId id="324" r:id="rId11"/>
    <p:sldId id="325" r:id="rId12"/>
    <p:sldId id="307" r:id="rId13"/>
    <p:sldId id="332" r:id="rId14"/>
    <p:sldId id="331" r:id="rId15"/>
    <p:sldId id="321" r:id="rId16"/>
    <p:sldId id="311" r:id="rId17"/>
    <p:sldId id="322" r:id="rId18"/>
    <p:sldId id="329" r:id="rId19"/>
    <p:sldId id="330" r:id="rId20"/>
    <p:sldId id="333"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28"/>
            <p14:sldId id="308"/>
            <p14:sldId id="327"/>
            <p14:sldId id="326"/>
            <p14:sldId id="305"/>
            <p14:sldId id="309"/>
            <p14:sldId id="306"/>
            <p14:sldId id="315"/>
            <p14:sldId id="323"/>
            <p14:sldId id="324"/>
            <p14:sldId id="325"/>
            <p14:sldId id="307"/>
            <p14:sldId id="332"/>
            <p14:sldId id="331"/>
            <p14:sldId id="321"/>
            <p14:sldId id="311"/>
            <p14:sldId id="322"/>
            <p14:sldId id="329"/>
            <p14:sldId id="330"/>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82974" autoAdjust="0"/>
  </p:normalViewPr>
  <p:slideViewPr>
    <p:cSldViewPr>
      <p:cViewPr varScale="1">
        <p:scale>
          <a:sx n="88" d="100"/>
          <a:sy n="88" d="100"/>
        </p:scale>
        <p:origin x="522" y="66"/>
      </p:cViewPr>
      <p:guideLst>
        <p:guide orient="horz" pos="2160"/>
        <p:guide pos="2880"/>
      </p:guideLst>
    </p:cSldViewPr>
  </p:slideViewPr>
  <p:notesTextViewPr>
    <p:cViewPr>
      <p:scale>
        <a:sx n="3" d="2"/>
        <a:sy n="3" d="2"/>
      </p:scale>
      <p:origin x="0" y="0"/>
    </p:cViewPr>
  </p:notesTextViewPr>
  <p:sorterViewPr>
    <p:cViewPr>
      <p:scale>
        <a:sx n="100" d="100"/>
        <a:sy n="100" d="100"/>
      </p:scale>
      <p:origin x="0" y="4308"/>
    </p:cViewPr>
  </p:sorterViewPr>
  <p:notesViewPr>
    <p:cSldViewPr>
      <p:cViewPr varScale="1">
        <p:scale>
          <a:sx n="77" d="100"/>
          <a:sy n="77" d="100"/>
        </p:scale>
        <p:origin x="20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10/2/2018</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10/2/2018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_bookmark33"/><Relationship Id="rId3" Type="http://schemas.openxmlformats.org/officeDocument/2006/relationships/hyperlink" Target="https://youtu.be/d1ogX94qJIg" TargetMode="External"/><Relationship Id="rId7" Type="http://schemas.openxmlformats.org/officeDocument/2006/relationships/hyperlink" Target="#_bookmark28"/><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_bookmark29"/><Relationship Id="rId5" Type="http://schemas.openxmlformats.org/officeDocument/2006/relationships/hyperlink" Target="#_bookmark26"/><Relationship Id="rId4" Type="http://schemas.openxmlformats.org/officeDocument/2006/relationships/hyperlink" Target="#_bookmark31"/></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MzF8LPlaIc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LOnMWSJBQ7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d1ogX94qJI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200" b="1" kern="1200" dirty="0">
                <a:solidFill>
                  <a:schemeClr val="tx1"/>
                </a:solidFill>
                <a:effectLst/>
                <a:latin typeface="+mn-lt"/>
                <a:ea typeface="+mn-ea"/>
                <a:cs typeface="+mn-cs"/>
              </a:rPr>
              <a:t>Time</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30­–45 minutes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Activity Expectations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will be able to: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Explain why economics are important to sustainability;</a:t>
            </a:r>
          </a:p>
          <a:p>
            <a:pPr marL="171450" indent="-171450">
              <a:buFont typeface="Arial" panose="020B0604020202020204" pitchFamily="34" charset="0"/>
              <a:buChar char="•"/>
            </a:pPr>
            <a:r>
              <a:rPr lang="en-US" kern="1200" dirty="0">
                <a:solidFill>
                  <a:schemeClr val="tx1"/>
                </a:solidFill>
                <a:effectLst/>
                <a:latin typeface="+mn-lt"/>
                <a:ea typeface="+mn-ea"/>
                <a:cs typeface="+mn-cs"/>
              </a:rPr>
              <a:t>Describe the relationship between a sustainable economy and the environment; </a:t>
            </a:r>
          </a:p>
          <a:p>
            <a:pPr marL="171450" indent="-171450">
              <a:buFont typeface="Arial" panose="020B0604020202020204" pitchFamily="34" charset="0"/>
              <a:buChar char="•"/>
            </a:pPr>
            <a:r>
              <a:rPr lang="en-US" kern="1200" dirty="0">
                <a:solidFill>
                  <a:schemeClr val="tx1"/>
                </a:solidFill>
                <a:effectLst/>
                <a:latin typeface="+mn-lt"/>
                <a:ea typeface="+mn-ea"/>
                <a:cs typeface="+mn-cs"/>
              </a:rPr>
              <a:t>Develop a model demonstrating how agricultural production creates a ripple effect that impacts local and global economies and social stability; and</a:t>
            </a:r>
          </a:p>
          <a:p>
            <a:pPr marL="171450" indent="-171450">
              <a:buFont typeface="Arial" panose="020B0604020202020204" pitchFamily="34" charset="0"/>
              <a:buChar char="•"/>
            </a:pPr>
            <a:r>
              <a:rPr lang="en-US" kern="1200" dirty="0">
                <a:solidFill>
                  <a:schemeClr val="tx1"/>
                </a:solidFill>
                <a:effectLst/>
                <a:latin typeface="+mn-lt"/>
                <a:ea typeface="+mn-ea"/>
                <a:cs typeface="+mn-cs"/>
              </a:rPr>
              <a:t>Discuss how investments build an economy.</a:t>
            </a:r>
          </a:p>
          <a:p>
            <a:r>
              <a:rPr lang="en-US" sz="12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i="1" kern="1200" dirty="0">
                <a:solidFill>
                  <a:schemeClr val="tx1"/>
                </a:solidFill>
                <a:effectLst/>
                <a:latin typeface="+mn-lt"/>
                <a:ea typeface="+mn-ea"/>
                <a:cs typeface="+mn-cs"/>
              </a:rPr>
              <a:t>Economy </a:t>
            </a:r>
            <a:r>
              <a:rPr lang="en-US" kern="1200" dirty="0">
                <a:solidFill>
                  <a:schemeClr val="tx1"/>
                </a:solidFill>
                <a:effectLst/>
                <a:latin typeface="+mn-lt"/>
                <a:ea typeface="+mn-ea"/>
                <a:cs typeface="+mn-cs"/>
              </a:rPr>
              <a:t>PowerPoint</a:t>
            </a:r>
          </a:p>
          <a:p>
            <a:pPr marL="171450" indent="-171450">
              <a:buFont typeface="Arial" panose="020B0604020202020204" pitchFamily="34" charset="0"/>
              <a:buChar char="•"/>
            </a:pPr>
            <a:r>
              <a:rPr lang="en-US" sz="1200" i="0" u="sng" kern="1200" dirty="0">
                <a:solidFill>
                  <a:schemeClr val="tx1"/>
                </a:solidFill>
                <a:effectLst/>
                <a:latin typeface="+mn-lt"/>
                <a:ea typeface="+mn-ea"/>
                <a:cs typeface="+mn-cs"/>
                <a:hlinkClick r:id="rId3"/>
              </a:rPr>
              <a:t>Economy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https://youtu.be/d1ogX94qJIg</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i="1" kern="1200" dirty="0">
                <a:solidFill>
                  <a:schemeClr val="tx1"/>
                </a:solidFill>
                <a:effectLst/>
                <a:latin typeface="+mn-lt"/>
                <a:ea typeface="+mn-ea"/>
                <a:cs typeface="+mn-cs"/>
              </a:rPr>
              <a:t>Sustainability Farming Game</a:t>
            </a:r>
            <a:r>
              <a:rPr lang="en-US" kern="1200" dirty="0">
                <a:solidFill>
                  <a:schemeClr val="tx1"/>
                </a:solidFill>
                <a:effectLst/>
                <a:latin typeface="+mn-lt"/>
                <a:ea typeface="+mn-ea"/>
                <a:cs typeface="+mn-cs"/>
              </a:rPr>
              <a:t> Level 4: Economy </a:t>
            </a:r>
          </a:p>
          <a:p>
            <a:pPr marL="171450" indent="-171450">
              <a:buFont typeface="Arial" panose="020B0604020202020204" pitchFamily="34" charset="0"/>
              <a:buChar char="•"/>
            </a:pPr>
            <a:r>
              <a:rPr lang="en-US" kern="1200" dirty="0">
                <a:solidFill>
                  <a:schemeClr val="tx1"/>
                </a:solidFill>
                <a:effectLst/>
                <a:latin typeface="+mn-lt"/>
                <a:ea typeface="+mn-ea"/>
                <a:cs typeface="+mn-cs"/>
              </a:rPr>
              <a:t>Computer or tablet device for each student</a:t>
            </a:r>
          </a:p>
          <a:p>
            <a:pPr marL="171450" indent="-171450">
              <a:buFont typeface="Arial" panose="020B0604020202020204" pitchFamily="34" charset="0"/>
              <a:buChar char="•"/>
            </a:pPr>
            <a:r>
              <a:rPr lang="en-US" kern="1200" dirty="0">
                <a:solidFill>
                  <a:schemeClr val="tx1"/>
                </a:solidFill>
                <a:effectLst/>
                <a:latin typeface="+mn-lt"/>
                <a:ea typeface="+mn-ea"/>
                <a:cs typeface="+mn-cs"/>
              </a:rPr>
              <a:t>Optional:</a:t>
            </a:r>
            <a:r>
              <a:rPr lang="en-US" i="1" kern="1200" dirty="0">
                <a:solidFill>
                  <a:schemeClr val="tx1"/>
                </a:solidFill>
                <a:effectLst/>
                <a:latin typeface="+mn-lt"/>
                <a:ea typeface="+mn-ea"/>
                <a:cs typeface="+mn-cs"/>
              </a:rPr>
              <a:t> Ripple Effect Infographic</a:t>
            </a:r>
            <a:r>
              <a:rPr lang="en-US" kern="1200" dirty="0">
                <a:solidFill>
                  <a:schemeClr val="tx1"/>
                </a:solidFill>
                <a:effectLst/>
                <a:latin typeface="+mn-lt"/>
                <a:ea typeface="+mn-ea"/>
                <a:cs typeface="+mn-cs"/>
              </a:rPr>
              <a:t>, 1 per student</a:t>
            </a:r>
          </a:p>
          <a:p>
            <a:r>
              <a:rPr lang="en-US" sz="1200" i="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Terms</a:t>
            </a:r>
            <a:endParaRPr lang="en-US" sz="10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hlinkClick r:id="rId4" action="ppaction://hlinkfile"/>
              </a:rPr>
              <a:t>Market</a:t>
            </a:r>
            <a:r>
              <a:rPr lang="en-US" sz="1200" u="none" strike="noStrike" kern="1200" dirty="0">
                <a:solidFill>
                  <a:schemeClr val="tx1"/>
                </a:solidFill>
                <a:effectLst/>
                <a:latin typeface="+mn-lt"/>
                <a:ea typeface="+mn-ea"/>
                <a:cs typeface="+mn-cs"/>
                <a:hlinkClick r:id="rId4" action="ppaction://hlinkfile"/>
              </a:rPr>
              <a:t>s</a:t>
            </a:r>
            <a:r>
              <a:rPr lang="en-US" sz="1200" u="none" strike="noStrike" kern="1200" dirty="0">
                <a:solidFill>
                  <a:schemeClr val="tx1"/>
                </a:solidFill>
                <a:effectLst/>
                <a:latin typeface="+mn-lt"/>
                <a:ea typeface="+mn-ea"/>
                <a:cs typeface="+mn-cs"/>
                <a:hlinkClick r:id="rId4" action="ppaction://hlinkfile"/>
              </a:rPr>
              <a:t>,</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ction="ppaction://hlinkfile"/>
              </a:rPr>
              <a:t>Economy,</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6" action="ppaction://hlinkfile"/>
              </a:rPr>
              <a:t>Infrastructure,</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7" action="ppaction://hlinkfile"/>
              </a:rPr>
              <a:t>Global Citize</a:t>
            </a:r>
            <a:r>
              <a:rPr lang="en-US" sz="1200" u="none" strike="noStrike" kern="1200" dirty="0">
                <a:solidFill>
                  <a:schemeClr val="tx1"/>
                </a:solidFill>
                <a:effectLst/>
                <a:latin typeface="+mn-lt"/>
                <a:ea typeface="+mn-ea"/>
                <a:cs typeface="+mn-cs"/>
                <a:hlinkClick r:id="rId7" action="ppaction://hlinkfile"/>
              </a:rPr>
              <a:t>n,</a:t>
            </a:r>
            <a:r>
              <a:rPr lang="en-US" sz="1200" u="none" strike="noStrike" kern="1200" dirty="0">
                <a:solidFill>
                  <a:schemeClr val="tx1"/>
                </a:solidFill>
                <a:effectLst/>
                <a:latin typeface="+mn-lt"/>
                <a:ea typeface="+mn-ea"/>
                <a:cs typeface="+mn-cs"/>
                <a:hlinkClick r:id="rId7" action="ppaction://hlinkfile"/>
              </a:rPr>
              <a:t> </a:t>
            </a:r>
            <a:r>
              <a:rPr lang="en-US" dirty="0">
                <a:hlinkClick r:id="rId8" action="ppaction://hlinkfile"/>
              </a:rPr>
              <a:t>Ripple Effect</a:t>
            </a:r>
            <a:endParaRPr lang="en-US" sz="12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Present the scenario and then ask students how it would impact the supply, demand and market price of the commodity. Instruct students to respond orally, with a hand signal (such as “thumbs up” if the supply will rise or “thumbs down” if it will fall) or with arrows drawn on paper.</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10</a:t>
            </a:fld>
            <a:endParaRPr lang="en-US"/>
          </a:p>
        </p:txBody>
      </p:sp>
    </p:spTree>
    <p:extLst>
      <p:ext uri="{BB962C8B-B14F-4D97-AF65-F5344CB8AC3E}">
        <p14:creationId xmlns:p14="http://schemas.microsoft.com/office/powerpoint/2010/main" val="24039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Present the scenario and then ask students how it would impact the supply, demand and market price of the commodity.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205140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8326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Present this question to students and inform them that it will be discussed more after playing level 4 of the game.</a:t>
            </a:r>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87435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Open level 4 of the </a:t>
            </a:r>
            <a:r>
              <a:rPr lang="en-US" sz="1200" i="1" kern="1200" dirty="0">
                <a:solidFill>
                  <a:schemeClr val="tx1"/>
                </a:solidFill>
                <a:effectLst/>
                <a:latin typeface="+mn-lt"/>
                <a:ea typeface="+mn-ea"/>
                <a:cs typeface="+mn-cs"/>
              </a:rPr>
              <a:t>Sustainability Farming Game </a:t>
            </a:r>
            <a:r>
              <a:rPr lang="en-US" sz="1200" kern="1200" dirty="0">
                <a:solidFill>
                  <a:schemeClr val="tx1"/>
                </a:solidFill>
                <a:effectLst/>
                <a:latin typeface="+mn-lt"/>
                <a:ea typeface="+mn-ea"/>
                <a:cs typeface="+mn-cs"/>
              </a:rPr>
              <a:t>on each student’s computer or device. Explain that in this level of the game they will be farming in all three countries (Kenya, India and Canada). Prepare students for the game by informing them of the following:</a:t>
            </a:r>
          </a:p>
          <a:p>
            <a:pPr marL="628650" lvl="1" indent="-171450" rtl="0">
              <a:buFont typeface="Arial" charset="0"/>
              <a:buChar char="•"/>
            </a:pPr>
            <a:r>
              <a:rPr lang="en-US" sz="1200" kern="1200" dirty="0">
                <a:solidFill>
                  <a:schemeClr val="tx1"/>
                </a:solidFill>
                <a:effectLst/>
                <a:latin typeface="+mn-lt"/>
                <a:ea typeface="+mn-ea"/>
                <a:cs typeface="+mn-cs"/>
              </a:rPr>
              <a:t>You will have investment opportunities to further the ripple effect in the community. These are examples of real-life investments that exist in each country.</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You will have an opportunity to sell your crops in the marketplace. Prices fluctuate and the amount of crop sold depends on your growing practices. </a:t>
            </a:r>
            <a:r>
              <a:rPr lang="en-US" sz="1200" i="1" kern="1200" dirty="0">
                <a:solidFill>
                  <a:schemeClr val="tx1"/>
                </a:solidFill>
                <a:effectLst/>
                <a:latin typeface="+mn-lt"/>
                <a:ea typeface="+mn-ea"/>
                <a:cs typeface="+mn-cs"/>
              </a:rPr>
              <a:t>(The more ‘best’ practices used the higher the crop yields, the more money you will make, and the more final product will be available. Students will be exposed to examples of both edible and non-edible items that agriculture produces)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In India, if students plant sugarcane a disease, known as </a:t>
            </a:r>
            <a:r>
              <a:rPr lang="en-US" sz="1200" kern="1200" dirty="0" err="1">
                <a:solidFill>
                  <a:schemeClr val="tx1"/>
                </a:solidFill>
                <a:effectLst/>
                <a:latin typeface="+mn-lt"/>
                <a:ea typeface="+mn-ea"/>
                <a:cs typeface="+mn-cs"/>
              </a:rPr>
              <a:t>Redrot</a:t>
            </a:r>
            <a:r>
              <a:rPr lang="en-US" sz="1200" kern="1200" dirty="0">
                <a:solidFill>
                  <a:schemeClr val="tx1"/>
                </a:solidFill>
                <a:effectLst/>
                <a:latin typeface="+mn-lt"/>
                <a:ea typeface="+mn-ea"/>
                <a:cs typeface="+mn-cs"/>
              </a:rPr>
              <a:t>, will hit their crop causing significant damage. (If you’d like to do a case-study review of how diseases and pests impact farmers refer to Lesson 2, Student Handout 5 – Pests and Diseases).</a:t>
            </a:r>
          </a:p>
          <a:p>
            <a:pPr marL="628650" lvl="1" indent="-171450" rtl="0">
              <a:buFont typeface="Arial" charset="0"/>
              <a:buChar char="•"/>
            </a:pPr>
            <a:r>
              <a:rPr lang="en-US" sz="1200" kern="1200" dirty="0">
                <a:solidFill>
                  <a:schemeClr val="tx1"/>
                </a:solidFill>
                <a:effectLst/>
                <a:latin typeface="+mn-lt"/>
                <a:ea typeface="+mn-ea"/>
                <a:cs typeface="+mn-cs"/>
              </a:rPr>
              <a:t>This is the last round for the game.</a:t>
            </a:r>
          </a:p>
          <a:p>
            <a:pPr marL="628650" lvl="1" indent="-171450" rtl="0">
              <a:buFont typeface="Arial" charset="0"/>
              <a:buChar char="•"/>
            </a:pPr>
            <a:r>
              <a:rPr lang="en-US" dirty="0"/>
              <a:t>Total game time is 18 minutes (6 minutes per country)</a:t>
            </a:r>
            <a:endParaRPr lang="en-US" sz="1200" kern="1200" dirty="0">
              <a:solidFill>
                <a:schemeClr val="tx1"/>
              </a:solidFill>
              <a:effectLst/>
              <a:latin typeface="+mn-lt"/>
              <a:ea typeface="+mn-ea"/>
              <a:cs typeface="+mn-cs"/>
            </a:endParaRPr>
          </a:p>
          <a:p>
            <a:pPr marL="171450" lvl="0" indent="-171450" rtl="0">
              <a:buFont typeface="Arial" charset="0"/>
              <a:buChar char="•"/>
            </a:pPr>
            <a:r>
              <a:rPr lang="en-US" sz="1200" kern="1200" dirty="0">
                <a:solidFill>
                  <a:schemeClr val="tx1"/>
                </a:solidFill>
                <a:effectLst/>
                <a:latin typeface="+mn-lt"/>
                <a:ea typeface="+mn-ea"/>
                <a:cs typeface="+mn-cs"/>
              </a:rPr>
              <a:t>For a future point of reference, identify 3-5 students whose farms have generated the greatest amount of income in the game and 3-5 students whose farms have generated the least amount of income so far. (Students can find a dollar figure in the top left hand corner of their screen when they open the game.) Make a list of the high-income farmers and the low-income farmers. </a:t>
            </a:r>
            <a:endParaRPr lang="en-US" dirty="0"/>
          </a:p>
          <a:p>
            <a:pPr marL="171450" lvl="0" indent="-171450" rtl="0">
              <a:buFont typeface="Arial" charset="0"/>
              <a:buChar char="•"/>
            </a:pPr>
            <a:r>
              <a:rPr lang="en-US" sz="1200" kern="1200" dirty="0">
                <a:solidFill>
                  <a:schemeClr val="tx1"/>
                </a:solidFill>
                <a:effectLst/>
                <a:latin typeface="+mn-lt"/>
                <a:ea typeface="+mn-ea"/>
                <a:cs typeface="+mn-cs"/>
              </a:rPr>
              <a:t>Allow time for students to play the game.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13</a:t>
            </a:fld>
            <a:endParaRPr lang="en-US"/>
          </a:p>
        </p:txBody>
      </p:sp>
    </p:spTree>
    <p:extLst>
      <p:ext uri="{BB962C8B-B14F-4D97-AF65-F5344CB8AC3E}">
        <p14:creationId xmlns:p14="http://schemas.microsoft.com/office/powerpoint/2010/main" val="67807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14</a:t>
            </a:fld>
            <a:endParaRPr lang="en-US"/>
          </a:p>
        </p:txBody>
      </p:sp>
    </p:spTree>
    <p:extLst>
      <p:ext uri="{BB962C8B-B14F-4D97-AF65-F5344CB8AC3E}">
        <p14:creationId xmlns:p14="http://schemas.microsoft.com/office/powerpoint/2010/main" val="123376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Once students have completed the game, ask the students, “W</a:t>
            </a:r>
            <a:r>
              <a:rPr lang="en-US" sz="1200" dirty="0"/>
              <a:t>hat was the </a:t>
            </a:r>
            <a:r>
              <a:rPr lang="en-US" sz="1200" b="1" dirty="0"/>
              <a:t>highest crop yield % you received</a:t>
            </a:r>
            <a:r>
              <a:rPr lang="en-US" sz="1200" dirty="0"/>
              <a:t>? How did you achieve high results? What choices did you make in the </a:t>
            </a:r>
            <a:r>
              <a:rPr lang="en-US" sz="1200" b="1" dirty="0"/>
              <a:t>market </a:t>
            </a:r>
            <a:r>
              <a:rPr lang="en-US" sz="1200" dirty="0"/>
              <a:t>when you sold your crop?”</a:t>
            </a:r>
          </a:p>
          <a:p>
            <a:pPr marL="171450" lvl="0" indent="-171450" rtl="0">
              <a:buFont typeface="Arial" charset="0"/>
              <a:buChar char="•"/>
            </a:pPr>
            <a:r>
              <a:rPr lang="en-US" sz="1200" kern="1200" dirty="0">
                <a:solidFill>
                  <a:schemeClr val="tx1"/>
                </a:solidFill>
                <a:effectLst/>
                <a:latin typeface="+mn-lt"/>
                <a:ea typeface="+mn-ea"/>
                <a:cs typeface="+mn-cs"/>
              </a:rPr>
              <a:t>Call on the high- and low-income farms that were identified in step 2. Compare the number and types of investments that were made by</a:t>
            </a:r>
            <a:r>
              <a:rPr lang="en-US" sz="1200" kern="1200" baseline="0" dirty="0">
                <a:solidFill>
                  <a:schemeClr val="tx1"/>
                </a:solidFill>
                <a:effectLst/>
                <a:latin typeface="+mn-lt"/>
                <a:ea typeface="+mn-ea"/>
                <a:cs typeface="+mn-cs"/>
              </a:rPr>
              <a:t> each group</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Ask students, “What </a:t>
            </a:r>
            <a:r>
              <a:rPr lang="en-US" sz="1200" dirty="0"/>
              <a:t>happens to your harvest when a </a:t>
            </a:r>
            <a:r>
              <a:rPr lang="en-US" sz="1200" b="1" dirty="0"/>
              <a:t>random event </a:t>
            </a:r>
            <a:r>
              <a:rPr lang="en-US" sz="1200" dirty="0"/>
              <a:t>such as hail or a crop disease hits your farm?” What is the impact on the local and global </a:t>
            </a:r>
            <a:r>
              <a:rPr lang="en-US" sz="1200" b="1" dirty="0"/>
              <a:t>market</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Did anyone plant sugarcane in India? What happened to your crop yield?</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As a class discuss the question, “How does a sustainable farm impact the farm family, their community and their country?” </a:t>
            </a:r>
            <a:endParaRPr lang="en-US" sz="1200" dirty="0"/>
          </a:p>
        </p:txBody>
      </p:sp>
      <p:sp>
        <p:nvSpPr>
          <p:cNvPr id="4" name="Slide Number Placeholder 3"/>
          <p:cNvSpPr>
            <a:spLocks noGrp="1"/>
          </p:cNvSpPr>
          <p:nvPr>
            <p:ph type="sldNum" sz="quarter" idx="10"/>
          </p:nvPr>
        </p:nvSpPr>
        <p:spPr/>
        <p:txBody>
          <a:bodyPr/>
          <a:lstStyle/>
          <a:p>
            <a:fld id="{295A59FA-31FD-415D-91B3-8D46453FB69B}" type="slidenum">
              <a:rPr lang="en-US" smtClean="0"/>
              <a:t>15</a:t>
            </a:fld>
            <a:endParaRPr lang="en-US"/>
          </a:p>
        </p:txBody>
      </p:sp>
    </p:spTree>
    <p:extLst>
      <p:ext uri="{BB962C8B-B14F-4D97-AF65-F5344CB8AC3E}">
        <p14:creationId xmlns:p14="http://schemas.microsoft.com/office/powerpoint/2010/main" val="170025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Display or print and distribute the infographic to summarize the principles.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sng" kern="1200" dirty="0">
                <a:solidFill>
                  <a:schemeClr val="tx1"/>
                </a:solidFill>
                <a:effectLst/>
                <a:latin typeface="+mn-lt"/>
                <a:ea typeface="+mn-ea"/>
                <a:cs typeface="+mn-cs"/>
                <a:hlinkClick r:id="rId3"/>
              </a:rPr>
              <a:t>Ripple Effect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https://youtu.be/MzF8LPlaIcY</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9359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17</a:t>
            </a:fld>
            <a:endParaRPr lang="en-US"/>
          </a:p>
        </p:txBody>
      </p:sp>
    </p:spTree>
    <p:extLst>
      <p:ext uri="{BB962C8B-B14F-4D97-AF65-F5344CB8AC3E}">
        <p14:creationId xmlns:p14="http://schemas.microsoft.com/office/powerpoint/2010/main" val="1543383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18</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people in New York think the world will look like in 2050:  </a:t>
            </a:r>
            <a:r>
              <a:rPr lang="en-US" u="sng" dirty="0">
                <a:hlinkClick r:id="rId3"/>
              </a:rPr>
              <a:t>https://www.youtube.com/watch?v=LOnMWSJBQ70</a:t>
            </a:r>
            <a:endParaRPr lang="en-US" dirty="0"/>
          </a:p>
          <a:p>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19</a:t>
            </a:fld>
            <a:endParaRPr lang="en-US"/>
          </a:p>
        </p:txBody>
      </p:sp>
    </p:spTree>
    <p:extLst>
      <p:ext uri="{BB962C8B-B14F-4D97-AF65-F5344CB8AC3E}">
        <p14:creationId xmlns:p14="http://schemas.microsoft.com/office/powerpoint/2010/main" val="74902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rtl="0">
              <a:buFont typeface="+mj-lt"/>
              <a:buNone/>
            </a:pPr>
            <a:r>
              <a:rPr lang="en-US" sz="1200" kern="1200" dirty="0">
                <a:solidFill>
                  <a:schemeClr val="tx1"/>
                </a:solidFill>
                <a:effectLst/>
                <a:latin typeface="+mn-lt"/>
                <a:ea typeface="+mn-ea"/>
                <a:cs typeface="+mn-cs"/>
              </a:rPr>
              <a:t>Ask your students, “How does agriculture create ripples in the world?”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457200" lvl="1" indent="0" rtl="0">
              <a:buFont typeface="+mj-lt"/>
              <a:buNone/>
            </a:pPr>
            <a:r>
              <a:rPr lang="en-US" sz="1200" i="1" kern="1200" dirty="0">
                <a:solidFill>
                  <a:schemeClr val="tx1"/>
                </a:solidFill>
                <a:effectLst/>
                <a:latin typeface="+mn-lt"/>
                <a:ea typeface="+mn-ea"/>
                <a:cs typeface="+mn-cs"/>
              </a:rPr>
              <a:t>(Just like a ripple in a pond, changes in the agricultural industry impact many other things. When agricultural markets are strong and there is high demand for agricultural products, the cost of food will rise. If an agricultural market is flooded, the price of food will drop. In addition to direct food markets, other industries rely on agricultural commerce for business, so their markets will also fluctuate along with the agricultural market.)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2</a:t>
            </a:fld>
            <a:endParaRPr lang="en-US"/>
          </a:p>
        </p:txBody>
      </p:sp>
    </p:spTree>
    <p:extLst>
      <p:ext uri="{BB962C8B-B14F-4D97-AF65-F5344CB8AC3E}">
        <p14:creationId xmlns:p14="http://schemas.microsoft.com/office/powerpoint/2010/main" val="63330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20</a:t>
            </a:fld>
            <a:endParaRPr lang="en-US"/>
          </a:p>
        </p:txBody>
      </p:sp>
    </p:spTree>
    <p:extLst>
      <p:ext uri="{BB962C8B-B14F-4D97-AF65-F5344CB8AC3E}">
        <p14:creationId xmlns:p14="http://schemas.microsoft.com/office/powerpoint/2010/main" val="37309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Ask your students</a:t>
            </a:r>
            <a:r>
              <a:rPr lang="en-US" sz="1200" i="0" kern="1200" dirty="0">
                <a:solidFill>
                  <a:schemeClr val="tx1"/>
                </a:solidFill>
                <a:effectLst/>
                <a:latin typeface="+mn-lt"/>
                <a:ea typeface="+mn-ea"/>
                <a:cs typeface="+mn-cs"/>
              </a:rPr>
              <a:t>, “</a:t>
            </a:r>
            <a:r>
              <a:rPr lang="en-US" b="0" i="0" dirty="0"/>
              <a:t>What impacts agriculture, creating ripples in the industry</a:t>
            </a:r>
            <a:r>
              <a:rPr lang="en-US" sz="1200" b="0" i="0" kern="1200" dirty="0">
                <a:solidFill>
                  <a:schemeClr val="tx1"/>
                </a:solidFill>
                <a:effectLst/>
                <a:latin typeface="+mn-lt"/>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Many outside factors impact agriculture. For example, if fuel prices are high, it costs farmers more money to grow, harvest and transport their products to a final buyer, thus potentially decreasing their overall profit. Weather could be another factor. An unusually wet summer could create ideal grazing for livestock, improving their growth rates and potentially leading to a higher paycheck because the animals are sold by the pound. On the contrary, a year of drought can diminish overall harvest if there isn’t enough water available to maximize crop growth.)</a:t>
            </a:r>
            <a:r>
              <a:rPr lang="en-US" dirty="0">
                <a:effectLst/>
              </a:rPr>
              <a:t> </a:t>
            </a:r>
          </a:p>
          <a:p>
            <a:pPr marR="0" lvl="0" algn="l" defTabSz="914400" rtl="0" eaLnBrk="1" fontAlgn="auto" latinLnBrk="0" hangingPunct="1">
              <a:lnSpc>
                <a:spcPct val="100000"/>
              </a:lnSpc>
              <a:spcBef>
                <a:spcPts val="0"/>
              </a:spcBef>
              <a:spcAft>
                <a:spcPts val="0"/>
              </a:spcAft>
              <a:buClrTx/>
              <a:buSzTx/>
              <a:tabLst/>
              <a:defRPr/>
            </a:pPr>
            <a:endParaRPr lang="en-US" dirty="0"/>
          </a:p>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Allow students to offer their answers. Inform them that throughout this lesson they are going to take a closer look at how the planting of a seed creates a ripple across the farm, community and country. They will also learn that we all play a role in the ripple effect.</a:t>
            </a:r>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72537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Play the Journey 2050 </a:t>
            </a:r>
            <a:r>
              <a:rPr lang="en-US" sz="1200" i="0" u="sng" kern="1200" dirty="0">
                <a:solidFill>
                  <a:schemeClr val="tx1"/>
                </a:solidFill>
                <a:effectLst/>
                <a:latin typeface="+mn-lt"/>
                <a:ea typeface="+mn-ea"/>
                <a:cs typeface="+mn-cs"/>
                <a:hlinkClick r:id="rId3"/>
              </a:rPr>
              <a:t>Economy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https://youtu.be/d1ogX94qJIg</a:t>
            </a:r>
            <a:r>
              <a:rPr lang="en-US" dirty="0"/>
              <a:t>, 4:47). </a:t>
            </a:r>
            <a:r>
              <a:rPr lang="en-US" sz="1200" kern="1200" dirty="0">
                <a:solidFill>
                  <a:schemeClr val="tx1"/>
                </a:solidFill>
                <a:effectLst/>
                <a:latin typeface="+mn-lt"/>
                <a:ea typeface="+mn-ea"/>
                <a:cs typeface="+mn-cs"/>
              </a:rPr>
              <a:t> Prepare students for the video by asking them to discover three things: 1) What is the foundation for an economy? 2) What is a market? 3) How does the increased wealth that comes from a strong market impact a community as a whole?</a:t>
            </a: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170823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119239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students, “What is the purpose of the foundation of a house?” </a:t>
            </a:r>
          </a:p>
          <a:p>
            <a:pPr lvl="0"/>
            <a:r>
              <a:rPr lang="en-US" sz="1200" kern="1200" dirty="0">
                <a:solidFill>
                  <a:schemeClr val="tx1"/>
                </a:solidFill>
                <a:effectLst/>
                <a:latin typeface="+mn-lt"/>
                <a:ea typeface="+mn-ea"/>
                <a:cs typeface="+mn-cs"/>
              </a:rPr>
              <a:t>As a class, discuss the purpose and function of a building’s foundation. </a:t>
            </a:r>
          </a:p>
          <a:p>
            <a:pPr lvl="0"/>
            <a:r>
              <a:rPr lang="en-US" sz="1200" kern="1200" dirty="0">
                <a:solidFill>
                  <a:schemeClr val="tx1"/>
                </a:solidFill>
                <a:effectLst/>
                <a:latin typeface="+mn-lt"/>
                <a:ea typeface="+mn-ea"/>
                <a:cs typeface="+mn-cs"/>
              </a:rPr>
              <a:t>Then ask, “What is the foundation for an economy?” </a:t>
            </a:r>
          </a:p>
          <a:p>
            <a:pPr lvl="0"/>
            <a:r>
              <a:rPr lang="en-US" sz="1200" kern="1200" dirty="0">
                <a:solidFill>
                  <a:schemeClr val="tx1"/>
                </a:solidFill>
                <a:effectLst/>
                <a:latin typeface="+mn-lt"/>
                <a:ea typeface="+mn-ea"/>
                <a:cs typeface="+mn-cs"/>
              </a:rPr>
              <a:t>As students offer answers, direct their comments to earning money and creating jobs.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6</a:t>
            </a:fld>
            <a:endParaRPr lang="en-US"/>
          </a:p>
        </p:txBody>
      </p:sp>
    </p:spTree>
    <p:extLst>
      <p:ext uri="{BB962C8B-B14F-4D97-AF65-F5344CB8AC3E}">
        <p14:creationId xmlns:p14="http://schemas.microsoft.com/office/powerpoint/2010/main" val="210908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94372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Define the term </a:t>
            </a:r>
            <a:r>
              <a:rPr lang="en-US" sz="1200" i="1" kern="1200" dirty="0">
                <a:solidFill>
                  <a:schemeClr val="tx1"/>
                </a:solidFill>
                <a:effectLst/>
                <a:latin typeface="+mn-lt"/>
                <a:ea typeface="+mn-ea"/>
                <a:cs typeface="+mn-cs"/>
              </a:rPr>
              <a:t>market</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Determine if students have background knowledge about the law of supply and demand. Provide some explanation or clarification if needed or ask a student to summarize for the class.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8</a:t>
            </a:fld>
            <a:endParaRPr lang="en-US"/>
          </a:p>
        </p:txBody>
      </p:sp>
    </p:spTree>
    <p:extLst>
      <p:ext uri="{BB962C8B-B14F-4D97-AF65-F5344CB8AC3E}">
        <p14:creationId xmlns:p14="http://schemas.microsoft.com/office/powerpoint/2010/main" val="191117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To evaluate and apply students’ knowledge of the law of supply and demand, give three example scenarios of fluctuations in agricultural food markets </a:t>
            </a:r>
            <a:endParaRPr lang="en-US" dirty="0"/>
          </a:p>
          <a:p>
            <a:pPr marL="171450" lvl="0" indent="-171450" rtl="0">
              <a:buFont typeface="Arial" charset="0"/>
              <a:buChar char="•"/>
            </a:pPr>
            <a:r>
              <a:rPr lang="en-US" sz="1200" kern="1200" dirty="0">
                <a:solidFill>
                  <a:schemeClr val="tx1"/>
                </a:solidFill>
                <a:effectLst/>
                <a:latin typeface="+mn-lt"/>
                <a:ea typeface="+mn-ea"/>
                <a:cs typeface="+mn-cs"/>
              </a:rPr>
              <a:t>Present the scenario and then ask students how it would impact the supply, demand and market price of the commodity. Instruct students to respond orally, with a hand signal (such as “thumbs up” if the supply will rise or “thumbs down” if it will fall) or with arrows drawn on paper.</a:t>
            </a:r>
          </a:p>
        </p:txBody>
      </p:sp>
      <p:sp>
        <p:nvSpPr>
          <p:cNvPr id="4" name="Slide Number Placeholder 3"/>
          <p:cNvSpPr>
            <a:spLocks noGrp="1"/>
          </p:cNvSpPr>
          <p:nvPr>
            <p:ph type="sldNum" sz="quarter" idx="10"/>
          </p:nvPr>
        </p:nvSpPr>
        <p:spPr/>
        <p:txBody>
          <a:bodyPr/>
          <a:lstStyle/>
          <a:p>
            <a:fld id="{295A59FA-31FD-415D-91B3-8D46453FB69B}" type="slidenum">
              <a:rPr lang="en-US" smtClean="0"/>
              <a:t>9</a:t>
            </a:fld>
            <a:endParaRPr lang="en-US"/>
          </a:p>
        </p:txBody>
      </p:sp>
    </p:spTree>
    <p:extLst>
      <p:ext uri="{BB962C8B-B14F-4D97-AF65-F5344CB8AC3E}">
        <p14:creationId xmlns:p14="http://schemas.microsoft.com/office/powerpoint/2010/main" val="270931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OnMWSJBQ7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d1ogX94qJI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273" r="5454"/>
          <a:stretch/>
        </p:blipFill>
        <p:spPr>
          <a:xfrm>
            <a:off x="0" y="0"/>
            <a:ext cx="9144000" cy="69850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Economy</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Lesson 4</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dirty="0">
                <a:solidFill>
                  <a:srgbClr val="FF0000"/>
                </a:solidFill>
              </a:rPr>
              <a:t>V5.0</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1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8" name="Picture 7"/>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a:xfrm>
            <a:off x="2590800" y="2512382"/>
            <a:ext cx="3848100" cy="2128317"/>
          </a:xfrm>
          <a:prstGeom prst="rect">
            <a:avLst/>
          </a:prstGeom>
        </p:spPr>
      </p:pic>
      <p:sp>
        <p:nvSpPr>
          <p:cNvPr id="13" name="Up Arrow 12"/>
          <p:cNvSpPr/>
          <p:nvPr/>
        </p:nvSpPr>
        <p:spPr>
          <a:xfrm>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p:cNvSpPr/>
          <p:nvPr/>
        </p:nvSpPr>
        <p:spPr>
          <a:xfrm rot="10800000">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txBox="1">
            <a:spLocks/>
          </p:cNvSpPr>
          <p:nvPr/>
        </p:nvSpPr>
        <p:spPr>
          <a:xfrm>
            <a:off x="6248400" y="1899999"/>
            <a:ext cx="2895600" cy="3810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A disease spread through most of the chicken farms, killing many hens that lay eggs?</a:t>
            </a:r>
            <a:endParaRPr lang="en-US" sz="2400" b="1" dirty="0"/>
          </a:p>
        </p:txBody>
      </p:sp>
    </p:spTree>
    <p:extLst>
      <p:ext uri="{BB962C8B-B14F-4D97-AF65-F5344CB8AC3E}">
        <p14:creationId xmlns:p14="http://schemas.microsoft.com/office/powerpoint/2010/main" val="65395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800" decel="100000"/>
                                        <p:tgtEl>
                                          <p:spTgt spid="11"/>
                                        </p:tgtEl>
                                      </p:cBhvr>
                                    </p:animEffect>
                                    <p:anim calcmode="lin" valueType="num">
                                      <p:cBhvr>
                                        <p:cTn id="18" dur="800" decel="100000" fill="hold"/>
                                        <p:tgtEl>
                                          <p:spTgt spid="11"/>
                                        </p:tgtEl>
                                        <p:attrNameLst>
                                          <p:attrName>style.rotation</p:attrName>
                                        </p:attrNameLst>
                                      </p:cBhvr>
                                      <p:tavLst>
                                        <p:tav tm="0">
                                          <p:val>
                                            <p:fltVal val="-90"/>
                                          </p:val>
                                        </p:tav>
                                        <p:tav tm="100000">
                                          <p:val>
                                            <p:fltVal val="0"/>
                                          </p:val>
                                        </p:tav>
                                      </p:tavLst>
                                    </p:anim>
                                    <p:anim calcmode="lin" valueType="num">
                                      <p:cBhvr>
                                        <p:cTn id="19" dur="800" decel="100000" fill="hold"/>
                                        <p:tgtEl>
                                          <p:spTgt spid="11"/>
                                        </p:tgtEl>
                                        <p:attrNameLst>
                                          <p:attrName>ppt_x</p:attrName>
                                        </p:attrNameLst>
                                      </p:cBhvr>
                                      <p:tavLst>
                                        <p:tav tm="0">
                                          <p:val>
                                            <p:strVal val="#ppt_x+0.4"/>
                                          </p:val>
                                        </p:tav>
                                        <p:tav tm="100000">
                                          <p:val>
                                            <p:strVal val="#ppt_x-0.05"/>
                                          </p:val>
                                        </p:tav>
                                      </p:tavLst>
                                    </p:anim>
                                    <p:anim calcmode="lin" valueType="num">
                                      <p:cBhvr>
                                        <p:cTn id="20" dur="800" decel="100000" fill="hold"/>
                                        <p:tgtEl>
                                          <p:spTgt spid="1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500" fill="hold"/>
                                        <p:tgtEl>
                                          <p:spTgt spid="2"/>
                                        </p:tgtEl>
                                        <p:attrNameLst>
                                          <p:attrName>ppt_w</p:attrName>
                                        </p:attrNameLst>
                                      </p:cBhvr>
                                      <p:tavLst>
                                        <p:tav tm="0">
                                          <p:val>
                                            <p:fltVal val="0"/>
                                          </p:val>
                                        </p:tav>
                                        <p:tav tm="100000">
                                          <p:val>
                                            <p:strVal val="#ppt_w"/>
                                          </p:val>
                                        </p:tav>
                                      </p:tavLst>
                                    </p:anim>
                                    <p:anim calcmode="lin" valueType="num">
                                      <p:cBhvr>
                                        <p:cTn id="28" dur="1500" fill="hold"/>
                                        <p:tgtEl>
                                          <p:spTgt spid="2"/>
                                        </p:tgtEl>
                                        <p:attrNameLst>
                                          <p:attrName>ppt_h</p:attrName>
                                        </p:attrNameLst>
                                      </p:cBhvr>
                                      <p:tavLst>
                                        <p:tav tm="0">
                                          <p:val>
                                            <p:fltVal val="0"/>
                                          </p:val>
                                        </p:tav>
                                        <p:tav tm="100000">
                                          <p:val>
                                            <p:strVal val="#ppt_h"/>
                                          </p:val>
                                        </p:tav>
                                      </p:tavLst>
                                    </p:anim>
                                    <p:anim calcmode="lin" valueType="num">
                                      <p:cBhvr>
                                        <p:cTn id="29" dur="1500" fill="hold"/>
                                        <p:tgtEl>
                                          <p:spTgt spid="2"/>
                                        </p:tgtEl>
                                        <p:attrNameLst>
                                          <p:attrName>style.rotation</p:attrName>
                                        </p:attrNameLst>
                                      </p:cBhvr>
                                      <p:tavLst>
                                        <p:tav tm="0">
                                          <p:val>
                                            <p:fltVal val="360"/>
                                          </p:val>
                                        </p:tav>
                                        <p:tav tm="100000">
                                          <p:val>
                                            <p:fltVal val="0"/>
                                          </p:val>
                                        </p:tav>
                                      </p:tavLst>
                                    </p:anim>
                                    <p:animEffect transition="in" filter="fade">
                                      <p:cBhvr>
                                        <p:cTn id="30" dur="1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500" fill="hold"/>
                                        <p:tgtEl>
                                          <p:spTgt spid="12"/>
                                        </p:tgtEl>
                                        <p:attrNameLst>
                                          <p:attrName>ppt_w</p:attrName>
                                        </p:attrNameLst>
                                      </p:cBhvr>
                                      <p:tavLst>
                                        <p:tav tm="0">
                                          <p:val>
                                            <p:fltVal val="0"/>
                                          </p:val>
                                        </p:tav>
                                        <p:tav tm="100000">
                                          <p:val>
                                            <p:strVal val="#ppt_w"/>
                                          </p:val>
                                        </p:tav>
                                      </p:tavLst>
                                    </p:anim>
                                    <p:anim calcmode="lin" valueType="num">
                                      <p:cBhvr>
                                        <p:cTn id="36" dur="1500" fill="hold"/>
                                        <p:tgtEl>
                                          <p:spTgt spid="12"/>
                                        </p:tgtEl>
                                        <p:attrNameLst>
                                          <p:attrName>ppt_h</p:attrName>
                                        </p:attrNameLst>
                                      </p:cBhvr>
                                      <p:tavLst>
                                        <p:tav tm="0">
                                          <p:val>
                                            <p:fltVal val="0"/>
                                          </p:val>
                                        </p:tav>
                                        <p:tav tm="100000">
                                          <p:val>
                                            <p:strVal val="#ppt_h"/>
                                          </p:val>
                                        </p:tav>
                                      </p:tavLst>
                                    </p:anim>
                                    <p:anim calcmode="lin" valueType="num">
                                      <p:cBhvr>
                                        <p:cTn id="37" dur="1500" fill="hold"/>
                                        <p:tgtEl>
                                          <p:spTgt spid="12"/>
                                        </p:tgtEl>
                                        <p:attrNameLst>
                                          <p:attrName>style.rotation</p:attrName>
                                        </p:attrNameLst>
                                      </p:cBhvr>
                                      <p:tavLst>
                                        <p:tav tm="0">
                                          <p:val>
                                            <p:fltVal val="360"/>
                                          </p:val>
                                        </p:tav>
                                        <p:tav tm="100000">
                                          <p:val>
                                            <p:fltVal val="0"/>
                                          </p:val>
                                        </p:tav>
                                      </p:tavLst>
                                    </p:anim>
                                    <p:animEffect transition="in" filter="fade">
                                      <p:cBhvr>
                                        <p:cTn id="38" dur="1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500" fill="hold"/>
                                        <p:tgtEl>
                                          <p:spTgt spid="13"/>
                                        </p:tgtEl>
                                        <p:attrNameLst>
                                          <p:attrName>ppt_w</p:attrName>
                                        </p:attrNameLst>
                                      </p:cBhvr>
                                      <p:tavLst>
                                        <p:tav tm="0">
                                          <p:val>
                                            <p:fltVal val="0"/>
                                          </p:val>
                                        </p:tav>
                                        <p:tav tm="100000">
                                          <p:val>
                                            <p:strVal val="#ppt_w"/>
                                          </p:val>
                                        </p:tav>
                                      </p:tavLst>
                                    </p:anim>
                                    <p:anim calcmode="lin" valueType="num">
                                      <p:cBhvr>
                                        <p:cTn id="44" dur="1500" fill="hold"/>
                                        <p:tgtEl>
                                          <p:spTgt spid="13"/>
                                        </p:tgtEl>
                                        <p:attrNameLst>
                                          <p:attrName>ppt_h</p:attrName>
                                        </p:attrNameLst>
                                      </p:cBhvr>
                                      <p:tavLst>
                                        <p:tav tm="0">
                                          <p:val>
                                            <p:fltVal val="0"/>
                                          </p:val>
                                        </p:tav>
                                        <p:tav tm="100000">
                                          <p:val>
                                            <p:strVal val="#ppt_h"/>
                                          </p:val>
                                        </p:tav>
                                      </p:tavLst>
                                    </p:anim>
                                    <p:anim calcmode="lin" valueType="num">
                                      <p:cBhvr>
                                        <p:cTn id="45" dur="1500" fill="hold"/>
                                        <p:tgtEl>
                                          <p:spTgt spid="13"/>
                                        </p:tgtEl>
                                        <p:attrNameLst>
                                          <p:attrName>style.rotation</p:attrName>
                                        </p:attrNameLst>
                                      </p:cBhvr>
                                      <p:tavLst>
                                        <p:tav tm="0">
                                          <p:val>
                                            <p:fltVal val="360"/>
                                          </p:val>
                                        </p:tav>
                                        <p:tav tm="100000">
                                          <p:val>
                                            <p:fltVal val="0"/>
                                          </p:val>
                                        </p:tav>
                                      </p:tavLst>
                                    </p:anim>
                                    <p:animEffect transition="in" filter="fade">
                                      <p:cBhvr>
                                        <p:cTn id="4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2" grpId="0" animBg="1"/>
      <p:bldP spid="12"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0" name="Content Placeholder 7"/>
          <p:cNvSpPr txBox="1">
            <a:spLocks/>
          </p:cNvSpPr>
          <p:nvPr/>
        </p:nvSpPr>
        <p:spPr>
          <a:xfrm>
            <a:off x="5791200" y="1815768"/>
            <a:ext cx="3352800" cy="3810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A late frost killed more than half of the peach blossoms decreasing the harvest by 50 percent?</a:t>
            </a:r>
          </a:p>
          <a:p>
            <a:pPr marL="0" indent="0" algn="ctr">
              <a:buNone/>
            </a:pPr>
            <a:endParaRPr lang="en-US" sz="2400" b="1" dirty="0"/>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4" name="Picture 3"/>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a:xfrm>
            <a:off x="2895600" y="2388739"/>
            <a:ext cx="2968605" cy="2799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Up Arrow 1"/>
          <p:cNvSpPr/>
          <p:nvPr/>
        </p:nvSpPr>
        <p:spPr>
          <a:xfrm rot="10800000">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800" decel="100000"/>
                                        <p:tgtEl>
                                          <p:spTgt spid="11"/>
                                        </p:tgtEl>
                                      </p:cBhvr>
                                    </p:animEffect>
                                    <p:anim calcmode="lin" valueType="num">
                                      <p:cBhvr>
                                        <p:cTn id="18" dur="800" decel="100000" fill="hold"/>
                                        <p:tgtEl>
                                          <p:spTgt spid="11"/>
                                        </p:tgtEl>
                                        <p:attrNameLst>
                                          <p:attrName>style.rotation</p:attrName>
                                        </p:attrNameLst>
                                      </p:cBhvr>
                                      <p:tavLst>
                                        <p:tav tm="0">
                                          <p:val>
                                            <p:fltVal val="-90"/>
                                          </p:val>
                                        </p:tav>
                                        <p:tav tm="100000">
                                          <p:val>
                                            <p:fltVal val="0"/>
                                          </p:val>
                                        </p:tav>
                                      </p:tavLst>
                                    </p:anim>
                                    <p:anim calcmode="lin" valueType="num">
                                      <p:cBhvr>
                                        <p:cTn id="19" dur="800" decel="100000" fill="hold"/>
                                        <p:tgtEl>
                                          <p:spTgt spid="11"/>
                                        </p:tgtEl>
                                        <p:attrNameLst>
                                          <p:attrName>ppt_x</p:attrName>
                                        </p:attrNameLst>
                                      </p:cBhvr>
                                      <p:tavLst>
                                        <p:tav tm="0">
                                          <p:val>
                                            <p:strVal val="#ppt_x+0.4"/>
                                          </p:val>
                                        </p:tav>
                                        <p:tav tm="100000">
                                          <p:val>
                                            <p:strVal val="#ppt_x-0.05"/>
                                          </p:val>
                                        </p:tav>
                                      </p:tavLst>
                                    </p:anim>
                                    <p:anim calcmode="lin" valueType="num">
                                      <p:cBhvr>
                                        <p:cTn id="20" dur="800" decel="100000" fill="hold"/>
                                        <p:tgtEl>
                                          <p:spTgt spid="1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500" fill="hold"/>
                                        <p:tgtEl>
                                          <p:spTgt spid="2"/>
                                        </p:tgtEl>
                                        <p:attrNameLst>
                                          <p:attrName>ppt_w</p:attrName>
                                        </p:attrNameLst>
                                      </p:cBhvr>
                                      <p:tavLst>
                                        <p:tav tm="0">
                                          <p:val>
                                            <p:fltVal val="0"/>
                                          </p:val>
                                        </p:tav>
                                        <p:tav tm="100000">
                                          <p:val>
                                            <p:strVal val="#ppt_w"/>
                                          </p:val>
                                        </p:tav>
                                      </p:tavLst>
                                    </p:anim>
                                    <p:anim calcmode="lin" valueType="num">
                                      <p:cBhvr>
                                        <p:cTn id="28" dur="1500" fill="hold"/>
                                        <p:tgtEl>
                                          <p:spTgt spid="2"/>
                                        </p:tgtEl>
                                        <p:attrNameLst>
                                          <p:attrName>ppt_h</p:attrName>
                                        </p:attrNameLst>
                                      </p:cBhvr>
                                      <p:tavLst>
                                        <p:tav tm="0">
                                          <p:val>
                                            <p:fltVal val="0"/>
                                          </p:val>
                                        </p:tav>
                                        <p:tav tm="100000">
                                          <p:val>
                                            <p:strVal val="#ppt_h"/>
                                          </p:val>
                                        </p:tav>
                                      </p:tavLst>
                                    </p:anim>
                                    <p:anim calcmode="lin" valueType="num">
                                      <p:cBhvr>
                                        <p:cTn id="29" dur="1500" fill="hold"/>
                                        <p:tgtEl>
                                          <p:spTgt spid="2"/>
                                        </p:tgtEl>
                                        <p:attrNameLst>
                                          <p:attrName>style.rotation</p:attrName>
                                        </p:attrNameLst>
                                      </p:cBhvr>
                                      <p:tavLst>
                                        <p:tav tm="0">
                                          <p:val>
                                            <p:fltVal val="360"/>
                                          </p:val>
                                        </p:tav>
                                        <p:tav tm="100000">
                                          <p:val>
                                            <p:fltVal val="0"/>
                                          </p:val>
                                        </p:tav>
                                      </p:tavLst>
                                    </p:anim>
                                    <p:animEffect transition="in" filter="fade">
                                      <p:cBhvr>
                                        <p:cTn id="30" dur="1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500" fill="hold"/>
                                        <p:tgtEl>
                                          <p:spTgt spid="12"/>
                                        </p:tgtEl>
                                        <p:attrNameLst>
                                          <p:attrName>ppt_w</p:attrName>
                                        </p:attrNameLst>
                                      </p:cBhvr>
                                      <p:tavLst>
                                        <p:tav tm="0">
                                          <p:val>
                                            <p:fltVal val="0"/>
                                          </p:val>
                                        </p:tav>
                                        <p:tav tm="100000">
                                          <p:val>
                                            <p:strVal val="#ppt_w"/>
                                          </p:val>
                                        </p:tav>
                                      </p:tavLst>
                                    </p:anim>
                                    <p:anim calcmode="lin" valueType="num">
                                      <p:cBhvr>
                                        <p:cTn id="36" dur="1500" fill="hold"/>
                                        <p:tgtEl>
                                          <p:spTgt spid="12"/>
                                        </p:tgtEl>
                                        <p:attrNameLst>
                                          <p:attrName>ppt_h</p:attrName>
                                        </p:attrNameLst>
                                      </p:cBhvr>
                                      <p:tavLst>
                                        <p:tav tm="0">
                                          <p:val>
                                            <p:fltVal val="0"/>
                                          </p:val>
                                        </p:tav>
                                        <p:tav tm="100000">
                                          <p:val>
                                            <p:strVal val="#ppt_h"/>
                                          </p:val>
                                        </p:tav>
                                      </p:tavLst>
                                    </p:anim>
                                    <p:anim calcmode="lin" valueType="num">
                                      <p:cBhvr>
                                        <p:cTn id="37" dur="1500" fill="hold"/>
                                        <p:tgtEl>
                                          <p:spTgt spid="12"/>
                                        </p:tgtEl>
                                        <p:attrNameLst>
                                          <p:attrName>style.rotation</p:attrName>
                                        </p:attrNameLst>
                                      </p:cBhvr>
                                      <p:tavLst>
                                        <p:tav tm="0">
                                          <p:val>
                                            <p:fltVal val="360"/>
                                          </p:val>
                                        </p:tav>
                                        <p:tav tm="100000">
                                          <p:val>
                                            <p:fltVal val="0"/>
                                          </p:val>
                                        </p:tav>
                                      </p:tavLst>
                                    </p:anim>
                                    <p:animEffect transition="in" filter="fade">
                                      <p:cBhvr>
                                        <p:cTn id="38" dur="1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500" fill="hold"/>
                                        <p:tgtEl>
                                          <p:spTgt spid="13"/>
                                        </p:tgtEl>
                                        <p:attrNameLst>
                                          <p:attrName>ppt_w</p:attrName>
                                        </p:attrNameLst>
                                      </p:cBhvr>
                                      <p:tavLst>
                                        <p:tav tm="0">
                                          <p:val>
                                            <p:fltVal val="0"/>
                                          </p:val>
                                        </p:tav>
                                        <p:tav tm="100000">
                                          <p:val>
                                            <p:strVal val="#ppt_w"/>
                                          </p:val>
                                        </p:tav>
                                      </p:tavLst>
                                    </p:anim>
                                    <p:anim calcmode="lin" valueType="num">
                                      <p:cBhvr>
                                        <p:cTn id="44" dur="1500" fill="hold"/>
                                        <p:tgtEl>
                                          <p:spTgt spid="13"/>
                                        </p:tgtEl>
                                        <p:attrNameLst>
                                          <p:attrName>ppt_h</p:attrName>
                                        </p:attrNameLst>
                                      </p:cBhvr>
                                      <p:tavLst>
                                        <p:tav tm="0">
                                          <p:val>
                                            <p:fltVal val="0"/>
                                          </p:val>
                                        </p:tav>
                                        <p:tav tm="100000">
                                          <p:val>
                                            <p:strVal val="#ppt_h"/>
                                          </p:val>
                                        </p:tav>
                                      </p:tavLst>
                                    </p:anim>
                                    <p:anim calcmode="lin" valueType="num">
                                      <p:cBhvr>
                                        <p:cTn id="45" dur="1500" fill="hold"/>
                                        <p:tgtEl>
                                          <p:spTgt spid="13"/>
                                        </p:tgtEl>
                                        <p:attrNameLst>
                                          <p:attrName>style.rotation</p:attrName>
                                        </p:attrNameLst>
                                      </p:cBhvr>
                                      <p:tavLst>
                                        <p:tav tm="0">
                                          <p:val>
                                            <p:fltVal val="360"/>
                                          </p:val>
                                        </p:tav>
                                        <p:tav tm="100000">
                                          <p:val>
                                            <p:fltVal val="0"/>
                                          </p:val>
                                        </p:tav>
                                      </p:tavLst>
                                    </p:anim>
                                    <p:animEffect transition="in" filter="fade">
                                      <p:cBhvr>
                                        <p:cTn id="4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itle 1"/>
          <p:cNvSpPr>
            <a:spLocks noGrp="1"/>
          </p:cNvSpPr>
          <p:nvPr>
            <p:ph type="ctrTitle"/>
          </p:nvPr>
        </p:nvSpPr>
        <p:spPr>
          <a:xfrm>
            <a:off x="342900" y="838200"/>
            <a:ext cx="8458200" cy="1470025"/>
          </a:xfrm>
        </p:spPr>
        <p:txBody>
          <a:bodyPr>
            <a:noAutofit/>
          </a:bodyPr>
          <a:lstStyle/>
          <a:p>
            <a:r>
              <a:rPr lang="en-US" sz="3600" dirty="0"/>
              <a:t>As you play Consider…</a:t>
            </a:r>
            <a:br>
              <a:rPr lang="en-US" sz="3600" dirty="0"/>
            </a:br>
            <a:r>
              <a:rPr lang="en-US" sz="2800" dirty="0"/>
              <a:t>How does a sustainable farm impact the farm family, their community and their country?</a:t>
            </a:r>
          </a:p>
        </p:txBody>
      </p:sp>
      <p:pic>
        <p:nvPicPr>
          <p:cNvPr id="2051" name="Picture 3" descr="X:\Department\SSR - Videos and Photos\Photography\Journey 2050\lmmoore_613_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369" y="4929870"/>
            <a:ext cx="3412631" cy="21095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X:\Department\SSR - Videos and Photos\Photography\Journey 2050\004AGRIUM_KENYA_2013_s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847974"/>
            <a:ext cx="3121025"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Department\SSR - Videos and Photos\Photography\Journey 2050\iStock-475306584_sm.jpg"/>
          <p:cNvPicPr>
            <a:picLocks noChangeAspect="1" noChangeArrowheads="1"/>
          </p:cNvPicPr>
          <p:nvPr/>
        </p:nvPicPr>
        <p:blipFill rotWithShape="1">
          <a:blip r:embed="rId6">
            <a:extLst>
              <a:ext uri="{28A0092B-C50C-407E-A947-70E740481C1C}">
                <a14:useLocalDpi xmlns:a14="http://schemas.microsoft.com/office/drawing/2010/main" val="0"/>
              </a:ext>
            </a:extLst>
          </a:blip>
          <a:srcRect l="62881" t="28372"/>
          <a:stretch/>
        </p:blipFill>
        <p:spPr bwMode="auto">
          <a:xfrm>
            <a:off x="4496473" y="4936958"/>
            <a:ext cx="2212303"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X:\Department\SSR - Videos and Photos\Photography\Journey 2050\India\Glasshouse\agrium_45_s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1578" y="2860379"/>
            <a:ext cx="3102423" cy="20688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X:\Department\SSR - Videos and Photos\Photography\Journey 2050\Canada\Alberta Family\Livestock\130908_Hanna_359_sm.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1974"/>
          <a:stretch/>
        </p:blipFill>
        <p:spPr bwMode="auto">
          <a:xfrm>
            <a:off x="6708776" y="4929187"/>
            <a:ext cx="2435226"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X:\Department\SSR - Videos and Photos\Photography\Journey 2050\Canada\Precision Seeding 2014_med sized jpg\8754-Agrium-Precision-Placement-small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1026" y="2849746"/>
            <a:ext cx="3122211" cy="207944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X:\Department\SSR - Videos and Photos\Photography\Food\Equador\Banana weighed_2014.jpeg"/>
          <p:cNvPicPr>
            <a:picLocks noChangeAspect="1" noChangeArrowheads="1"/>
          </p:cNvPicPr>
          <p:nvPr/>
        </p:nvPicPr>
        <p:blipFill rotWithShape="1">
          <a:blip r:embed="rId10">
            <a:extLst>
              <a:ext uri="{28A0092B-C50C-407E-A947-70E740481C1C}">
                <a14:useLocalDpi xmlns:a14="http://schemas.microsoft.com/office/drawing/2010/main" val="0"/>
              </a:ext>
            </a:extLst>
          </a:blip>
          <a:srcRect r="26688" b="3172"/>
          <a:stretch/>
        </p:blipFill>
        <p:spPr bwMode="auto">
          <a:xfrm rot="10800000">
            <a:off x="0" y="4936957"/>
            <a:ext cx="2093162" cy="20734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84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2308324"/>
          </a:xfrm>
          <a:prstGeom prst="rect">
            <a:avLst/>
          </a:prstGeom>
          <a:noFill/>
        </p:spPr>
        <p:txBody>
          <a:bodyPr wrap="square" rtlCol="0">
            <a:spAutoFit/>
          </a:bodyPr>
          <a:lstStyle/>
          <a:p>
            <a:pPr algn="ctr"/>
            <a:r>
              <a:rPr lang="en-US" sz="4800" b="1" dirty="0"/>
              <a:t>Play the game!</a:t>
            </a:r>
          </a:p>
          <a:p>
            <a:pPr algn="ctr"/>
            <a:endParaRPr lang="en-US" sz="4800" b="1" dirty="0"/>
          </a:p>
          <a:p>
            <a:pPr algn="ctr"/>
            <a:endParaRPr lang="en-US" sz="4800" b="1" dirty="0"/>
          </a:p>
        </p:txBody>
      </p:sp>
      <p:sp>
        <p:nvSpPr>
          <p:cNvPr id="6" name="TextBox 5"/>
          <p:cNvSpPr txBox="1"/>
          <p:nvPr/>
        </p:nvSpPr>
        <p:spPr>
          <a:xfrm>
            <a:off x="18393" y="4671313"/>
            <a:ext cx="1581807" cy="400110"/>
          </a:xfrm>
          <a:prstGeom prst="rect">
            <a:avLst/>
          </a:prstGeom>
          <a:noFill/>
        </p:spPr>
        <p:txBody>
          <a:bodyPr wrap="square" rtlCol="0">
            <a:spAutoFit/>
          </a:bodyPr>
          <a:lstStyle/>
          <a:p>
            <a:pPr algn="ctr"/>
            <a:r>
              <a:rPr lang="en-US" sz="2000" b="1" dirty="0"/>
              <a:t>Introduction</a:t>
            </a:r>
          </a:p>
        </p:txBody>
      </p:sp>
      <p:sp>
        <p:nvSpPr>
          <p:cNvPr id="11" name="TextBox 10"/>
          <p:cNvSpPr txBox="1"/>
          <p:nvPr/>
        </p:nvSpPr>
        <p:spPr>
          <a:xfrm>
            <a:off x="1447800" y="4690363"/>
            <a:ext cx="1581807" cy="400110"/>
          </a:xfrm>
          <a:prstGeom prst="rect">
            <a:avLst/>
          </a:prstGeom>
          <a:noFill/>
        </p:spPr>
        <p:txBody>
          <a:bodyPr wrap="square" rtlCol="0">
            <a:spAutoFit/>
          </a:bodyPr>
          <a:lstStyle/>
          <a:p>
            <a:pPr algn="ctr"/>
            <a:r>
              <a:rPr lang="en-US" sz="2000" b="1" dirty="0"/>
              <a:t>Nutrients</a:t>
            </a:r>
          </a:p>
        </p:txBody>
      </p:sp>
      <p:sp>
        <p:nvSpPr>
          <p:cNvPr id="13" name="TextBox 12"/>
          <p:cNvSpPr txBox="1"/>
          <p:nvPr/>
        </p:nvSpPr>
        <p:spPr>
          <a:xfrm>
            <a:off x="2590800" y="4694486"/>
            <a:ext cx="1581807" cy="400110"/>
          </a:xfrm>
          <a:prstGeom prst="rect">
            <a:avLst/>
          </a:prstGeom>
          <a:noFill/>
        </p:spPr>
        <p:txBody>
          <a:bodyPr wrap="square" rtlCol="0">
            <a:spAutoFit/>
          </a:bodyPr>
          <a:lstStyle/>
          <a:p>
            <a:pPr algn="ctr"/>
            <a:r>
              <a:rPr lang="en-US" sz="2000" b="1" dirty="0"/>
              <a:t>Water</a:t>
            </a:r>
          </a:p>
        </p:txBody>
      </p:sp>
      <p:sp>
        <p:nvSpPr>
          <p:cNvPr id="14" name="TextBox 13"/>
          <p:cNvSpPr txBox="1"/>
          <p:nvPr/>
        </p:nvSpPr>
        <p:spPr>
          <a:xfrm>
            <a:off x="3675993" y="4700604"/>
            <a:ext cx="1581807" cy="400110"/>
          </a:xfrm>
          <a:prstGeom prst="rect">
            <a:avLst/>
          </a:prstGeom>
          <a:noFill/>
        </p:spPr>
        <p:txBody>
          <a:bodyPr wrap="square" rtlCol="0">
            <a:spAutoFit/>
          </a:bodyPr>
          <a:lstStyle/>
          <a:p>
            <a:pPr algn="ctr"/>
            <a:r>
              <a:rPr lang="en-US" sz="2000" b="1" dirty="0"/>
              <a:t>Economy</a:t>
            </a:r>
          </a:p>
        </p:txBody>
      </p:sp>
      <p:sp>
        <p:nvSpPr>
          <p:cNvPr id="15" name="TextBox 14"/>
          <p:cNvSpPr txBox="1"/>
          <p:nvPr/>
        </p:nvSpPr>
        <p:spPr>
          <a:xfrm>
            <a:off x="4876800" y="4688136"/>
            <a:ext cx="1581807" cy="400110"/>
          </a:xfrm>
          <a:prstGeom prst="rect">
            <a:avLst/>
          </a:prstGeom>
          <a:noFill/>
        </p:spPr>
        <p:txBody>
          <a:bodyPr wrap="square" rtlCol="0">
            <a:spAutoFit/>
          </a:bodyPr>
          <a:lstStyle/>
          <a:p>
            <a:pPr algn="ctr"/>
            <a:r>
              <a:rPr lang="en-US" sz="2000" b="1" dirty="0"/>
              <a:t>Land Use</a:t>
            </a:r>
          </a:p>
        </p:txBody>
      </p:sp>
      <p:sp>
        <p:nvSpPr>
          <p:cNvPr id="16" name="TextBox 15"/>
          <p:cNvSpPr txBox="1"/>
          <p:nvPr/>
        </p:nvSpPr>
        <p:spPr>
          <a:xfrm>
            <a:off x="7315200" y="4690363"/>
            <a:ext cx="1581807" cy="400110"/>
          </a:xfrm>
          <a:prstGeom prst="rect">
            <a:avLst/>
          </a:prstGeom>
          <a:noFill/>
        </p:spPr>
        <p:txBody>
          <a:bodyPr wrap="square" rtlCol="0">
            <a:spAutoFit/>
          </a:bodyPr>
          <a:lstStyle/>
          <a:p>
            <a:pPr algn="ctr"/>
            <a:r>
              <a:rPr lang="en-US" sz="2000" b="1" dirty="0"/>
              <a:t>Careers</a:t>
            </a:r>
          </a:p>
        </p:txBody>
      </p:sp>
      <p:sp>
        <p:nvSpPr>
          <p:cNvPr id="12" name="Title 2">
            <a:extLst>
              <a:ext uri="{FF2B5EF4-FFF2-40B4-BE49-F238E27FC236}">
                <a16:creationId xmlns:a16="http://schemas.microsoft.com/office/drawing/2014/main" id="{71903BDC-27C6-4F1C-9F37-D921DA9E5D07}"/>
              </a:ext>
            </a:extLst>
          </p:cNvPr>
          <p:cNvSpPr>
            <a:spLocks noGrp="1"/>
          </p:cNvSpPr>
          <p:nvPr>
            <p:ph type="title"/>
          </p:nvPr>
        </p:nvSpPr>
        <p:spPr>
          <a:xfrm>
            <a:off x="381000" y="13137"/>
            <a:ext cx="8458200" cy="1143000"/>
          </a:xfrm>
        </p:spPr>
        <p:txBody>
          <a:bodyPr>
            <a:normAutofit fontScale="90000"/>
          </a:bodyPr>
          <a:lstStyle/>
          <a:p>
            <a:r>
              <a:rPr lang="en-US" dirty="0"/>
              <a:t>Sustainability Farming Game</a:t>
            </a:r>
            <a:br>
              <a:rPr lang="en-US" dirty="0"/>
            </a:br>
            <a:r>
              <a:rPr lang="en-US" sz="3600" dirty="0"/>
              <a:t>Level 4 Economy	</a:t>
            </a:r>
          </a:p>
        </p:txBody>
      </p:sp>
      <p:pic>
        <p:nvPicPr>
          <p:cNvPr id="20" name="Picture 19">
            <a:extLst>
              <a:ext uri="{FF2B5EF4-FFF2-40B4-BE49-F238E27FC236}">
                <a16:creationId xmlns:a16="http://schemas.microsoft.com/office/drawing/2014/main" id="{72C55F34-D3E9-47FF-8D07-060179FFDAF0}"/>
              </a:ext>
            </a:extLst>
          </p:cNvPr>
          <p:cNvPicPr>
            <a:picLocks noChangeAspect="1"/>
          </p:cNvPicPr>
          <p:nvPr/>
        </p:nvPicPr>
        <p:blipFill rotWithShape="1">
          <a:blip r:embed="rId3">
            <a:extLst>
              <a:ext uri="{28A0092B-C50C-407E-A947-70E740481C1C}">
                <a14:useLocalDpi xmlns:a14="http://schemas.microsoft.com/office/drawing/2010/main" val="0"/>
              </a:ext>
            </a:extLst>
          </a:blip>
          <a:srcRect t="2633" b="24227"/>
          <a:stretch/>
        </p:blipFill>
        <p:spPr>
          <a:xfrm>
            <a:off x="-25028" y="3200400"/>
            <a:ext cx="9202889" cy="1524000"/>
          </a:xfrm>
          <a:prstGeom prst="rect">
            <a:avLst/>
          </a:prstGeom>
        </p:spPr>
      </p:pic>
      <p:sp>
        <p:nvSpPr>
          <p:cNvPr id="21" name="TextBox 20">
            <a:extLst>
              <a:ext uri="{FF2B5EF4-FFF2-40B4-BE49-F238E27FC236}">
                <a16:creationId xmlns:a16="http://schemas.microsoft.com/office/drawing/2014/main" id="{69F24584-C593-42CA-845E-7149AB6C0926}"/>
              </a:ext>
            </a:extLst>
          </p:cNvPr>
          <p:cNvSpPr txBox="1"/>
          <p:nvPr/>
        </p:nvSpPr>
        <p:spPr>
          <a:xfrm>
            <a:off x="6114393" y="4705290"/>
            <a:ext cx="1581807" cy="707886"/>
          </a:xfrm>
          <a:prstGeom prst="rect">
            <a:avLst/>
          </a:prstGeom>
          <a:noFill/>
        </p:spPr>
        <p:txBody>
          <a:bodyPr wrap="square" rtlCol="0">
            <a:spAutoFit/>
          </a:bodyPr>
          <a:lstStyle/>
          <a:p>
            <a:pPr algn="ctr"/>
            <a:r>
              <a:rPr lang="en-US" sz="2000" b="1" dirty="0"/>
              <a:t>World</a:t>
            </a:r>
          </a:p>
          <a:p>
            <a:pPr algn="ctr"/>
            <a:r>
              <a:rPr lang="en-US" sz="2000" dirty="0"/>
              <a:t>(Optional)</a:t>
            </a:r>
          </a:p>
        </p:txBody>
      </p:sp>
      <p:sp>
        <p:nvSpPr>
          <p:cNvPr id="2" name="Down Arrow 1"/>
          <p:cNvSpPr/>
          <p:nvPr/>
        </p:nvSpPr>
        <p:spPr>
          <a:xfrm>
            <a:off x="3962400" y="2133600"/>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99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Follow-Up Discussion</a:t>
            </a:r>
          </a:p>
        </p:txBody>
      </p:sp>
    </p:spTree>
    <p:extLst>
      <p:ext uri="{BB962C8B-B14F-4D97-AF65-F5344CB8AC3E}">
        <p14:creationId xmlns:p14="http://schemas.microsoft.com/office/powerpoint/2010/main" val="225064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381000" y="1219200"/>
            <a:ext cx="8246232" cy="4724400"/>
          </a:xfrm>
        </p:spPr>
        <p:txBody>
          <a:bodyPr>
            <a:normAutofit/>
          </a:bodyPr>
          <a:lstStyle/>
          <a:p>
            <a:pPr lvl="0"/>
            <a:r>
              <a:rPr lang="en-US" sz="2200" dirty="0"/>
              <a:t>What was the </a:t>
            </a:r>
            <a:r>
              <a:rPr lang="en-US" sz="2200" b="1" dirty="0"/>
              <a:t>highest crop yield % you received</a:t>
            </a:r>
            <a:r>
              <a:rPr lang="en-US" sz="2200" dirty="0"/>
              <a:t>? How did you achieve high results? What choices did you make in the </a:t>
            </a:r>
            <a:r>
              <a:rPr lang="en-US" sz="2200" b="1" dirty="0"/>
              <a:t>market </a:t>
            </a:r>
            <a:r>
              <a:rPr lang="en-US" sz="2200" dirty="0"/>
              <a:t>when you sold your crop?</a:t>
            </a:r>
          </a:p>
          <a:p>
            <a:pPr lvl="0"/>
            <a:r>
              <a:rPr lang="en-US" sz="2200" dirty="0"/>
              <a:t>What </a:t>
            </a:r>
            <a:r>
              <a:rPr lang="en-US" sz="2200" b="1" dirty="0"/>
              <a:t>investments </a:t>
            </a:r>
            <a:r>
              <a:rPr lang="en-US" sz="2200" dirty="0"/>
              <a:t>were made by the students with the </a:t>
            </a:r>
            <a:r>
              <a:rPr lang="en-US" sz="2200" b="1" dirty="0"/>
              <a:t>higher</a:t>
            </a:r>
            <a:r>
              <a:rPr lang="en-US" sz="2200" dirty="0"/>
              <a:t> income farms? What investments were made by the students with the </a:t>
            </a:r>
            <a:r>
              <a:rPr lang="en-US" sz="2200" b="1" dirty="0"/>
              <a:t>lower</a:t>
            </a:r>
            <a:r>
              <a:rPr lang="en-US" sz="2200" dirty="0"/>
              <a:t> income farms?</a:t>
            </a:r>
          </a:p>
          <a:p>
            <a:pPr lvl="0"/>
            <a:r>
              <a:rPr lang="en-US" sz="2200" dirty="0"/>
              <a:t>What happens to your harvest when a </a:t>
            </a:r>
            <a:r>
              <a:rPr lang="en-US" sz="2200" b="1" dirty="0"/>
              <a:t>random event </a:t>
            </a:r>
            <a:r>
              <a:rPr lang="en-US" sz="2200" dirty="0"/>
              <a:t>such as hail or a crop disease hits your farm? What is the impact on the local and global market?</a:t>
            </a:r>
          </a:p>
          <a:p>
            <a:pPr lvl="1"/>
            <a:r>
              <a:rPr lang="en-US" sz="1800" dirty="0"/>
              <a:t>Did anyone plant sugarcane in India? What happened to your crop yield?</a:t>
            </a:r>
          </a:p>
          <a:p>
            <a:r>
              <a:rPr lang="en-US" sz="2200" b="1" dirty="0">
                <a:solidFill>
                  <a:srgbClr val="00B050"/>
                </a:solidFill>
              </a:rPr>
              <a:t>How does a sustainable farm impact the farm family, their community and their country?</a:t>
            </a:r>
          </a:p>
        </p:txBody>
      </p:sp>
      <p:sp>
        <p:nvSpPr>
          <p:cNvPr id="3" name="Title 2"/>
          <p:cNvSpPr>
            <a:spLocks noGrp="1"/>
          </p:cNvSpPr>
          <p:nvPr>
            <p:ph type="title"/>
          </p:nvPr>
        </p:nvSpPr>
        <p:spPr/>
        <p:txBody>
          <a:bodyPr>
            <a:normAutofit/>
          </a:bodyPr>
          <a:lstStyle/>
          <a:p>
            <a:r>
              <a:rPr lang="en-US" dirty="0"/>
              <a:t>Follow-Up Discussion</a:t>
            </a:r>
          </a:p>
        </p:txBody>
      </p:sp>
    </p:spTree>
    <p:extLst>
      <p:ext uri="{BB962C8B-B14F-4D97-AF65-F5344CB8AC3E}">
        <p14:creationId xmlns:p14="http://schemas.microsoft.com/office/powerpoint/2010/main" val="19667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353"/>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5949"/>
            <a:ext cx="6858000" cy="6858000"/>
          </a:xfrm>
          <a:prstGeom prst="rect">
            <a:avLst/>
          </a:prstGeom>
        </p:spPr>
      </p:pic>
    </p:spTree>
    <p:extLst>
      <p:ext uri="{BB962C8B-B14F-4D97-AF65-F5344CB8AC3E}">
        <p14:creationId xmlns:p14="http://schemas.microsoft.com/office/powerpoint/2010/main" val="59517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432685" y="1219200"/>
            <a:ext cx="7689608" cy="4724400"/>
          </a:xfrm>
        </p:spPr>
        <p:txBody>
          <a:bodyPr>
            <a:noAutofit/>
          </a:bodyPr>
          <a:lstStyle/>
          <a:p>
            <a:pPr lvl="0"/>
            <a:r>
              <a:rPr lang="en-US" sz="2400" dirty="0"/>
              <a:t>Earning money and creating jobs are two factors important to a strong economy.</a:t>
            </a:r>
          </a:p>
          <a:p>
            <a:pPr lvl="0"/>
            <a:endParaRPr lang="en-US" sz="2400" dirty="0"/>
          </a:p>
          <a:p>
            <a:pPr lvl="0"/>
            <a:r>
              <a:rPr lang="en-US" sz="2400" dirty="0"/>
              <a:t>A market is a place where goods and services are bought and sold. Market prices fluctuate based on the principles of supply and demand.</a:t>
            </a:r>
          </a:p>
          <a:p>
            <a:pPr lvl="0"/>
            <a:endParaRPr lang="en-US" sz="2400" dirty="0"/>
          </a:p>
          <a:p>
            <a:pPr lvl="0"/>
            <a:r>
              <a:rPr lang="en-US" sz="2400" dirty="0"/>
              <a:t>When harvests and markets are strong, farmers earn more money. When earnings increase, the farmer can invest in making improvements on the farm and provide a positive ripple effect throughout their community and the world.</a:t>
            </a:r>
          </a:p>
          <a:p>
            <a:pPr lvl="0"/>
            <a:endParaRPr lang="en-US" sz="2400" b="1" dirty="0"/>
          </a:p>
        </p:txBody>
      </p:sp>
      <p:sp>
        <p:nvSpPr>
          <p:cNvPr id="3" name="Title 2"/>
          <p:cNvSpPr>
            <a:spLocks noGrp="1"/>
          </p:cNvSpPr>
          <p:nvPr>
            <p:ph type="title"/>
          </p:nvPr>
        </p:nvSpPr>
        <p:spPr/>
        <p:txBody>
          <a:bodyPr>
            <a:normAutofit/>
          </a:bodyPr>
          <a:lstStyle/>
          <a:p>
            <a:r>
              <a:rPr lang="en-US" dirty="0"/>
              <a:t>Wrap-Up</a:t>
            </a:r>
          </a:p>
        </p:txBody>
      </p:sp>
    </p:spTree>
    <p:extLst>
      <p:ext uri="{BB962C8B-B14F-4D97-AF65-F5344CB8AC3E}">
        <p14:creationId xmlns:p14="http://schemas.microsoft.com/office/powerpoint/2010/main" val="18425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Journey2050@nutrien.com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62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pPr marL="0" lvl="0" indent="0">
              <a:buNone/>
            </a:pPr>
            <a:r>
              <a:rPr lang="en-US" dirty="0"/>
              <a:t>What do people in New York think the world will look like in 2050?</a:t>
            </a:r>
          </a:p>
          <a:p>
            <a:pPr marL="0" lvl="0" indent="0">
              <a:buNone/>
            </a:pPr>
            <a:r>
              <a:rPr lang="en-US" dirty="0">
                <a:hlinkClick r:id="rId3"/>
              </a:rPr>
              <a:t>Watch this video </a:t>
            </a:r>
            <a:r>
              <a:rPr lang="en-US" dirty="0"/>
              <a:t>to hear their ideas.</a:t>
            </a:r>
          </a:p>
        </p:txBody>
      </p:sp>
      <p:sp>
        <p:nvSpPr>
          <p:cNvPr id="3" name="Title 2"/>
          <p:cNvSpPr>
            <a:spLocks noGrp="1"/>
          </p:cNvSpPr>
          <p:nvPr>
            <p:ph type="title"/>
          </p:nvPr>
        </p:nvSpPr>
        <p:spPr/>
        <p:txBody>
          <a:bodyPr/>
          <a:lstStyle/>
          <a:p>
            <a:r>
              <a:rPr lang="en-US" dirty="0"/>
              <a:t>Enriching activities</a:t>
            </a:r>
          </a:p>
        </p:txBody>
      </p:sp>
    </p:spTree>
    <p:extLst>
      <p:ext uri="{BB962C8B-B14F-4D97-AF65-F5344CB8AC3E}">
        <p14:creationId xmlns:p14="http://schemas.microsoft.com/office/powerpoint/2010/main" val="254255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a:spLocks noGrp="1"/>
          </p:cNvSpPr>
          <p:nvPr>
            <p:ph idx="1"/>
          </p:nvPr>
        </p:nvSpPr>
        <p:spPr>
          <a:xfrm>
            <a:off x="596212" y="1156137"/>
            <a:ext cx="7772400" cy="1219200"/>
          </a:xfrm>
        </p:spPr>
        <p:txBody>
          <a:bodyPr>
            <a:normAutofit/>
          </a:bodyPr>
          <a:lstStyle/>
          <a:p>
            <a:pPr marL="0" indent="0" algn="ctr">
              <a:buNone/>
            </a:pPr>
            <a:r>
              <a:rPr lang="en-US" b="1" dirty="0"/>
              <a:t>“How does agriculture </a:t>
            </a:r>
            <a:br>
              <a:rPr lang="en-US" b="1" dirty="0"/>
            </a:br>
            <a:r>
              <a:rPr lang="en-US" b="1" dirty="0"/>
              <a:t>create ripples in the world?” </a:t>
            </a:r>
          </a:p>
        </p:txBody>
      </p:sp>
      <p:pic>
        <p:nvPicPr>
          <p:cNvPr id="8" name="Picture 7" descr="Image result for concentric circles"/>
          <p:cNvPicPr/>
          <p:nvPr/>
        </p:nvPicPr>
        <p:blipFill rotWithShape="1">
          <a:blip r:embed="rId3" cstate="print">
            <a:extLst>
              <a:ext uri="{28A0092B-C50C-407E-A947-70E740481C1C}">
                <a14:useLocalDpi xmlns:a14="http://schemas.microsoft.com/office/drawing/2010/main"/>
              </a:ext>
            </a:extLst>
          </a:blip>
          <a:srcRect t="14185" b="12924"/>
          <a:stretch/>
        </p:blipFill>
        <p:spPr bwMode="auto">
          <a:xfrm>
            <a:off x="2514600" y="2209800"/>
            <a:ext cx="3993629" cy="376945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733800" y="3810000"/>
            <a:ext cx="1676400" cy="461665"/>
          </a:xfrm>
          <a:prstGeom prst="rect">
            <a:avLst/>
          </a:prstGeom>
          <a:solidFill>
            <a:schemeClr val="bg1"/>
          </a:solidFill>
        </p:spPr>
        <p:txBody>
          <a:bodyPr wrap="square" rtlCol="0">
            <a:spAutoFit/>
          </a:bodyPr>
          <a:lstStyle/>
          <a:p>
            <a:pPr algn="ctr"/>
            <a:r>
              <a:rPr lang="en-US" sz="2400" b="1" dirty="0">
                <a:solidFill>
                  <a:srgbClr val="00B050"/>
                </a:solidFill>
              </a:rPr>
              <a:t>Agriculture</a:t>
            </a:r>
          </a:p>
        </p:txBody>
      </p:sp>
      <p:sp>
        <p:nvSpPr>
          <p:cNvPr id="10" name="Content Placeholder 7"/>
          <p:cNvSpPr txBox="1">
            <a:spLocks/>
          </p:cNvSpPr>
          <p:nvPr/>
        </p:nvSpPr>
        <p:spPr>
          <a:xfrm>
            <a:off x="6781800" y="2952922"/>
            <a:ext cx="2041314" cy="22358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i="1"/>
              <a:t>What else does agriculture impact?</a:t>
            </a:r>
            <a:endParaRPr lang="en-US" sz="2400" b="1" i="1" dirty="0"/>
          </a:p>
          <a:p>
            <a:pPr marL="0" indent="0" algn="ctr">
              <a:buFont typeface="Arial" panose="020B0604020202020204" pitchFamily="34" charset="0"/>
              <a:buNone/>
            </a:pPr>
            <a:endParaRPr lang="en-US" sz="2400" dirty="0"/>
          </a:p>
        </p:txBody>
      </p:sp>
      <p:cxnSp>
        <p:nvCxnSpPr>
          <p:cNvPr id="6" name="Straight Arrow Connector 5"/>
          <p:cNvCxnSpPr/>
          <p:nvPr/>
        </p:nvCxnSpPr>
        <p:spPr>
          <a:xfrm flipV="1">
            <a:off x="5112273" y="3118579"/>
            <a:ext cx="593986"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641808" y="3211640"/>
            <a:ext cx="641183"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90290" y="4725948"/>
            <a:ext cx="824710" cy="8366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98151" y="4412140"/>
            <a:ext cx="671297" cy="313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dirty="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a:spLocks noGrp="1"/>
          </p:cNvSpPr>
          <p:nvPr>
            <p:ph idx="1"/>
          </p:nvPr>
        </p:nvSpPr>
        <p:spPr>
          <a:xfrm>
            <a:off x="596212" y="1156137"/>
            <a:ext cx="7772400" cy="1219200"/>
          </a:xfrm>
        </p:spPr>
        <p:txBody>
          <a:bodyPr>
            <a:normAutofit/>
          </a:bodyPr>
          <a:lstStyle/>
          <a:p>
            <a:pPr marL="0" indent="0" algn="ctr">
              <a:buNone/>
            </a:pPr>
            <a:r>
              <a:rPr lang="en-US" b="1" dirty="0"/>
              <a:t>What impacts agriculture, </a:t>
            </a:r>
            <a:br>
              <a:rPr lang="en-US" b="1" dirty="0"/>
            </a:br>
            <a:r>
              <a:rPr lang="en-US" b="1" dirty="0"/>
              <a:t>creating ripples in the industry?</a:t>
            </a:r>
          </a:p>
          <a:p>
            <a:pPr marL="0" indent="0" algn="ctr">
              <a:buNone/>
            </a:pPr>
            <a:endParaRPr lang="en-US" dirty="0"/>
          </a:p>
        </p:txBody>
      </p:sp>
      <p:pic>
        <p:nvPicPr>
          <p:cNvPr id="8" name="Picture 7" descr="Image result for concentric circles"/>
          <p:cNvPicPr/>
          <p:nvPr/>
        </p:nvPicPr>
        <p:blipFill rotWithShape="1">
          <a:blip r:embed="rId3" cstate="print">
            <a:extLst>
              <a:ext uri="{28A0092B-C50C-407E-A947-70E740481C1C}">
                <a14:useLocalDpi xmlns:a14="http://schemas.microsoft.com/office/drawing/2010/main"/>
              </a:ext>
            </a:extLst>
          </a:blip>
          <a:srcRect t="14185" b="12924"/>
          <a:stretch/>
        </p:blipFill>
        <p:spPr bwMode="auto">
          <a:xfrm>
            <a:off x="2514600" y="2209800"/>
            <a:ext cx="3993629" cy="376945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886200" y="3820180"/>
            <a:ext cx="1295400" cy="523220"/>
          </a:xfrm>
          <a:prstGeom prst="rect">
            <a:avLst/>
          </a:prstGeom>
          <a:noFill/>
        </p:spPr>
        <p:txBody>
          <a:bodyPr wrap="square" rtlCol="0">
            <a:spAutoFit/>
          </a:bodyPr>
          <a:lstStyle/>
          <a:p>
            <a:pPr algn="ctr"/>
            <a:r>
              <a:rPr lang="en-US" sz="2800" dirty="0">
                <a:solidFill>
                  <a:srgbClr val="00B050"/>
                </a:solidFill>
              </a:rPr>
              <a:t>???</a:t>
            </a:r>
          </a:p>
        </p:txBody>
      </p:sp>
      <p:sp>
        <p:nvSpPr>
          <p:cNvPr id="10" name="Content Placeholder 7"/>
          <p:cNvSpPr txBox="1">
            <a:spLocks/>
          </p:cNvSpPr>
          <p:nvPr/>
        </p:nvSpPr>
        <p:spPr>
          <a:xfrm rot="18077372">
            <a:off x="3461755" y="2963846"/>
            <a:ext cx="2041314" cy="2235888"/>
          </a:xfrm>
          <a:prstGeom prst="rect">
            <a:avLst/>
          </a:prstGeom>
        </p:spPr>
        <p:txBody>
          <a:bodyPr vert="horz" lIns="91440" tIns="45720" rIns="91440" bIns="45720" rtlCol="0">
            <a:prstTxWarp prst="textArchUp">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B050"/>
                </a:solidFill>
              </a:rPr>
              <a:t>Agriculture</a:t>
            </a:r>
          </a:p>
          <a:p>
            <a:pPr marL="0" indent="0" algn="ctr">
              <a:buFont typeface="Arial" panose="020B0604020202020204" pitchFamily="34" charset="0"/>
              <a:buNone/>
            </a:pPr>
            <a:endParaRPr lang="en-US" sz="2400" dirty="0">
              <a:solidFill>
                <a:srgbClr val="00B050"/>
              </a:solidFill>
            </a:endParaRPr>
          </a:p>
        </p:txBody>
      </p:sp>
      <p:cxnSp>
        <p:nvCxnSpPr>
          <p:cNvPr id="11" name="Straight Arrow Connector 10"/>
          <p:cNvCxnSpPr/>
          <p:nvPr/>
        </p:nvCxnSpPr>
        <p:spPr>
          <a:xfrm flipH="1" flipV="1">
            <a:off x="3641808" y="3211640"/>
            <a:ext cx="641183"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50551" y="4300498"/>
            <a:ext cx="671297" cy="313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3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43000"/>
            <a:ext cx="8839200" cy="1200329"/>
          </a:xfrm>
          <a:prstGeom prst="rect">
            <a:avLst/>
          </a:prstGeom>
          <a:noFill/>
        </p:spPr>
        <p:txBody>
          <a:bodyPr wrap="square" rtlCol="0">
            <a:spAutoFit/>
          </a:bodyPr>
          <a:lstStyle/>
          <a:p>
            <a:pPr algn="ctr"/>
            <a:r>
              <a:rPr lang="en-US" sz="3600" dirty="0">
                <a:hlinkClick r:id="rId3"/>
              </a:rPr>
              <a:t>Watch the Journey 2050</a:t>
            </a:r>
            <a:br>
              <a:rPr lang="en-US" sz="3600" dirty="0">
                <a:hlinkClick r:id="rId3"/>
              </a:rPr>
            </a:br>
            <a:r>
              <a:rPr lang="en-US" sz="3600" dirty="0">
                <a:hlinkClick r:id="rId3"/>
              </a:rPr>
              <a:t>Economy Video</a:t>
            </a:r>
            <a:endParaRPr lang="en-US" sz="3600" dirty="0"/>
          </a:p>
        </p:txBody>
      </p:sp>
      <p:sp>
        <p:nvSpPr>
          <p:cNvPr id="13" name="Content Placeholder 7"/>
          <p:cNvSpPr>
            <a:spLocks noGrp="1"/>
          </p:cNvSpPr>
          <p:nvPr>
            <p:ph idx="1"/>
          </p:nvPr>
        </p:nvSpPr>
        <p:spPr>
          <a:xfrm>
            <a:off x="152400" y="3810000"/>
            <a:ext cx="7772400" cy="533400"/>
          </a:xfrm>
        </p:spPr>
        <p:txBody>
          <a:bodyPr>
            <a:normAutofit lnSpcReduction="10000"/>
          </a:bodyPr>
          <a:lstStyle/>
          <a:p>
            <a:pPr marL="0" indent="0">
              <a:buNone/>
            </a:pPr>
            <a:r>
              <a:rPr lang="en-US" b="1" dirty="0"/>
              <a:t>As you watch, discover:</a:t>
            </a:r>
          </a:p>
          <a:p>
            <a:pPr marL="0" indent="0" algn="ctr">
              <a:buNone/>
            </a:pPr>
            <a:endParaRPr lang="en-US" dirty="0"/>
          </a:p>
        </p:txBody>
      </p:sp>
      <p:sp>
        <p:nvSpPr>
          <p:cNvPr id="16" name="Content Placeholder 7"/>
          <p:cNvSpPr txBox="1">
            <a:spLocks/>
          </p:cNvSpPr>
          <p:nvPr/>
        </p:nvSpPr>
        <p:spPr>
          <a:xfrm>
            <a:off x="914400" y="4380131"/>
            <a:ext cx="7696200" cy="1563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What is the foundation for an economy?</a:t>
            </a:r>
          </a:p>
          <a:p>
            <a:r>
              <a:rPr lang="en-US" sz="2000" dirty="0"/>
              <a:t>What is a market?</a:t>
            </a:r>
          </a:p>
          <a:p>
            <a:r>
              <a:rPr lang="en-US" sz="2000" dirty="0"/>
              <a:t>How does the increased wealth that comes from a strong market impact a community as a whole?</a:t>
            </a:r>
          </a:p>
          <a:p>
            <a:pPr marL="0" indent="0">
              <a:buFont typeface="Arial" panose="020B0604020202020204" pitchFamily="34" charset="0"/>
              <a:buNone/>
            </a:pPr>
            <a:endParaRPr lang="en-US" sz="20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3715" y="2514600"/>
            <a:ext cx="6065170" cy="996609"/>
          </a:xfrm>
          <a:prstGeom prst="rect">
            <a:avLst/>
          </a:prstGeom>
        </p:spPr>
      </p:pic>
    </p:spTree>
    <p:extLst>
      <p:ext uri="{BB962C8B-B14F-4D97-AF65-F5344CB8AC3E}">
        <p14:creationId xmlns:p14="http://schemas.microsoft.com/office/powerpoint/2010/main" val="22919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What is the foundation for an economy?</a:t>
            </a:r>
          </a:p>
        </p:txBody>
      </p:sp>
    </p:spTree>
    <p:extLst>
      <p:ext uri="{BB962C8B-B14F-4D97-AF65-F5344CB8AC3E}">
        <p14:creationId xmlns:p14="http://schemas.microsoft.com/office/powerpoint/2010/main" val="14803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methera\AppData\Local\Microsoft\Windows\Temporary Internet Files\Content.IE5\NR66XOSJ\shanghaisilfinal_copy[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447800"/>
            <a:ext cx="9144000" cy="31546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13137"/>
            <a:ext cx="7467600" cy="1143000"/>
          </a:xfrm>
        </p:spPr>
        <p:txBody>
          <a:bodyPr>
            <a:normAutofit fontScale="90000"/>
          </a:bodyPr>
          <a:lstStyle/>
          <a:p>
            <a:r>
              <a:rPr lang="en-US"/>
              <a:t>What is the foundation for an economy?</a:t>
            </a:r>
            <a:endParaRPr lang="en-US" dirty="0"/>
          </a:p>
        </p:txBody>
      </p:sp>
      <p:sp>
        <p:nvSpPr>
          <p:cNvPr id="22" name="Content Placeholder 7"/>
          <p:cNvSpPr txBox="1">
            <a:spLocks/>
          </p:cNvSpPr>
          <p:nvPr/>
        </p:nvSpPr>
        <p:spPr>
          <a:xfrm>
            <a:off x="228600" y="5410200"/>
            <a:ext cx="8610600" cy="10589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B050"/>
                </a:solidFill>
              </a:rPr>
              <a:t>Earning money and creating jobs</a:t>
            </a:r>
          </a:p>
        </p:txBody>
      </p:sp>
      <p:pic>
        <p:nvPicPr>
          <p:cNvPr id="1026" name="Picture 2" descr="C:\Users\lmethera\AppData\Local\Microsoft\Windows\Temporary Internet Files\Content.IE5\O5BHNYDW\House_Silhouette_(black)[1].pn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310" r="12009"/>
          <a:stretch/>
        </p:blipFill>
        <p:spPr bwMode="auto">
          <a:xfrm>
            <a:off x="2806994" y="1219200"/>
            <a:ext cx="3498113" cy="428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4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decel="100000"/>
                                        <p:tgtEl>
                                          <p:spTgt spid="22"/>
                                        </p:tgtEl>
                                      </p:cBhvr>
                                    </p:animEffect>
                                    <p:anim calcmode="lin" valueType="num">
                                      <p:cBhvr>
                                        <p:cTn id="8" dur="800" decel="100000" fill="hold"/>
                                        <p:tgtEl>
                                          <p:spTgt spid="22"/>
                                        </p:tgtEl>
                                        <p:attrNameLst>
                                          <p:attrName>style.rotation</p:attrName>
                                        </p:attrNameLst>
                                      </p:cBhvr>
                                      <p:tavLst>
                                        <p:tav tm="0">
                                          <p:val>
                                            <p:fltVal val="-90"/>
                                          </p:val>
                                        </p:tav>
                                        <p:tav tm="100000">
                                          <p:val>
                                            <p:fltVal val="0"/>
                                          </p:val>
                                        </p:tav>
                                      </p:tavLst>
                                    </p:anim>
                                    <p:anim calcmode="lin" valueType="num">
                                      <p:cBhvr>
                                        <p:cTn id="9" dur="800" decel="100000" fill="hold"/>
                                        <p:tgtEl>
                                          <p:spTgt spid="22"/>
                                        </p:tgtEl>
                                        <p:attrNameLst>
                                          <p:attrName>ppt_x</p:attrName>
                                        </p:attrNameLst>
                                      </p:cBhvr>
                                      <p:tavLst>
                                        <p:tav tm="0">
                                          <p:val>
                                            <p:strVal val="#ppt_x+0.4"/>
                                          </p:val>
                                        </p:tav>
                                        <p:tav tm="100000">
                                          <p:val>
                                            <p:strVal val="#ppt_x-0.05"/>
                                          </p:val>
                                        </p:tav>
                                      </p:tavLst>
                                    </p:anim>
                                    <p:anim calcmode="lin" valueType="num">
                                      <p:cBhvr>
                                        <p:cTn id="10" dur="800" decel="100000" fill="hold"/>
                                        <p:tgtEl>
                                          <p:spTgt spid="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a market and what are the benefits of a farmer having a good crop?</a:t>
            </a:r>
          </a:p>
        </p:txBody>
      </p:sp>
    </p:spTree>
    <p:extLst>
      <p:ext uri="{BB962C8B-B14F-4D97-AF65-F5344CB8AC3E}">
        <p14:creationId xmlns:p14="http://schemas.microsoft.com/office/powerpoint/2010/main" val="85728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212224" cy="1143000"/>
          </a:xfrm>
        </p:spPr>
        <p:txBody>
          <a:bodyPr>
            <a:normAutofit/>
          </a:bodyPr>
          <a:lstStyle/>
          <a:p>
            <a:r>
              <a:rPr lang="en-US" dirty="0"/>
              <a:t>What is a market?</a:t>
            </a:r>
          </a:p>
        </p:txBody>
      </p:sp>
      <p:sp>
        <p:nvSpPr>
          <p:cNvPr id="5" name="Content Placeholder 7"/>
          <p:cNvSpPr>
            <a:spLocks noGrp="1"/>
          </p:cNvSpPr>
          <p:nvPr>
            <p:ph idx="1"/>
          </p:nvPr>
        </p:nvSpPr>
        <p:spPr>
          <a:xfrm>
            <a:off x="4648200" y="2514600"/>
            <a:ext cx="3581400" cy="891262"/>
          </a:xfrm>
        </p:spPr>
        <p:txBody>
          <a:bodyPr>
            <a:noAutofit/>
          </a:bodyPr>
          <a:lstStyle/>
          <a:p>
            <a:pPr marL="0" indent="0" algn="ctr">
              <a:buNone/>
            </a:pPr>
            <a:r>
              <a:rPr lang="en-US" sz="3600" dirty="0"/>
              <a:t>A place where goods or services are bought and sold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95400"/>
            <a:ext cx="2971800" cy="4467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88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4" name="Picture 3"/>
          <p:cNvPicPr>
            <a:picLocks noChangeAspect="1"/>
          </p:cNvPicPr>
          <p:nvPr/>
        </p:nvPicPr>
        <p:blipFill>
          <a:blip r:embed="rId3" cstate="print">
            <a:alphaModFix amt="70000"/>
            <a:extLst>
              <a:ext uri="{28A0092B-C50C-407E-A947-70E740481C1C}">
                <a14:useLocalDpi xmlns:a14="http://schemas.microsoft.com/office/drawing/2010/main"/>
              </a:ext>
            </a:extLst>
          </a:blip>
          <a:stretch>
            <a:fillRect/>
          </a:stretch>
        </p:blipFill>
        <p:spPr>
          <a:xfrm>
            <a:off x="3179432" y="1912946"/>
            <a:ext cx="2632735" cy="3505199"/>
          </a:xfrm>
          <a:prstGeom prst="rect">
            <a:avLst/>
          </a:prstGeom>
        </p:spPr>
      </p:pic>
      <p:sp>
        <p:nvSpPr>
          <p:cNvPr id="10" name="Content Placeholder 7"/>
          <p:cNvSpPr txBox="1">
            <a:spLocks/>
          </p:cNvSpPr>
          <p:nvPr/>
        </p:nvSpPr>
        <p:spPr>
          <a:xfrm>
            <a:off x="5534984" y="1893880"/>
            <a:ext cx="33528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Milk was no longer served in school cafeterias?</a:t>
            </a:r>
          </a:p>
          <a:p>
            <a:pPr marL="0" indent="0" algn="ctr">
              <a:buNone/>
            </a:pPr>
            <a:endParaRPr lang="en-US" sz="2400" b="1" dirty="0"/>
          </a:p>
        </p:txBody>
      </p:sp>
      <p:sp>
        <p:nvSpPr>
          <p:cNvPr id="2" name="Up Arrow 1"/>
          <p:cNvSpPr/>
          <p:nvPr/>
        </p:nvSpPr>
        <p:spPr>
          <a:xfrm>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0800000">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0800000">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96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500" fill="hold"/>
                                        <p:tgtEl>
                                          <p:spTgt spid="2"/>
                                        </p:tgtEl>
                                        <p:attrNameLst>
                                          <p:attrName>ppt_w</p:attrName>
                                        </p:attrNameLst>
                                      </p:cBhvr>
                                      <p:tavLst>
                                        <p:tav tm="0">
                                          <p:val>
                                            <p:fltVal val="0"/>
                                          </p:val>
                                        </p:tav>
                                        <p:tav tm="100000">
                                          <p:val>
                                            <p:strVal val="#ppt_w"/>
                                          </p:val>
                                        </p:tav>
                                      </p:tavLst>
                                    </p:anim>
                                    <p:anim calcmode="lin" valueType="num">
                                      <p:cBhvr>
                                        <p:cTn id="20" dur="1500" fill="hold"/>
                                        <p:tgtEl>
                                          <p:spTgt spid="2"/>
                                        </p:tgtEl>
                                        <p:attrNameLst>
                                          <p:attrName>ppt_h</p:attrName>
                                        </p:attrNameLst>
                                      </p:cBhvr>
                                      <p:tavLst>
                                        <p:tav tm="0">
                                          <p:val>
                                            <p:fltVal val="0"/>
                                          </p:val>
                                        </p:tav>
                                        <p:tav tm="100000">
                                          <p:val>
                                            <p:strVal val="#ppt_h"/>
                                          </p:val>
                                        </p:tav>
                                      </p:tavLst>
                                    </p:anim>
                                    <p:anim calcmode="lin" valueType="num">
                                      <p:cBhvr>
                                        <p:cTn id="21" dur="1500" fill="hold"/>
                                        <p:tgtEl>
                                          <p:spTgt spid="2"/>
                                        </p:tgtEl>
                                        <p:attrNameLst>
                                          <p:attrName>style.rotation</p:attrName>
                                        </p:attrNameLst>
                                      </p:cBhvr>
                                      <p:tavLst>
                                        <p:tav tm="0">
                                          <p:val>
                                            <p:fltVal val="360"/>
                                          </p:val>
                                        </p:tav>
                                        <p:tav tm="100000">
                                          <p:val>
                                            <p:fltVal val="0"/>
                                          </p:val>
                                        </p:tav>
                                      </p:tavLst>
                                    </p:anim>
                                    <p:animEffect transition="in" filter="fade">
                                      <p:cBhvr>
                                        <p:cTn id="22" dur="1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500" fill="hold"/>
                                        <p:tgtEl>
                                          <p:spTgt spid="12"/>
                                        </p:tgtEl>
                                        <p:attrNameLst>
                                          <p:attrName>ppt_w</p:attrName>
                                        </p:attrNameLst>
                                      </p:cBhvr>
                                      <p:tavLst>
                                        <p:tav tm="0">
                                          <p:val>
                                            <p:fltVal val="0"/>
                                          </p:val>
                                        </p:tav>
                                        <p:tav tm="100000">
                                          <p:val>
                                            <p:strVal val="#ppt_w"/>
                                          </p:val>
                                        </p:tav>
                                      </p:tavLst>
                                    </p:anim>
                                    <p:anim calcmode="lin" valueType="num">
                                      <p:cBhvr>
                                        <p:cTn id="28" dur="1500" fill="hold"/>
                                        <p:tgtEl>
                                          <p:spTgt spid="12"/>
                                        </p:tgtEl>
                                        <p:attrNameLst>
                                          <p:attrName>ppt_h</p:attrName>
                                        </p:attrNameLst>
                                      </p:cBhvr>
                                      <p:tavLst>
                                        <p:tav tm="0">
                                          <p:val>
                                            <p:fltVal val="0"/>
                                          </p:val>
                                        </p:tav>
                                        <p:tav tm="100000">
                                          <p:val>
                                            <p:strVal val="#ppt_h"/>
                                          </p:val>
                                        </p:tav>
                                      </p:tavLst>
                                    </p:anim>
                                    <p:anim calcmode="lin" valueType="num">
                                      <p:cBhvr>
                                        <p:cTn id="29" dur="1500" fill="hold"/>
                                        <p:tgtEl>
                                          <p:spTgt spid="12"/>
                                        </p:tgtEl>
                                        <p:attrNameLst>
                                          <p:attrName>style.rotation</p:attrName>
                                        </p:attrNameLst>
                                      </p:cBhvr>
                                      <p:tavLst>
                                        <p:tav tm="0">
                                          <p:val>
                                            <p:fltVal val="360"/>
                                          </p:val>
                                        </p:tav>
                                        <p:tav tm="100000">
                                          <p:val>
                                            <p:fltVal val="0"/>
                                          </p:val>
                                        </p:tav>
                                      </p:tavLst>
                                    </p:anim>
                                    <p:animEffect transition="in" filter="fade">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500" fill="hold"/>
                                        <p:tgtEl>
                                          <p:spTgt spid="13"/>
                                        </p:tgtEl>
                                        <p:attrNameLst>
                                          <p:attrName>ppt_w</p:attrName>
                                        </p:attrNameLst>
                                      </p:cBhvr>
                                      <p:tavLst>
                                        <p:tav tm="0">
                                          <p:val>
                                            <p:fltVal val="0"/>
                                          </p:val>
                                        </p:tav>
                                        <p:tav tm="100000">
                                          <p:val>
                                            <p:strVal val="#ppt_w"/>
                                          </p:val>
                                        </p:tav>
                                      </p:tavLst>
                                    </p:anim>
                                    <p:anim calcmode="lin" valueType="num">
                                      <p:cBhvr>
                                        <p:cTn id="36" dur="1500" fill="hold"/>
                                        <p:tgtEl>
                                          <p:spTgt spid="13"/>
                                        </p:tgtEl>
                                        <p:attrNameLst>
                                          <p:attrName>ppt_h</p:attrName>
                                        </p:attrNameLst>
                                      </p:cBhvr>
                                      <p:tavLst>
                                        <p:tav tm="0">
                                          <p:val>
                                            <p:fltVal val="0"/>
                                          </p:val>
                                        </p:tav>
                                        <p:tav tm="100000">
                                          <p:val>
                                            <p:strVal val="#ppt_h"/>
                                          </p:val>
                                        </p:tav>
                                      </p:tavLst>
                                    </p:anim>
                                    <p:anim calcmode="lin" valueType="num">
                                      <p:cBhvr>
                                        <p:cTn id="37" dur="1500" fill="hold"/>
                                        <p:tgtEl>
                                          <p:spTgt spid="13"/>
                                        </p:tgtEl>
                                        <p:attrNameLst>
                                          <p:attrName>style.rotation</p:attrName>
                                        </p:attrNameLst>
                                      </p:cBhvr>
                                      <p:tavLst>
                                        <p:tav tm="0">
                                          <p:val>
                                            <p:fltVal val="360"/>
                                          </p:val>
                                        </p:tav>
                                        <p:tav tm="100000">
                                          <p:val>
                                            <p:fltVal val="0"/>
                                          </p:val>
                                        </p:tav>
                                      </p:tavLst>
                                    </p:anim>
                                    <p:animEffect transition="in" filter="fade">
                                      <p:cBhvr>
                                        <p:cTn id="3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2"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6349</TotalTime>
  <Words>1548</Words>
  <Application>Microsoft Office PowerPoint</Application>
  <PresentationFormat>On-screen Show (4:3)</PresentationFormat>
  <Paragraphs>154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What is the foundation for an economy?</vt:lpstr>
      <vt:lpstr>What is the foundation for an economy?</vt:lpstr>
      <vt:lpstr>What is a market and what are the benefits of a farmer having a good crop?</vt:lpstr>
      <vt:lpstr>What is a market?</vt:lpstr>
      <vt:lpstr>What is a market?</vt:lpstr>
      <vt:lpstr>What is a market?</vt:lpstr>
      <vt:lpstr>What is a market?</vt:lpstr>
      <vt:lpstr>As you play Consider… How does a sustainable farm impact the farm family, their community and their country?</vt:lpstr>
      <vt:lpstr>Sustainability Farming Game Level 4 Economy </vt:lpstr>
      <vt:lpstr>Follow-Up Discussion</vt:lpstr>
      <vt:lpstr>Follow-Up Discussion</vt:lpstr>
      <vt:lpstr>PowerPoint Presentation</vt:lpstr>
      <vt:lpstr>Wrap-Up</vt:lpstr>
      <vt:lpstr>PowerPoint Presentation</vt:lpstr>
      <vt:lpstr>Enriching activities</vt:lpstr>
      <vt:lpstr>Brought to you in collaboration</vt:lpstr>
    </vt:vector>
  </TitlesOfParts>
  <Company>Agrium,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Lindsey Verhaeghe</cp:lastModifiedBy>
  <cp:revision>197</cp:revision>
  <cp:lastPrinted>2015-05-04T14:32:06Z</cp:lastPrinted>
  <dcterms:created xsi:type="dcterms:W3CDTF">2015-04-24T15:50:46Z</dcterms:created>
  <dcterms:modified xsi:type="dcterms:W3CDTF">2018-10-03T00:33:27Z</dcterms:modified>
</cp:coreProperties>
</file>