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80" r:id="rId4"/>
    <p:sldId id="281" r:id="rId5"/>
    <p:sldId id="285" r:id="rId6"/>
    <p:sldId id="279" r:id="rId7"/>
    <p:sldId id="304" r:id="rId8"/>
    <p:sldId id="291" r:id="rId9"/>
    <p:sldId id="286" r:id="rId10"/>
    <p:sldId id="292" r:id="rId11"/>
    <p:sldId id="282" r:id="rId12"/>
    <p:sldId id="283" r:id="rId13"/>
    <p:sldId id="293" r:id="rId14"/>
    <p:sldId id="284" r:id="rId15"/>
    <p:sldId id="288" r:id="rId16"/>
    <p:sldId id="289" r:id="rId17"/>
    <p:sldId id="294" r:id="rId18"/>
    <p:sldId id="290" r:id="rId19"/>
    <p:sldId id="295" r:id="rId20"/>
    <p:sldId id="296" r:id="rId21"/>
    <p:sldId id="300" r:id="rId22"/>
    <p:sldId id="297" r:id="rId23"/>
    <p:sldId id="298" r:id="rId24"/>
    <p:sldId id="299" r:id="rId25"/>
    <p:sldId id="301" r:id="rId26"/>
    <p:sldId id="303"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E08"/>
    <a:srgbClr val="B92D14"/>
    <a:srgbClr val="35759D"/>
    <a:srgbClr val="35B19D"/>
    <a:srgbClr val="000000"/>
    <a:srgbClr val="FFFF00"/>
    <a:srgbClr val="491403"/>
    <a:srgbClr val="3A10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1" autoAdjust="0"/>
    <p:restoredTop sz="95596" autoAdjust="0"/>
  </p:normalViewPr>
  <p:slideViewPr>
    <p:cSldViewPr>
      <p:cViewPr varScale="1">
        <p:scale>
          <a:sx n="86" d="100"/>
          <a:sy n="86" d="100"/>
        </p:scale>
        <p:origin x="1626" y="7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FB08A3-66F8-43BF-A9D9-73C67FAF3056}"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C01E660D-CE94-406B-97E0-C7FE3CBA0C0B}">
      <dgm:prSet/>
      <dgm:spPr/>
      <dgm:t>
        <a:bodyPr/>
        <a:lstStyle/>
        <a:p>
          <a:r>
            <a:rPr lang="en-US" dirty="0"/>
            <a:t>Purchase Order</a:t>
          </a:r>
        </a:p>
      </dgm:t>
    </dgm:pt>
    <dgm:pt modelId="{A9D02009-E5F0-4A1F-840D-EA5BB39E1C92}" type="parTrans" cxnId="{B5E4D32D-D40C-4EEA-8F29-A4603E07D9BA}">
      <dgm:prSet/>
      <dgm:spPr/>
      <dgm:t>
        <a:bodyPr/>
        <a:lstStyle/>
        <a:p>
          <a:endParaRPr lang="en-US"/>
        </a:p>
      </dgm:t>
    </dgm:pt>
    <dgm:pt modelId="{4225C4CD-F435-4C43-BCA9-4930C2D88D79}" type="sibTrans" cxnId="{B5E4D32D-D40C-4EEA-8F29-A4603E07D9BA}">
      <dgm:prSet/>
      <dgm:spPr/>
      <dgm:t>
        <a:bodyPr/>
        <a:lstStyle/>
        <a:p>
          <a:endParaRPr lang="en-US"/>
        </a:p>
      </dgm:t>
    </dgm:pt>
    <dgm:pt modelId="{E21E4006-6E87-4CBB-B4E4-EE90F5325C1B}">
      <dgm:prSet/>
      <dgm:spPr/>
      <dgm:t>
        <a:bodyPr/>
        <a:lstStyle/>
        <a:p>
          <a:r>
            <a:rPr lang="en-US"/>
            <a:t>Invoice</a:t>
          </a:r>
        </a:p>
      </dgm:t>
    </dgm:pt>
    <dgm:pt modelId="{2A1FAFC7-393B-40F6-A742-61F6E33B2183}" type="parTrans" cxnId="{998ECE8E-EE2E-4262-8EF4-03D74444EDE5}">
      <dgm:prSet/>
      <dgm:spPr/>
      <dgm:t>
        <a:bodyPr/>
        <a:lstStyle/>
        <a:p>
          <a:endParaRPr lang="en-US"/>
        </a:p>
      </dgm:t>
    </dgm:pt>
    <dgm:pt modelId="{8C8F2DA7-CA38-4E56-A660-2DE6A2FC10F0}" type="sibTrans" cxnId="{998ECE8E-EE2E-4262-8EF4-03D74444EDE5}">
      <dgm:prSet/>
      <dgm:spPr/>
      <dgm:t>
        <a:bodyPr/>
        <a:lstStyle/>
        <a:p>
          <a:endParaRPr lang="en-US"/>
        </a:p>
      </dgm:t>
    </dgm:pt>
    <dgm:pt modelId="{12ED57C8-428C-49EC-9D98-8F71ADC81357}">
      <dgm:prSet/>
      <dgm:spPr/>
      <dgm:t>
        <a:bodyPr/>
        <a:lstStyle/>
        <a:p>
          <a:r>
            <a:rPr lang="en-US"/>
            <a:t>Sales Receipt</a:t>
          </a:r>
        </a:p>
      </dgm:t>
    </dgm:pt>
    <dgm:pt modelId="{8170D7DC-17EF-4EB5-91DC-333FC704B8FE}" type="parTrans" cxnId="{8BF01193-5F94-4C46-B454-0F77E7A37813}">
      <dgm:prSet/>
      <dgm:spPr/>
      <dgm:t>
        <a:bodyPr/>
        <a:lstStyle/>
        <a:p>
          <a:endParaRPr lang="en-US"/>
        </a:p>
      </dgm:t>
    </dgm:pt>
    <dgm:pt modelId="{8248E077-19FB-44AD-B8BF-846E49C0B9DA}" type="sibTrans" cxnId="{8BF01193-5F94-4C46-B454-0F77E7A37813}">
      <dgm:prSet/>
      <dgm:spPr/>
      <dgm:t>
        <a:bodyPr/>
        <a:lstStyle/>
        <a:p>
          <a:endParaRPr lang="en-US"/>
        </a:p>
      </dgm:t>
    </dgm:pt>
    <dgm:pt modelId="{EF65EDDC-1D3A-4148-A857-8CF0F3EB7A96}" type="pres">
      <dgm:prSet presAssocID="{02FB08A3-66F8-43BF-A9D9-73C67FAF3056}" presName="hierChild1" presStyleCnt="0">
        <dgm:presLayoutVars>
          <dgm:chPref val="1"/>
          <dgm:dir/>
          <dgm:animOne val="branch"/>
          <dgm:animLvl val="lvl"/>
          <dgm:resizeHandles/>
        </dgm:presLayoutVars>
      </dgm:prSet>
      <dgm:spPr/>
    </dgm:pt>
    <dgm:pt modelId="{7C1E918E-19C2-4A54-9C13-E14A262C4E8C}" type="pres">
      <dgm:prSet presAssocID="{C01E660D-CE94-406B-97E0-C7FE3CBA0C0B}" presName="hierRoot1" presStyleCnt="0"/>
      <dgm:spPr/>
    </dgm:pt>
    <dgm:pt modelId="{7F0E0F2F-4E30-4A9F-BAD5-37A8328B3095}" type="pres">
      <dgm:prSet presAssocID="{C01E660D-CE94-406B-97E0-C7FE3CBA0C0B}" presName="composite" presStyleCnt="0"/>
      <dgm:spPr/>
    </dgm:pt>
    <dgm:pt modelId="{191C593F-6DFC-485C-A8E0-3A4A03BEBC5C}" type="pres">
      <dgm:prSet presAssocID="{C01E660D-CE94-406B-97E0-C7FE3CBA0C0B}" presName="background" presStyleLbl="node0" presStyleIdx="0" presStyleCnt="3"/>
      <dgm:spPr/>
    </dgm:pt>
    <dgm:pt modelId="{B9DAD760-754E-495D-8704-309F5E83492B}" type="pres">
      <dgm:prSet presAssocID="{C01E660D-CE94-406B-97E0-C7FE3CBA0C0B}" presName="text" presStyleLbl="fgAcc0" presStyleIdx="0" presStyleCnt="3">
        <dgm:presLayoutVars>
          <dgm:chPref val="3"/>
        </dgm:presLayoutVars>
      </dgm:prSet>
      <dgm:spPr/>
    </dgm:pt>
    <dgm:pt modelId="{A57B9AFD-5687-4827-8423-785CAC2F4DC8}" type="pres">
      <dgm:prSet presAssocID="{C01E660D-CE94-406B-97E0-C7FE3CBA0C0B}" presName="hierChild2" presStyleCnt="0"/>
      <dgm:spPr/>
    </dgm:pt>
    <dgm:pt modelId="{2D8D91F5-1A28-43C2-80F5-5533809DE6A1}" type="pres">
      <dgm:prSet presAssocID="{E21E4006-6E87-4CBB-B4E4-EE90F5325C1B}" presName="hierRoot1" presStyleCnt="0"/>
      <dgm:spPr/>
    </dgm:pt>
    <dgm:pt modelId="{B1E947E2-4BA6-46A0-ABA9-7F454623C365}" type="pres">
      <dgm:prSet presAssocID="{E21E4006-6E87-4CBB-B4E4-EE90F5325C1B}" presName="composite" presStyleCnt="0"/>
      <dgm:spPr/>
    </dgm:pt>
    <dgm:pt modelId="{C1564D13-F7E8-473E-8680-089109A59B81}" type="pres">
      <dgm:prSet presAssocID="{E21E4006-6E87-4CBB-B4E4-EE90F5325C1B}" presName="background" presStyleLbl="node0" presStyleIdx="1" presStyleCnt="3"/>
      <dgm:spPr/>
    </dgm:pt>
    <dgm:pt modelId="{1167205C-F86C-47F6-9B3D-EB15E06E4906}" type="pres">
      <dgm:prSet presAssocID="{E21E4006-6E87-4CBB-B4E4-EE90F5325C1B}" presName="text" presStyleLbl="fgAcc0" presStyleIdx="1" presStyleCnt="3">
        <dgm:presLayoutVars>
          <dgm:chPref val="3"/>
        </dgm:presLayoutVars>
      </dgm:prSet>
      <dgm:spPr/>
    </dgm:pt>
    <dgm:pt modelId="{54BCCC8A-6844-4852-AFAF-3FE820B49FD6}" type="pres">
      <dgm:prSet presAssocID="{E21E4006-6E87-4CBB-B4E4-EE90F5325C1B}" presName="hierChild2" presStyleCnt="0"/>
      <dgm:spPr/>
    </dgm:pt>
    <dgm:pt modelId="{F1C41E7A-752F-4EC6-B401-BA9148804702}" type="pres">
      <dgm:prSet presAssocID="{12ED57C8-428C-49EC-9D98-8F71ADC81357}" presName="hierRoot1" presStyleCnt="0"/>
      <dgm:spPr/>
    </dgm:pt>
    <dgm:pt modelId="{2F1FF9F4-56B4-419E-92B3-DF6362FBB808}" type="pres">
      <dgm:prSet presAssocID="{12ED57C8-428C-49EC-9D98-8F71ADC81357}" presName="composite" presStyleCnt="0"/>
      <dgm:spPr/>
    </dgm:pt>
    <dgm:pt modelId="{648DCD9C-6924-45B3-9C5E-10BFA1D5C41D}" type="pres">
      <dgm:prSet presAssocID="{12ED57C8-428C-49EC-9D98-8F71ADC81357}" presName="background" presStyleLbl="node0" presStyleIdx="2" presStyleCnt="3"/>
      <dgm:spPr/>
    </dgm:pt>
    <dgm:pt modelId="{C11ED115-EF21-481F-BCC3-A872E706BDEB}" type="pres">
      <dgm:prSet presAssocID="{12ED57C8-428C-49EC-9D98-8F71ADC81357}" presName="text" presStyleLbl="fgAcc0" presStyleIdx="2" presStyleCnt="3">
        <dgm:presLayoutVars>
          <dgm:chPref val="3"/>
        </dgm:presLayoutVars>
      </dgm:prSet>
      <dgm:spPr/>
    </dgm:pt>
    <dgm:pt modelId="{C99B5326-5072-4ECC-9B3F-6EB2A5D5E6E8}" type="pres">
      <dgm:prSet presAssocID="{12ED57C8-428C-49EC-9D98-8F71ADC81357}" presName="hierChild2" presStyleCnt="0"/>
      <dgm:spPr/>
    </dgm:pt>
  </dgm:ptLst>
  <dgm:cxnLst>
    <dgm:cxn modelId="{B5E4D32D-D40C-4EEA-8F29-A4603E07D9BA}" srcId="{02FB08A3-66F8-43BF-A9D9-73C67FAF3056}" destId="{C01E660D-CE94-406B-97E0-C7FE3CBA0C0B}" srcOrd="0" destOrd="0" parTransId="{A9D02009-E5F0-4A1F-840D-EA5BB39E1C92}" sibTransId="{4225C4CD-F435-4C43-BCA9-4930C2D88D79}"/>
    <dgm:cxn modelId="{B714522E-12AE-4F7F-AF6B-3AEA377160F6}" type="presOf" srcId="{02FB08A3-66F8-43BF-A9D9-73C67FAF3056}" destId="{EF65EDDC-1D3A-4148-A857-8CF0F3EB7A96}" srcOrd="0" destOrd="0" presId="urn:microsoft.com/office/officeart/2005/8/layout/hierarchy1"/>
    <dgm:cxn modelId="{D59ADD73-BDE4-489A-8F64-9F82656CEC15}" type="presOf" srcId="{12ED57C8-428C-49EC-9D98-8F71ADC81357}" destId="{C11ED115-EF21-481F-BCC3-A872E706BDEB}" srcOrd="0" destOrd="0" presId="urn:microsoft.com/office/officeart/2005/8/layout/hierarchy1"/>
    <dgm:cxn modelId="{DE176B56-95EE-4FD9-831C-19AAA2E3E69C}" type="presOf" srcId="{E21E4006-6E87-4CBB-B4E4-EE90F5325C1B}" destId="{1167205C-F86C-47F6-9B3D-EB15E06E4906}" srcOrd="0" destOrd="0" presId="urn:microsoft.com/office/officeart/2005/8/layout/hierarchy1"/>
    <dgm:cxn modelId="{C3B51788-6425-4C5A-84D2-2351F97512F4}" type="presOf" srcId="{C01E660D-CE94-406B-97E0-C7FE3CBA0C0B}" destId="{B9DAD760-754E-495D-8704-309F5E83492B}" srcOrd="0" destOrd="0" presId="urn:microsoft.com/office/officeart/2005/8/layout/hierarchy1"/>
    <dgm:cxn modelId="{998ECE8E-EE2E-4262-8EF4-03D74444EDE5}" srcId="{02FB08A3-66F8-43BF-A9D9-73C67FAF3056}" destId="{E21E4006-6E87-4CBB-B4E4-EE90F5325C1B}" srcOrd="1" destOrd="0" parTransId="{2A1FAFC7-393B-40F6-A742-61F6E33B2183}" sibTransId="{8C8F2DA7-CA38-4E56-A660-2DE6A2FC10F0}"/>
    <dgm:cxn modelId="{8BF01193-5F94-4C46-B454-0F77E7A37813}" srcId="{02FB08A3-66F8-43BF-A9D9-73C67FAF3056}" destId="{12ED57C8-428C-49EC-9D98-8F71ADC81357}" srcOrd="2" destOrd="0" parTransId="{8170D7DC-17EF-4EB5-91DC-333FC704B8FE}" sibTransId="{8248E077-19FB-44AD-B8BF-846E49C0B9DA}"/>
    <dgm:cxn modelId="{667F2D0E-0101-4539-8B76-A9A5767F980A}" type="presParOf" srcId="{EF65EDDC-1D3A-4148-A857-8CF0F3EB7A96}" destId="{7C1E918E-19C2-4A54-9C13-E14A262C4E8C}" srcOrd="0" destOrd="0" presId="urn:microsoft.com/office/officeart/2005/8/layout/hierarchy1"/>
    <dgm:cxn modelId="{C5E6DF92-5BC7-4C12-8BBD-CC6DAA808C04}" type="presParOf" srcId="{7C1E918E-19C2-4A54-9C13-E14A262C4E8C}" destId="{7F0E0F2F-4E30-4A9F-BAD5-37A8328B3095}" srcOrd="0" destOrd="0" presId="urn:microsoft.com/office/officeart/2005/8/layout/hierarchy1"/>
    <dgm:cxn modelId="{EC4BC2C4-C0AD-4D93-9E64-CF1F9161B8FD}" type="presParOf" srcId="{7F0E0F2F-4E30-4A9F-BAD5-37A8328B3095}" destId="{191C593F-6DFC-485C-A8E0-3A4A03BEBC5C}" srcOrd="0" destOrd="0" presId="urn:microsoft.com/office/officeart/2005/8/layout/hierarchy1"/>
    <dgm:cxn modelId="{AF5AB652-7852-4BBF-868A-5C540BFFF05B}" type="presParOf" srcId="{7F0E0F2F-4E30-4A9F-BAD5-37A8328B3095}" destId="{B9DAD760-754E-495D-8704-309F5E83492B}" srcOrd="1" destOrd="0" presId="urn:microsoft.com/office/officeart/2005/8/layout/hierarchy1"/>
    <dgm:cxn modelId="{316EC86A-91E4-492F-834C-2BA7387F79D8}" type="presParOf" srcId="{7C1E918E-19C2-4A54-9C13-E14A262C4E8C}" destId="{A57B9AFD-5687-4827-8423-785CAC2F4DC8}" srcOrd="1" destOrd="0" presId="urn:microsoft.com/office/officeart/2005/8/layout/hierarchy1"/>
    <dgm:cxn modelId="{F730E26D-2510-45A6-ACCC-DA2D2A176421}" type="presParOf" srcId="{EF65EDDC-1D3A-4148-A857-8CF0F3EB7A96}" destId="{2D8D91F5-1A28-43C2-80F5-5533809DE6A1}" srcOrd="1" destOrd="0" presId="urn:microsoft.com/office/officeart/2005/8/layout/hierarchy1"/>
    <dgm:cxn modelId="{E07F7EE8-FE68-4673-8932-7F4346DC5FBA}" type="presParOf" srcId="{2D8D91F5-1A28-43C2-80F5-5533809DE6A1}" destId="{B1E947E2-4BA6-46A0-ABA9-7F454623C365}" srcOrd="0" destOrd="0" presId="urn:microsoft.com/office/officeart/2005/8/layout/hierarchy1"/>
    <dgm:cxn modelId="{B04DD3CA-73B4-48A7-91F2-BACD555A82D4}" type="presParOf" srcId="{B1E947E2-4BA6-46A0-ABA9-7F454623C365}" destId="{C1564D13-F7E8-473E-8680-089109A59B81}" srcOrd="0" destOrd="0" presId="urn:microsoft.com/office/officeart/2005/8/layout/hierarchy1"/>
    <dgm:cxn modelId="{4F45FF31-C5A7-498C-BD5F-AE53EB9401CB}" type="presParOf" srcId="{B1E947E2-4BA6-46A0-ABA9-7F454623C365}" destId="{1167205C-F86C-47F6-9B3D-EB15E06E4906}" srcOrd="1" destOrd="0" presId="urn:microsoft.com/office/officeart/2005/8/layout/hierarchy1"/>
    <dgm:cxn modelId="{04F6C302-0DA9-4AEE-BEBD-BFC2B4FD80ED}" type="presParOf" srcId="{2D8D91F5-1A28-43C2-80F5-5533809DE6A1}" destId="{54BCCC8A-6844-4852-AFAF-3FE820B49FD6}" srcOrd="1" destOrd="0" presId="urn:microsoft.com/office/officeart/2005/8/layout/hierarchy1"/>
    <dgm:cxn modelId="{E4E472FF-CF93-410C-9798-3A8B2C6FA90E}" type="presParOf" srcId="{EF65EDDC-1D3A-4148-A857-8CF0F3EB7A96}" destId="{F1C41E7A-752F-4EC6-B401-BA9148804702}" srcOrd="2" destOrd="0" presId="urn:microsoft.com/office/officeart/2005/8/layout/hierarchy1"/>
    <dgm:cxn modelId="{90259FBC-864A-44B6-ABC3-274BF2517F95}" type="presParOf" srcId="{F1C41E7A-752F-4EC6-B401-BA9148804702}" destId="{2F1FF9F4-56B4-419E-92B3-DF6362FBB808}" srcOrd="0" destOrd="0" presId="urn:microsoft.com/office/officeart/2005/8/layout/hierarchy1"/>
    <dgm:cxn modelId="{87096D0A-4F7E-4AD9-ADC7-CF057D87892D}" type="presParOf" srcId="{2F1FF9F4-56B4-419E-92B3-DF6362FBB808}" destId="{648DCD9C-6924-45B3-9C5E-10BFA1D5C41D}" srcOrd="0" destOrd="0" presId="urn:microsoft.com/office/officeart/2005/8/layout/hierarchy1"/>
    <dgm:cxn modelId="{4861EAEF-9D65-47A0-9817-57F04135B981}" type="presParOf" srcId="{2F1FF9F4-56B4-419E-92B3-DF6362FBB808}" destId="{C11ED115-EF21-481F-BCC3-A872E706BDEB}" srcOrd="1" destOrd="0" presId="urn:microsoft.com/office/officeart/2005/8/layout/hierarchy1"/>
    <dgm:cxn modelId="{D9989720-EB80-4D45-AA32-24FFD7461B32}" type="presParOf" srcId="{F1C41E7A-752F-4EC6-B401-BA9148804702}" destId="{C99B5326-5072-4ECC-9B3F-6EB2A5D5E6E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FB08A3-66F8-43BF-A9D9-73C67FAF3056}"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C01E660D-CE94-406B-97E0-C7FE3CBA0C0B}">
      <dgm:prSet/>
      <dgm:spPr/>
      <dgm:t>
        <a:bodyPr/>
        <a:lstStyle/>
        <a:p>
          <a:r>
            <a:rPr lang="en-US" b="1" dirty="0">
              <a:solidFill>
                <a:srgbClr val="C00000"/>
              </a:solidFill>
            </a:rPr>
            <a:t>Start-Up Budget</a:t>
          </a:r>
        </a:p>
        <a:p>
          <a:r>
            <a:rPr lang="en-US" dirty="0"/>
            <a:t>Projects amount of money needed for onset of business activities</a:t>
          </a:r>
        </a:p>
      </dgm:t>
    </dgm:pt>
    <dgm:pt modelId="{A9D02009-E5F0-4A1F-840D-EA5BB39E1C92}" type="parTrans" cxnId="{B5E4D32D-D40C-4EEA-8F29-A4603E07D9BA}">
      <dgm:prSet/>
      <dgm:spPr/>
      <dgm:t>
        <a:bodyPr/>
        <a:lstStyle/>
        <a:p>
          <a:endParaRPr lang="en-US"/>
        </a:p>
      </dgm:t>
    </dgm:pt>
    <dgm:pt modelId="{4225C4CD-F435-4C43-BCA9-4930C2D88D79}" type="sibTrans" cxnId="{B5E4D32D-D40C-4EEA-8F29-A4603E07D9BA}">
      <dgm:prSet/>
      <dgm:spPr/>
      <dgm:t>
        <a:bodyPr/>
        <a:lstStyle/>
        <a:p>
          <a:endParaRPr lang="en-US"/>
        </a:p>
      </dgm:t>
    </dgm:pt>
    <dgm:pt modelId="{E21E4006-6E87-4CBB-B4E4-EE90F5325C1B}">
      <dgm:prSet/>
      <dgm:spPr/>
      <dgm:t>
        <a:bodyPr/>
        <a:lstStyle/>
        <a:p>
          <a:r>
            <a:rPr lang="en-US" b="1" dirty="0">
              <a:solidFill>
                <a:srgbClr val="C00000"/>
              </a:solidFill>
            </a:rPr>
            <a:t>Sales Forecast Budget</a:t>
          </a:r>
        </a:p>
        <a:p>
          <a:r>
            <a:rPr lang="en-US" dirty="0"/>
            <a:t>Predicts how much revenue will come into a business within a period of time</a:t>
          </a:r>
        </a:p>
      </dgm:t>
    </dgm:pt>
    <dgm:pt modelId="{2A1FAFC7-393B-40F6-A742-61F6E33B2183}" type="parTrans" cxnId="{998ECE8E-EE2E-4262-8EF4-03D74444EDE5}">
      <dgm:prSet/>
      <dgm:spPr/>
      <dgm:t>
        <a:bodyPr/>
        <a:lstStyle/>
        <a:p>
          <a:endParaRPr lang="en-US"/>
        </a:p>
      </dgm:t>
    </dgm:pt>
    <dgm:pt modelId="{8C8F2DA7-CA38-4E56-A660-2DE6A2FC10F0}" type="sibTrans" cxnId="{998ECE8E-EE2E-4262-8EF4-03D74444EDE5}">
      <dgm:prSet/>
      <dgm:spPr/>
      <dgm:t>
        <a:bodyPr/>
        <a:lstStyle/>
        <a:p>
          <a:endParaRPr lang="en-US"/>
        </a:p>
      </dgm:t>
    </dgm:pt>
    <dgm:pt modelId="{12ED57C8-428C-49EC-9D98-8F71ADC81357}">
      <dgm:prSet/>
      <dgm:spPr/>
      <dgm:t>
        <a:bodyPr/>
        <a:lstStyle/>
        <a:p>
          <a:r>
            <a:rPr lang="en-US" b="1" dirty="0">
              <a:solidFill>
                <a:srgbClr val="C00000"/>
              </a:solidFill>
            </a:rPr>
            <a:t>Operating Budget</a:t>
          </a:r>
        </a:p>
        <a:p>
          <a:r>
            <a:rPr lang="en-US" dirty="0"/>
            <a:t>Predicts how much revenue will be generated and how much in expenses businesses will pay in the future</a:t>
          </a:r>
        </a:p>
      </dgm:t>
    </dgm:pt>
    <dgm:pt modelId="{8170D7DC-17EF-4EB5-91DC-333FC704B8FE}" type="parTrans" cxnId="{8BF01193-5F94-4C46-B454-0F77E7A37813}">
      <dgm:prSet/>
      <dgm:spPr/>
      <dgm:t>
        <a:bodyPr/>
        <a:lstStyle/>
        <a:p>
          <a:endParaRPr lang="en-US"/>
        </a:p>
      </dgm:t>
    </dgm:pt>
    <dgm:pt modelId="{8248E077-19FB-44AD-B8BF-846E49C0B9DA}" type="sibTrans" cxnId="{8BF01193-5F94-4C46-B454-0F77E7A37813}">
      <dgm:prSet/>
      <dgm:spPr/>
      <dgm:t>
        <a:bodyPr/>
        <a:lstStyle/>
        <a:p>
          <a:endParaRPr lang="en-US"/>
        </a:p>
      </dgm:t>
    </dgm:pt>
    <dgm:pt modelId="{AB5B892A-2A8C-4355-8BCE-5B6A9646E0C2}">
      <dgm:prSet/>
      <dgm:spPr/>
      <dgm:t>
        <a:bodyPr/>
        <a:lstStyle/>
        <a:p>
          <a:r>
            <a:rPr lang="en-US" b="1" dirty="0">
              <a:solidFill>
                <a:srgbClr val="C00000"/>
              </a:solidFill>
            </a:rPr>
            <a:t>Cash Budget</a:t>
          </a:r>
          <a:endParaRPr lang="en-US" b="0" dirty="0">
            <a:solidFill>
              <a:srgbClr val="C00000"/>
            </a:solidFill>
          </a:endParaRPr>
        </a:p>
        <a:p>
          <a:r>
            <a:rPr lang="en-US" b="0" dirty="0"/>
            <a:t>Projects cash flow</a:t>
          </a:r>
          <a:endParaRPr lang="en-US" b="1" dirty="0"/>
        </a:p>
      </dgm:t>
    </dgm:pt>
    <dgm:pt modelId="{30328675-BA98-4112-BF0F-E274CCC4EDD8}" type="parTrans" cxnId="{C0431202-EF94-4B4D-8E7D-564847788D6A}">
      <dgm:prSet/>
      <dgm:spPr/>
      <dgm:t>
        <a:bodyPr/>
        <a:lstStyle/>
        <a:p>
          <a:endParaRPr lang="en-US"/>
        </a:p>
      </dgm:t>
    </dgm:pt>
    <dgm:pt modelId="{A382E485-F8BE-4745-91D4-C3F423152B56}" type="sibTrans" cxnId="{C0431202-EF94-4B4D-8E7D-564847788D6A}">
      <dgm:prSet/>
      <dgm:spPr/>
      <dgm:t>
        <a:bodyPr/>
        <a:lstStyle/>
        <a:p>
          <a:endParaRPr lang="en-US"/>
        </a:p>
      </dgm:t>
    </dgm:pt>
    <dgm:pt modelId="{EF65EDDC-1D3A-4148-A857-8CF0F3EB7A96}" type="pres">
      <dgm:prSet presAssocID="{02FB08A3-66F8-43BF-A9D9-73C67FAF3056}" presName="hierChild1" presStyleCnt="0">
        <dgm:presLayoutVars>
          <dgm:chPref val="1"/>
          <dgm:dir/>
          <dgm:animOne val="branch"/>
          <dgm:animLvl val="lvl"/>
          <dgm:resizeHandles/>
        </dgm:presLayoutVars>
      </dgm:prSet>
      <dgm:spPr/>
    </dgm:pt>
    <dgm:pt modelId="{7C1E918E-19C2-4A54-9C13-E14A262C4E8C}" type="pres">
      <dgm:prSet presAssocID="{C01E660D-CE94-406B-97E0-C7FE3CBA0C0B}" presName="hierRoot1" presStyleCnt="0"/>
      <dgm:spPr/>
    </dgm:pt>
    <dgm:pt modelId="{7F0E0F2F-4E30-4A9F-BAD5-37A8328B3095}" type="pres">
      <dgm:prSet presAssocID="{C01E660D-CE94-406B-97E0-C7FE3CBA0C0B}" presName="composite" presStyleCnt="0"/>
      <dgm:spPr/>
    </dgm:pt>
    <dgm:pt modelId="{191C593F-6DFC-485C-A8E0-3A4A03BEBC5C}" type="pres">
      <dgm:prSet presAssocID="{C01E660D-CE94-406B-97E0-C7FE3CBA0C0B}" presName="background" presStyleLbl="node0" presStyleIdx="0" presStyleCnt="4"/>
      <dgm:spPr/>
    </dgm:pt>
    <dgm:pt modelId="{B9DAD760-754E-495D-8704-309F5E83492B}" type="pres">
      <dgm:prSet presAssocID="{C01E660D-CE94-406B-97E0-C7FE3CBA0C0B}" presName="text" presStyleLbl="fgAcc0" presStyleIdx="0" presStyleCnt="4">
        <dgm:presLayoutVars>
          <dgm:chPref val="3"/>
        </dgm:presLayoutVars>
      </dgm:prSet>
      <dgm:spPr/>
    </dgm:pt>
    <dgm:pt modelId="{A57B9AFD-5687-4827-8423-785CAC2F4DC8}" type="pres">
      <dgm:prSet presAssocID="{C01E660D-CE94-406B-97E0-C7FE3CBA0C0B}" presName="hierChild2" presStyleCnt="0"/>
      <dgm:spPr/>
    </dgm:pt>
    <dgm:pt modelId="{2D8D91F5-1A28-43C2-80F5-5533809DE6A1}" type="pres">
      <dgm:prSet presAssocID="{E21E4006-6E87-4CBB-B4E4-EE90F5325C1B}" presName="hierRoot1" presStyleCnt="0"/>
      <dgm:spPr/>
    </dgm:pt>
    <dgm:pt modelId="{B1E947E2-4BA6-46A0-ABA9-7F454623C365}" type="pres">
      <dgm:prSet presAssocID="{E21E4006-6E87-4CBB-B4E4-EE90F5325C1B}" presName="composite" presStyleCnt="0"/>
      <dgm:spPr/>
    </dgm:pt>
    <dgm:pt modelId="{C1564D13-F7E8-473E-8680-089109A59B81}" type="pres">
      <dgm:prSet presAssocID="{E21E4006-6E87-4CBB-B4E4-EE90F5325C1B}" presName="background" presStyleLbl="node0" presStyleIdx="1" presStyleCnt="4"/>
      <dgm:spPr/>
    </dgm:pt>
    <dgm:pt modelId="{1167205C-F86C-47F6-9B3D-EB15E06E4906}" type="pres">
      <dgm:prSet presAssocID="{E21E4006-6E87-4CBB-B4E4-EE90F5325C1B}" presName="text" presStyleLbl="fgAcc0" presStyleIdx="1" presStyleCnt="4">
        <dgm:presLayoutVars>
          <dgm:chPref val="3"/>
        </dgm:presLayoutVars>
      </dgm:prSet>
      <dgm:spPr/>
    </dgm:pt>
    <dgm:pt modelId="{54BCCC8A-6844-4852-AFAF-3FE820B49FD6}" type="pres">
      <dgm:prSet presAssocID="{E21E4006-6E87-4CBB-B4E4-EE90F5325C1B}" presName="hierChild2" presStyleCnt="0"/>
      <dgm:spPr/>
    </dgm:pt>
    <dgm:pt modelId="{F1C41E7A-752F-4EC6-B401-BA9148804702}" type="pres">
      <dgm:prSet presAssocID="{12ED57C8-428C-49EC-9D98-8F71ADC81357}" presName="hierRoot1" presStyleCnt="0"/>
      <dgm:spPr/>
    </dgm:pt>
    <dgm:pt modelId="{2F1FF9F4-56B4-419E-92B3-DF6362FBB808}" type="pres">
      <dgm:prSet presAssocID="{12ED57C8-428C-49EC-9D98-8F71ADC81357}" presName="composite" presStyleCnt="0"/>
      <dgm:spPr/>
    </dgm:pt>
    <dgm:pt modelId="{648DCD9C-6924-45B3-9C5E-10BFA1D5C41D}" type="pres">
      <dgm:prSet presAssocID="{12ED57C8-428C-49EC-9D98-8F71ADC81357}" presName="background" presStyleLbl="node0" presStyleIdx="2" presStyleCnt="4"/>
      <dgm:spPr/>
    </dgm:pt>
    <dgm:pt modelId="{C11ED115-EF21-481F-BCC3-A872E706BDEB}" type="pres">
      <dgm:prSet presAssocID="{12ED57C8-428C-49EC-9D98-8F71ADC81357}" presName="text" presStyleLbl="fgAcc0" presStyleIdx="2" presStyleCnt="4">
        <dgm:presLayoutVars>
          <dgm:chPref val="3"/>
        </dgm:presLayoutVars>
      </dgm:prSet>
      <dgm:spPr/>
    </dgm:pt>
    <dgm:pt modelId="{C99B5326-5072-4ECC-9B3F-6EB2A5D5E6E8}" type="pres">
      <dgm:prSet presAssocID="{12ED57C8-428C-49EC-9D98-8F71ADC81357}" presName="hierChild2" presStyleCnt="0"/>
      <dgm:spPr/>
    </dgm:pt>
    <dgm:pt modelId="{004FDF75-17EC-4239-B00E-C0868FF1C2DD}" type="pres">
      <dgm:prSet presAssocID="{AB5B892A-2A8C-4355-8BCE-5B6A9646E0C2}" presName="hierRoot1" presStyleCnt="0"/>
      <dgm:spPr/>
    </dgm:pt>
    <dgm:pt modelId="{948E4822-D2F6-4964-8601-5C245FEE6F58}" type="pres">
      <dgm:prSet presAssocID="{AB5B892A-2A8C-4355-8BCE-5B6A9646E0C2}" presName="composite" presStyleCnt="0"/>
      <dgm:spPr/>
    </dgm:pt>
    <dgm:pt modelId="{45B899C1-DCCF-4E50-8AFC-A25A1234B0AF}" type="pres">
      <dgm:prSet presAssocID="{AB5B892A-2A8C-4355-8BCE-5B6A9646E0C2}" presName="background" presStyleLbl="node0" presStyleIdx="3" presStyleCnt="4"/>
      <dgm:spPr/>
    </dgm:pt>
    <dgm:pt modelId="{AF8DFCF4-9DEB-492E-B1FD-A0D755EA1A0A}" type="pres">
      <dgm:prSet presAssocID="{AB5B892A-2A8C-4355-8BCE-5B6A9646E0C2}" presName="text" presStyleLbl="fgAcc0" presStyleIdx="3" presStyleCnt="4">
        <dgm:presLayoutVars>
          <dgm:chPref val="3"/>
        </dgm:presLayoutVars>
      </dgm:prSet>
      <dgm:spPr/>
    </dgm:pt>
    <dgm:pt modelId="{EEC9B125-819E-464C-BD19-D9B651DBF938}" type="pres">
      <dgm:prSet presAssocID="{AB5B892A-2A8C-4355-8BCE-5B6A9646E0C2}" presName="hierChild2" presStyleCnt="0"/>
      <dgm:spPr/>
    </dgm:pt>
  </dgm:ptLst>
  <dgm:cxnLst>
    <dgm:cxn modelId="{C0431202-EF94-4B4D-8E7D-564847788D6A}" srcId="{02FB08A3-66F8-43BF-A9D9-73C67FAF3056}" destId="{AB5B892A-2A8C-4355-8BCE-5B6A9646E0C2}" srcOrd="3" destOrd="0" parTransId="{30328675-BA98-4112-BF0F-E274CCC4EDD8}" sibTransId="{A382E485-F8BE-4745-91D4-C3F423152B56}"/>
    <dgm:cxn modelId="{B5E4D32D-D40C-4EEA-8F29-A4603E07D9BA}" srcId="{02FB08A3-66F8-43BF-A9D9-73C67FAF3056}" destId="{C01E660D-CE94-406B-97E0-C7FE3CBA0C0B}" srcOrd="0" destOrd="0" parTransId="{A9D02009-E5F0-4A1F-840D-EA5BB39E1C92}" sibTransId="{4225C4CD-F435-4C43-BCA9-4930C2D88D79}"/>
    <dgm:cxn modelId="{B714522E-12AE-4F7F-AF6B-3AEA377160F6}" type="presOf" srcId="{02FB08A3-66F8-43BF-A9D9-73C67FAF3056}" destId="{EF65EDDC-1D3A-4148-A857-8CF0F3EB7A96}" srcOrd="0" destOrd="0" presId="urn:microsoft.com/office/officeart/2005/8/layout/hierarchy1"/>
    <dgm:cxn modelId="{D8252470-03EB-4A76-85C2-2D760646ADA2}" type="presOf" srcId="{AB5B892A-2A8C-4355-8BCE-5B6A9646E0C2}" destId="{AF8DFCF4-9DEB-492E-B1FD-A0D755EA1A0A}" srcOrd="0" destOrd="0" presId="urn:microsoft.com/office/officeart/2005/8/layout/hierarchy1"/>
    <dgm:cxn modelId="{D59ADD73-BDE4-489A-8F64-9F82656CEC15}" type="presOf" srcId="{12ED57C8-428C-49EC-9D98-8F71ADC81357}" destId="{C11ED115-EF21-481F-BCC3-A872E706BDEB}" srcOrd="0" destOrd="0" presId="urn:microsoft.com/office/officeart/2005/8/layout/hierarchy1"/>
    <dgm:cxn modelId="{DE176B56-95EE-4FD9-831C-19AAA2E3E69C}" type="presOf" srcId="{E21E4006-6E87-4CBB-B4E4-EE90F5325C1B}" destId="{1167205C-F86C-47F6-9B3D-EB15E06E4906}" srcOrd="0" destOrd="0" presId="urn:microsoft.com/office/officeart/2005/8/layout/hierarchy1"/>
    <dgm:cxn modelId="{C3B51788-6425-4C5A-84D2-2351F97512F4}" type="presOf" srcId="{C01E660D-CE94-406B-97E0-C7FE3CBA0C0B}" destId="{B9DAD760-754E-495D-8704-309F5E83492B}" srcOrd="0" destOrd="0" presId="urn:microsoft.com/office/officeart/2005/8/layout/hierarchy1"/>
    <dgm:cxn modelId="{998ECE8E-EE2E-4262-8EF4-03D74444EDE5}" srcId="{02FB08A3-66F8-43BF-A9D9-73C67FAF3056}" destId="{E21E4006-6E87-4CBB-B4E4-EE90F5325C1B}" srcOrd="1" destOrd="0" parTransId="{2A1FAFC7-393B-40F6-A742-61F6E33B2183}" sibTransId="{8C8F2DA7-CA38-4E56-A660-2DE6A2FC10F0}"/>
    <dgm:cxn modelId="{8BF01193-5F94-4C46-B454-0F77E7A37813}" srcId="{02FB08A3-66F8-43BF-A9D9-73C67FAF3056}" destId="{12ED57C8-428C-49EC-9D98-8F71ADC81357}" srcOrd="2" destOrd="0" parTransId="{8170D7DC-17EF-4EB5-91DC-333FC704B8FE}" sibTransId="{8248E077-19FB-44AD-B8BF-846E49C0B9DA}"/>
    <dgm:cxn modelId="{667F2D0E-0101-4539-8B76-A9A5767F980A}" type="presParOf" srcId="{EF65EDDC-1D3A-4148-A857-8CF0F3EB7A96}" destId="{7C1E918E-19C2-4A54-9C13-E14A262C4E8C}" srcOrd="0" destOrd="0" presId="urn:microsoft.com/office/officeart/2005/8/layout/hierarchy1"/>
    <dgm:cxn modelId="{C5E6DF92-5BC7-4C12-8BBD-CC6DAA808C04}" type="presParOf" srcId="{7C1E918E-19C2-4A54-9C13-E14A262C4E8C}" destId="{7F0E0F2F-4E30-4A9F-BAD5-37A8328B3095}" srcOrd="0" destOrd="0" presId="urn:microsoft.com/office/officeart/2005/8/layout/hierarchy1"/>
    <dgm:cxn modelId="{EC4BC2C4-C0AD-4D93-9E64-CF1F9161B8FD}" type="presParOf" srcId="{7F0E0F2F-4E30-4A9F-BAD5-37A8328B3095}" destId="{191C593F-6DFC-485C-A8E0-3A4A03BEBC5C}" srcOrd="0" destOrd="0" presId="urn:microsoft.com/office/officeart/2005/8/layout/hierarchy1"/>
    <dgm:cxn modelId="{AF5AB652-7852-4BBF-868A-5C540BFFF05B}" type="presParOf" srcId="{7F0E0F2F-4E30-4A9F-BAD5-37A8328B3095}" destId="{B9DAD760-754E-495D-8704-309F5E83492B}" srcOrd="1" destOrd="0" presId="urn:microsoft.com/office/officeart/2005/8/layout/hierarchy1"/>
    <dgm:cxn modelId="{316EC86A-91E4-492F-834C-2BA7387F79D8}" type="presParOf" srcId="{7C1E918E-19C2-4A54-9C13-E14A262C4E8C}" destId="{A57B9AFD-5687-4827-8423-785CAC2F4DC8}" srcOrd="1" destOrd="0" presId="urn:microsoft.com/office/officeart/2005/8/layout/hierarchy1"/>
    <dgm:cxn modelId="{F730E26D-2510-45A6-ACCC-DA2D2A176421}" type="presParOf" srcId="{EF65EDDC-1D3A-4148-A857-8CF0F3EB7A96}" destId="{2D8D91F5-1A28-43C2-80F5-5533809DE6A1}" srcOrd="1" destOrd="0" presId="urn:microsoft.com/office/officeart/2005/8/layout/hierarchy1"/>
    <dgm:cxn modelId="{E07F7EE8-FE68-4673-8932-7F4346DC5FBA}" type="presParOf" srcId="{2D8D91F5-1A28-43C2-80F5-5533809DE6A1}" destId="{B1E947E2-4BA6-46A0-ABA9-7F454623C365}" srcOrd="0" destOrd="0" presId="urn:microsoft.com/office/officeart/2005/8/layout/hierarchy1"/>
    <dgm:cxn modelId="{B04DD3CA-73B4-48A7-91F2-BACD555A82D4}" type="presParOf" srcId="{B1E947E2-4BA6-46A0-ABA9-7F454623C365}" destId="{C1564D13-F7E8-473E-8680-089109A59B81}" srcOrd="0" destOrd="0" presId="urn:microsoft.com/office/officeart/2005/8/layout/hierarchy1"/>
    <dgm:cxn modelId="{4F45FF31-C5A7-498C-BD5F-AE53EB9401CB}" type="presParOf" srcId="{B1E947E2-4BA6-46A0-ABA9-7F454623C365}" destId="{1167205C-F86C-47F6-9B3D-EB15E06E4906}" srcOrd="1" destOrd="0" presId="urn:microsoft.com/office/officeart/2005/8/layout/hierarchy1"/>
    <dgm:cxn modelId="{04F6C302-0DA9-4AEE-BEBD-BFC2B4FD80ED}" type="presParOf" srcId="{2D8D91F5-1A28-43C2-80F5-5533809DE6A1}" destId="{54BCCC8A-6844-4852-AFAF-3FE820B49FD6}" srcOrd="1" destOrd="0" presId="urn:microsoft.com/office/officeart/2005/8/layout/hierarchy1"/>
    <dgm:cxn modelId="{E4E472FF-CF93-410C-9798-3A8B2C6FA90E}" type="presParOf" srcId="{EF65EDDC-1D3A-4148-A857-8CF0F3EB7A96}" destId="{F1C41E7A-752F-4EC6-B401-BA9148804702}" srcOrd="2" destOrd="0" presId="urn:microsoft.com/office/officeart/2005/8/layout/hierarchy1"/>
    <dgm:cxn modelId="{90259FBC-864A-44B6-ABC3-274BF2517F95}" type="presParOf" srcId="{F1C41E7A-752F-4EC6-B401-BA9148804702}" destId="{2F1FF9F4-56B4-419E-92B3-DF6362FBB808}" srcOrd="0" destOrd="0" presId="urn:microsoft.com/office/officeart/2005/8/layout/hierarchy1"/>
    <dgm:cxn modelId="{87096D0A-4F7E-4AD9-ADC7-CF057D87892D}" type="presParOf" srcId="{2F1FF9F4-56B4-419E-92B3-DF6362FBB808}" destId="{648DCD9C-6924-45B3-9C5E-10BFA1D5C41D}" srcOrd="0" destOrd="0" presId="urn:microsoft.com/office/officeart/2005/8/layout/hierarchy1"/>
    <dgm:cxn modelId="{4861EAEF-9D65-47A0-9817-57F04135B981}" type="presParOf" srcId="{2F1FF9F4-56B4-419E-92B3-DF6362FBB808}" destId="{C11ED115-EF21-481F-BCC3-A872E706BDEB}" srcOrd="1" destOrd="0" presId="urn:microsoft.com/office/officeart/2005/8/layout/hierarchy1"/>
    <dgm:cxn modelId="{D9989720-EB80-4D45-AA32-24FFD7461B32}" type="presParOf" srcId="{F1C41E7A-752F-4EC6-B401-BA9148804702}" destId="{C99B5326-5072-4ECC-9B3F-6EB2A5D5E6E8}" srcOrd="1" destOrd="0" presId="urn:microsoft.com/office/officeart/2005/8/layout/hierarchy1"/>
    <dgm:cxn modelId="{48D1E861-4EA5-4D65-8DAE-254B8A9B10F2}" type="presParOf" srcId="{EF65EDDC-1D3A-4148-A857-8CF0F3EB7A96}" destId="{004FDF75-17EC-4239-B00E-C0868FF1C2DD}" srcOrd="3" destOrd="0" presId="urn:microsoft.com/office/officeart/2005/8/layout/hierarchy1"/>
    <dgm:cxn modelId="{53CE3EB8-AB2C-495B-B780-5E85EED96114}" type="presParOf" srcId="{004FDF75-17EC-4239-B00E-C0868FF1C2DD}" destId="{948E4822-D2F6-4964-8601-5C245FEE6F58}" srcOrd="0" destOrd="0" presId="urn:microsoft.com/office/officeart/2005/8/layout/hierarchy1"/>
    <dgm:cxn modelId="{16370E80-0D12-47C6-9557-A2687072DE9E}" type="presParOf" srcId="{948E4822-D2F6-4964-8601-5C245FEE6F58}" destId="{45B899C1-DCCF-4E50-8AFC-A25A1234B0AF}" srcOrd="0" destOrd="0" presId="urn:microsoft.com/office/officeart/2005/8/layout/hierarchy1"/>
    <dgm:cxn modelId="{EB9BD152-AF69-44F0-91D6-7C1DEB6D7779}" type="presParOf" srcId="{948E4822-D2F6-4964-8601-5C245FEE6F58}" destId="{AF8DFCF4-9DEB-492E-B1FD-A0D755EA1A0A}" srcOrd="1" destOrd="0" presId="urn:microsoft.com/office/officeart/2005/8/layout/hierarchy1"/>
    <dgm:cxn modelId="{4F91E427-CD5D-4EA1-8F33-7BA0B7A53A4A}" type="presParOf" srcId="{004FDF75-17EC-4239-B00E-C0868FF1C2DD}" destId="{EEC9B125-819E-464C-BD19-D9B651DBF93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C593F-6DFC-485C-A8E0-3A4A03BEBC5C}">
      <dsp:nvSpPr>
        <dsp:cNvPr id="0" name=""/>
        <dsp:cNvSpPr/>
      </dsp:nvSpPr>
      <dsp:spPr>
        <a:xfrm>
          <a:off x="0" y="794338"/>
          <a:ext cx="2189202" cy="13901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DAD760-754E-495D-8704-309F5E83492B}">
      <dsp:nvSpPr>
        <dsp:cNvPr id="0" name=""/>
        <dsp:cNvSpPr/>
      </dsp:nvSpPr>
      <dsp:spPr>
        <a:xfrm>
          <a:off x="243244" y="1025420"/>
          <a:ext cx="2189202" cy="13901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Purchase Order</a:t>
          </a:r>
        </a:p>
      </dsp:txBody>
      <dsp:txXfrm>
        <a:off x="283960" y="1066136"/>
        <a:ext cx="2107770" cy="1308711"/>
      </dsp:txXfrm>
    </dsp:sp>
    <dsp:sp modelId="{C1564D13-F7E8-473E-8680-089109A59B81}">
      <dsp:nvSpPr>
        <dsp:cNvPr id="0" name=""/>
        <dsp:cNvSpPr/>
      </dsp:nvSpPr>
      <dsp:spPr>
        <a:xfrm>
          <a:off x="2675691" y="794338"/>
          <a:ext cx="2189202" cy="13901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67205C-F86C-47F6-9B3D-EB15E06E4906}">
      <dsp:nvSpPr>
        <dsp:cNvPr id="0" name=""/>
        <dsp:cNvSpPr/>
      </dsp:nvSpPr>
      <dsp:spPr>
        <a:xfrm>
          <a:off x="2918936" y="1025420"/>
          <a:ext cx="2189202" cy="13901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Invoice</a:t>
          </a:r>
        </a:p>
      </dsp:txBody>
      <dsp:txXfrm>
        <a:off x="2959652" y="1066136"/>
        <a:ext cx="2107770" cy="1308711"/>
      </dsp:txXfrm>
    </dsp:sp>
    <dsp:sp modelId="{648DCD9C-6924-45B3-9C5E-10BFA1D5C41D}">
      <dsp:nvSpPr>
        <dsp:cNvPr id="0" name=""/>
        <dsp:cNvSpPr/>
      </dsp:nvSpPr>
      <dsp:spPr>
        <a:xfrm>
          <a:off x="5351383" y="794338"/>
          <a:ext cx="2189202" cy="13901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1ED115-EF21-481F-BCC3-A872E706BDEB}">
      <dsp:nvSpPr>
        <dsp:cNvPr id="0" name=""/>
        <dsp:cNvSpPr/>
      </dsp:nvSpPr>
      <dsp:spPr>
        <a:xfrm>
          <a:off x="5594627" y="1025420"/>
          <a:ext cx="2189202" cy="13901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Sales Receipt</a:t>
          </a:r>
        </a:p>
      </dsp:txBody>
      <dsp:txXfrm>
        <a:off x="5635343" y="1066136"/>
        <a:ext cx="2107770" cy="1308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C593F-6DFC-485C-A8E0-3A4A03BEBC5C}">
      <dsp:nvSpPr>
        <dsp:cNvPr id="0" name=""/>
        <dsp:cNvSpPr/>
      </dsp:nvSpPr>
      <dsp:spPr>
        <a:xfrm>
          <a:off x="2501" y="943650"/>
          <a:ext cx="1785959" cy="1134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DAD760-754E-495D-8704-309F5E83492B}">
      <dsp:nvSpPr>
        <dsp:cNvPr id="0" name=""/>
        <dsp:cNvSpPr/>
      </dsp:nvSpPr>
      <dsp:spPr>
        <a:xfrm>
          <a:off x="200941" y="1132167"/>
          <a:ext cx="1785959" cy="11340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C00000"/>
              </a:solidFill>
            </a:rPr>
            <a:t>Start-Up Budget</a:t>
          </a:r>
        </a:p>
        <a:p>
          <a:pPr marL="0" lvl="0" indent="0" algn="ctr" defTabSz="488950">
            <a:lnSpc>
              <a:spcPct val="90000"/>
            </a:lnSpc>
            <a:spcBef>
              <a:spcPct val="0"/>
            </a:spcBef>
            <a:spcAft>
              <a:spcPct val="35000"/>
            </a:spcAft>
            <a:buNone/>
          </a:pPr>
          <a:r>
            <a:rPr lang="en-US" sz="1100" kern="1200" dirty="0"/>
            <a:t>Projects amount of money needed for onset of business activities</a:t>
          </a:r>
        </a:p>
      </dsp:txBody>
      <dsp:txXfrm>
        <a:off x="234157" y="1165383"/>
        <a:ext cx="1719527" cy="1067651"/>
      </dsp:txXfrm>
    </dsp:sp>
    <dsp:sp modelId="{C1564D13-F7E8-473E-8680-089109A59B81}">
      <dsp:nvSpPr>
        <dsp:cNvPr id="0" name=""/>
        <dsp:cNvSpPr/>
      </dsp:nvSpPr>
      <dsp:spPr>
        <a:xfrm>
          <a:off x="2185340" y="943650"/>
          <a:ext cx="1785959" cy="1134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67205C-F86C-47F6-9B3D-EB15E06E4906}">
      <dsp:nvSpPr>
        <dsp:cNvPr id="0" name=""/>
        <dsp:cNvSpPr/>
      </dsp:nvSpPr>
      <dsp:spPr>
        <a:xfrm>
          <a:off x="2383780" y="1132167"/>
          <a:ext cx="1785959" cy="11340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C00000"/>
              </a:solidFill>
            </a:rPr>
            <a:t>Sales Forecast Budget</a:t>
          </a:r>
        </a:p>
        <a:p>
          <a:pPr marL="0" lvl="0" indent="0" algn="ctr" defTabSz="488950">
            <a:lnSpc>
              <a:spcPct val="90000"/>
            </a:lnSpc>
            <a:spcBef>
              <a:spcPct val="0"/>
            </a:spcBef>
            <a:spcAft>
              <a:spcPct val="35000"/>
            </a:spcAft>
            <a:buNone/>
          </a:pPr>
          <a:r>
            <a:rPr lang="en-US" sz="1100" kern="1200" dirty="0"/>
            <a:t>Predicts how much revenue will come into a business within a period of time</a:t>
          </a:r>
        </a:p>
      </dsp:txBody>
      <dsp:txXfrm>
        <a:off x="2416996" y="1165383"/>
        <a:ext cx="1719527" cy="1067651"/>
      </dsp:txXfrm>
    </dsp:sp>
    <dsp:sp modelId="{648DCD9C-6924-45B3-9C5E-10BFA1D5C41D}">
      <dsp:nvSpPr>
        <dsp:cNvPr id="0" name=""/>
        <dsp:cNvSpPr/>
      </dsp:nvSpPr>
      <dsp:spPr>
        <a:xfrm>
          <a:off x="4368178" y="943650"/>
          <a:ext cx="1785959" cy="1134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1ED115-EF21-481F-BCC3-A872E706BDEB}">
      <dsp:nvSpPr>
        <dsp:cNvPr id="0" name=""/>
        <dsp:cNvSpPr/>
      </dsp:nvSpPr>
      <dsp:spPr>
        <a:xfrm>
          <a:off x="4566618" y="1132167"/>
          <a:ext cx="1785959" cy="11340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C00000"/>
              </a:solidFill>
            </a:rPr>
            <a:t>Operating Budget</a:t>
          </a:r>
        </a:p>
        <a:p>
          <a:pPr marL="0" lvl="0" indent="0" algn="ctr" defTabSz="488950">
            <a:lnSpc>
              <a:spcPct val="90000"/>
            </a:lnSpc>
            <a:spcBef>
              <a:spcPct val="0"/>
            </a:spcBef>
            <a:spcAft>
              <a:spcPct val="35000"/>
            </a:spcAft>
            <a:buNone/>
          </a:pPr>
          <a:r>
            <a:rPr lang="en-US" sz="1100" kern="1200" dirty="0"/>
            <a:t>Predicts how much revenue will be generated and how much in expenses businesses will pay in the future</a:t>
          </a:r>
        </a:p>
      </dsp:txBody>
      <dsp:txXfrm>
        <a:off x="4599834" y="1165383"/>
        <a:ext cx="1719527" cy="1067651"/>
      </dsp:txXfrm>
    </dsp:sp>
    <dsp:sp modelId="{45B899C1-DCCF-4E50-8AFC-A25A1234B0AF}">
      <dsp:nvSpPr>
        <dsp:cNvPr id="0" name=""/>
        <dsp:cNvSpPr/>
      </dsp:nvSpPr>
      <dsp:spPr>
        <a:xfrm>
          <a:off x="6551017" y="943650"/>
          <a:ext cx="1785959" cy="1134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8DFCF4-9DEB-492E-B1FD-A0D755EA1A0A}">
      <dsp:nvSpPr>
        <dsp:cNvPr id="0" name=""/>
        <dsp:cNvSpPr/>
      </dsp:nvSpPr>
      <dsp:spPr>
        <a:xfrm>
          <a:off x="6749457" y="1132167"/>
          <a:ext cx="1785959" cy="11340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C00000"/>
              </a:solidFill>
            </a:rPr>
            <a:t>Cash Budget</a:t>
          </a:r>
          <a:endParaRPr lang="en-US" sz="1100" b="0" kern="1200" dirty="0">
            <a:solidFill>
              <a:srgbClr val="C00000"/>
            </a:solidFill>
          </a:endParaRPr>
        </a:p>
        <a:p>
          <a:pPr marL="0" lvl="0" indent="0" algn="ctr" defTabSz="488950">
            <a:lnSpc>
              <a:spcPct val="90000"/>
            </a:lnSpc>
            <a:spcBef>
              <a:spcPct val="0"/>
            </a:spcBef>
            <a:spcAft>
              <a:spcPct val="35000"/>
            </a:spcAft>
            <a:buNone/>
          </a:pPr>
          <a:r>
            <a:rPr lang="en-US" sz="1100" b="0" kern="1200" dirty="0"/>
            <a:t>Projects cash flow</a:t>
          </a:r>
          <a:endParaRPr lang="en-US" sz="1100" b="1" kern="1200" dirty="0"/>
        </a:p>
      </dsp:txBody>
      <dsp:txXfrm>
        <a:off x="6782673" y="1165383"/>
        <a:ext cx="1719527" cy="10676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DC302AC0-6257-4C8E-836B-F259875A264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23" name="Rectangle 3">
            <a:extLst>
              <a:ext uri="{FF2B5EF4-FFF2-40B4-BE49-F238E27FC236}">
                <a16:creationId xmlns:a16="http://schemas.microsoft.com/office/drawing/2014/main" id="{C13C5823-D31D-464B-8849-8B9A7B42601B}"/>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24" name="Rectangle 4">
            <a:extLst>
              <a:ext uri="{FF2B5EF4-FFF2-40B4-BE49-F238E27FC236}">
                <a16:creationId xmlns:a16="http://schemas.microsoft.com/office/drawing/2014/main" id="{92996E32-944B-4A39-B714-FC9C8F6FD5A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F3746FAA-629F-48B6-9105-5B81EEBF72A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26" name="Rectangle 6">
            <a:extLst>
              <a:ext uri="{FF2B5EF4-FFF2-40B4-BE49-F238E27FC236}">
                <a16:creationId xmlns:a16="http://schemas.microsoft.com/office/drawing/2014/main" id="{F86A89AC-E8A6-45C5-824D-B35A7C2A2127}"/>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27" name="Rectangle 7">
            <a:extLst>
              <a:ext uri="{FF2B5EF4-FFF2-40B4-BE49-F238E27FC236}">
                <a16:creationId xmlns:a16="http://schemas.microsoft.com/office/drawing/2014/main" id="{8B249466-0CF6-4FC6-9F3D-4B341D8FD91D}"/>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658B18B-C703-45E3-BC89-E0D9F11FA8C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1D15142-2E75-46B7-8FEC-B56FACF2CAC5}"/>
              </a:ext>
            </a:extLst>
          </p:cNvPr>
          <p:cNvSpPr>
            <a:spLocks noGrp="1" noChangeArrowheads="1"/>
          </p:cNvSpPr>
          <p:nvPr>
            <p:ph type="sldNum" sz="quarter" idx="5"/>
          </p:nvPr>
        </p:nvSpPr>
        <p:spPr>
          <a:ln/>
        </p:spPr>
        <p:txBody>
          <a:bodyPr/>
          <a:lstStyle/>
          <a:p>
            <a:fld id="{044AD5AD-E0F1-4589-8C77-427CEED42566}" type="slidenum">
              <a:rPr lang="en-US" altLang="en-US"/>
              <a:pPr/>
              <a:t>1</a:t>
            </a:fld>
            <a:endParaRPr lang="en-US" altLang="en-US"/>
          </a:p>
        </p:txBody>
      </p:sp>
      <p:sp>
        <p:nvSpPr>
          <p:cNvPr id="107522" name="Rectangle 2">
            <a:extLst>
              <a:ext uri="{FF2B5EF4-FFF2-40B4-BE49-F238E27FC236}">
                <a16:creationId xmlns:a16="http://schemas.microsoft.com/office/drawing/2014/main" id="{27CB5D1C-B8F3-4D64-9A30-33A502355FC5}"/>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F237082A-F4DE-467A-9A4D-98F8BEDE59A2}"/>
              </a:ext>
            </a:extLst>
          </p:cNvPr>
          <p:cNvSpPr>
            <a:spLocks noGrp="1" noChangeArrowheads="1"/>
          </p:cNvSpPr>
          <p:nvPr>
            <p:ph type="body" idx="1"/>
          </p:nvPr>
        </p:nvSpPr>
        <p:spPr/>
        <p:txBody>
          <a:bodyPr/>
          <a:lstStyle/>
          <a:p>
            <a:endParaRPr lang="ru-R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82227-17C2-490C-8C00-762E439AC593}"/>
              </a:ext>
            </a:extLst>
          </p:cNvPr>
          <p:cNvSpPr>
            <a:spLocks noGrp="1" noChangeArrowheads="1"/>
          </p:cNvSpPr>
          <p:nvPr>
            <p:ph type="sldNum" sz="quarter" idx="5"/>
          </p:nvPr>
        </p:nvSpPr>
        <p:spPr>
          <a:ln/>
        </p:spPr>
        <p:txBody>
          <a:bodyPr/>
          <a:lstStyle/>
          <a:p>
            <a:fld id="{D493705F-A71D-4128-9875-7230214081E8}" type="slidenum">
              <a:rPr lang="en-US" altLang="en-US"/>
              <a:pPr/>
              <a:t>10</a:t>
            </a:fld>
            <a:endParaRPr lang="en-US" altLang="en-US"/>
          </a:p>
        </p:txBody>
      </p:sp>
      <p:sp>
        <p:nvSpPr>
          <p:cNvPr id="110594" name="Rectangle 2">
            <a:extLst>
              <a:ext uri="{FF2B5EF4-FFF2-40B4-BE49-F238E27FC236}">
                <a16:creationId xmlns:a16="http://schemas.microsoft.com/office/drawing/2014/main" id="{6A0C5F2B-6735-44FA-B52D-B6D9C9D5D27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1CA2ECCE-790F-47F8-9F6D-FCA3BE545946}"/>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3142571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82227-17C2-490C-8C00-762E439AC593}"/>
              </a:ext>
            </a:extLst>
          </p:cNvPr>
          <p:cNvSpPr>
            <a:spLocks noGrp="1" noChangeArrowheads="1"/>
          </p:cNvSpPr>
          <p:nvPr>
            <p:ph type="sldNum" sz="quarter" idx="5"/>
          </p:nvPr>
        </p:nvSpPr>
        <p:spPr>
          <a:ln/>
        </p:spPr>
        <p:txBody>
          <a:bodyPr/>
          <a:lstStyle/>
          <a:p>
            <a:fld id="{D493705F-A71D-4128-9875-7230214081E8}" type="slidenum">
              <a:rPr lang="en-US" altLang="en-US"/>
              <a:pPr/>
              <a:t>11</a:t>
            </a:fld>
            <a:endParaRPr lang="en-US" altLang="en-US"/>
          </a:p>
        </p:txBody>
      </p:sp>
      <p:sp>
        <p:nvSpPr>
          <p:cNvPr id="110594" name="Rectangle 2">
            <a:extLst>
              <a:ext uri="{FF2B5EF4-FFF2-40B4-BE49-F238E27FC236}">
                <a16:creationId xmlns:a16="http://schemas.microsoft.com/office/drawing/2014/main" id="{6A0C5F2B-6735-44FA-B52D-B6D9C9D5D27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1CA2ECCE-790F-47F8-9F6D-FCA3BE545946}"/>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350045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82227-17C2-490C-8C00-762E439AC593}"/>
              </a:ext>
            </a:extLst>
          </p:cNvPr>
          <p:cNvSpPr>
            <a:spLocks noGrp="1" noChangeArrowheads="1"/>
          </p:cNvSpPr>
          <p:nvPr>
            <p:ph type="sldNum" sz="quarter" idx="5"/>
          </p:nvPr>
        </p:nvSpPr>
        <p:spPr>
          <a:ln/>
        </p:spPr>
        <p:txBody>
          <a:bodyPr/>
          <a:lstStyle/>
          <a:p>
            <a:fld id="{D493705F-A71D-4128-9875-7230214081E8}" type="slidenum">
              <a:rPr lang="en-US" altLang="en-US"/>
              <a:pPr/>
              <a:t>12</a:t>
            </a:fld>
            <a:endParaRPr lang="en-US" altLang="en-US"/>
          </a:p>
        </p:txBody>
      </p:sp>
      <p:sp>
        <p:nvSpPr>
          <p:cNvPr id="110594" name="Rectangle 2">
            <a:extLst>
              <a:ext uri="{FF2B5EF4-FFF2-40B4-BE49-F238E27FC236}">
                <a16:creationId xmlns:a16="http://schemas.microsoft.com/office/drawing/2014/main" id="{6A0C5F2B-6735-44FA-B52D-B6D9C9D5D27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1CA2ECCE-790F-47F8-9F6D-FCA3BE545946}"/>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530760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82227-17C2-490C-8C00-762E439AC593}"/>
              </a:ext>
            </a:extLst>
          </p:cNvPr>
          <p:cNvSpPr>
            <a:spLocks noGrp="1" noChangeArrowheads="1"/>
          </p:cNvSpPr>
          <p:nvPr>
            <p:ph type="sldNum" sz="quarter" idx="5"/>
          </p:nvPr>
        </p:nvSpPr>
        <p:spPr>
          <a:ln/>
        </p:spPr>
        <p:txBody>
          <a:bodyPr/>
          <a:lstStyle/>
          <a:p>
            <a:fld id="{D493705F-A71D-4128-9875-7230214081E8}" type="slidenum">
              <a:rPr lang="en-US" altLang="en-US"/>
              <a:pPr/>
              <a:t>13</a:t>
            </a:fld>
            <a:endParaRPr lang="en-US" altLang="en-US"/>
          </a:p>
        </p:txBody>
      </p:sp>
      <p:sp>
        <p:nvSpPr>
          <p:cNvPr id="110594" name="Rectangle 2">
            <a:extLst>
              <a:ext uri="{FF2B5EF4-FFF2-40B4-BE49-F238E27FC236}">
                <a16:creationId xmlns:a16="http://schemas.microsoft.com/office/drawing/2014/main" id="{6A0C5F2B-6735-44FA-B52D-B6D9C9D5D27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1CA2ECCE-790F-47F8-9F6D-FCA3BE545946}"/>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3943128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82227-17C2-490C-8C00-762E439AC593}"/>
              </a:ext>
            </a:extLst>
          </p:cNvPr>
          <p:cNvSpPr>
            <a:spLocks noGrp="1" noChangeArrowheads="1"/>
          </p:cNvSpPr>
          <p:nvPr>
            <p:ph type="sldNum" sz="quarter" idx="5"/>
          </p:nvPr>
        </p:nvSpPr>
        <p:spPr>
          <a:ln/>
        </p:spPr>
        <p:txBody>
          <a:bodyPr/>
          <a:lstStyle/>
          <a:p>
            <a:fld id="{D493705F-A71D-4128-9875-7230214081E8}" type="slidenum">
              <a:rPr lang="en-US" altLang="en-US"/>
              <a:pPr/>
              <a:t>14</a:t>
            </a:fld>
            <a:endParaRPr lang="en-US" altLang="en-US"/>
          </a:p>
        </p:txBody>
      </p:sp>
      <p:sp>
        <p:nvSpPr>
          <p:cNvPr id="110594" name="Rectangle 2">
            <a:extLst>
              <a:ext uri="{FF2B5EF4-FFF2-40B4-BE49-F238E27FC236}">
                <a16:creationId xmlns:a16="http://schemas.microsoft.com/office/drawing/2014/main" id="{6A0C5F2B-6735-44FA-B52D-B6D9C9D5D27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1CA2ECCE-790F-47F8-9F6D-FCA3BE545946}"/>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930182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82227-17C2-490C-8C00-762E439AC593}"/>
              </a:ext>
            </a:extLst>
          </p:cNvPr>
          <p:cNvSpPr>
            <a:spLocks noGrp="1" noChangeArrowheads="1"/>
          </p:cNvSpPr>
          <p:nvPr>
            <p:ph type="sldNum" sz="quarter" idx="5"/>
          </p:nvPr>
        </p:nvSpPr>
        <p:spPr>
          <a:ln/>
        </p:spPr>
        <p:txBody>
          <a:bodyPr/>
          <a:lstStyle/>
          <a:p>
            <a:fld id="{D493705F-A71D-4128-9875-7230214081E8}" type="slidenum">
              <a:rPr lang="en-US" altLang="en-US"/>
              <a:pPr/>
              <a:t>15</a:t>
            </a:fld>
            <a:endParaRPr lang="en-US" altLang="en-US"/>
          </a:p>
        </p:txBody>
      </p:sp>
      <p:sp>
        <p:nvSpPr>
          <p:cNvPr id="110594" name="Rectangle 2">
            <a:extLst>
              <a:ext uri="{FF2B5EF4-FFF2-40B4-BE49-F238E27FC236}">
                <a16:creationId xmlns:a16="http://schemas.microsoft.com/office/drawing/2014/main" id="{6A0C5F2B-6735-44FA-B52D-B6D9C9D5D27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1CA2ECCE-790F-47F8-9F6D-FCA3BE545946}"/>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856679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82227-17C2-490C-8C00-762E439AC593}"/>
              </a:ext>
            </a:extLst>
          </p:cNvPr>
          <p:cNvSpPr>
            <a:spLocks noGrp="1" noChangeArrowheads="1"/>
          </p:cNvSpPr>
          <p:nvPr>
            <p:ph type="sldNum" sz="quarter" idx="5"/>
          </p:nvPr>
        </p:nvSpPr>
        <p:spPr>
          <a:ln/>
        </p:spPr>
        <p:txBody>
          <a:bodyPr/>
          <a:lstStyle/>
          <a:p>
            <a:fld id="{D493705F-A71D-4128-9875-7230214081E8}" type="slidenum">
              <a:rPr lang="en-US" altLang="en-US"/>
              <a:pPr/>
              <a:t>16</a:t>
            </a:fld>
            <a:endParaRPr lang="en-US" altLang="en-US"/>
          </a:p>
        </p:txBody>
      </p:sp>
      <p:sp>
        <p:nvSpPr>
          <p:cNvPr id="110594" name="Rectangle 2">
            <a:extLst>
              <a:ext uri="{FF2B5EF4-FFF2-40B4-BE49-F238E27FC236}">
                <a16:creationId xmlns:a16="http://schemas.microsoft.com/office/drawing/2014/main" id="{6A0C5F2B-6735-44FA-B52D-B6D9C9D5D27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1CA2ECCE-790F-47F8-9F6D-FCA3BE545946}"/>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3573639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82227-17C2-490C-8C00-762E439AC593}"/>
              </a:ext>
            </a:extLst>
          </p:cNvPr>
          <p:cNvSpPr>
            <a:spLocks noGrp="1" noChangeArrowheads="1"/>
          </p:cNvSpPr>
          <p:nvPr>
            <p:ph type="sldNum" sz="quarter" idx="5"/>
          </p:nvPr>
        </p:nvSpPr>
        <p:spPr>
          <a:ln/>
        </p:spPr>
        <p:txBody>
          <a:bodyPr/>
          <a:lstStyle/>
          <a:p>
            <a:fld id="{D493705F-A71D-4128-9875-7230214081E8}" type="slidenum">
              <a:rPr lang="en-US" altLang="en-US"/>
              <a:pPr/>
              <a:t>17</a:t>
            </a:fld>
            <a:endParaRPr lang="en-US" altLang="en-US"/>
          </a:p>
        </p:txBody>
      </p:sp>
      <p:sp>
        <p:nvSpPr>
          <p:cNvPr id="110594" name="Rectangle 2">
            <a:extLst>
              <a:ext uri="{FF2B5EF4-FFF2-40B4-BE49-F238E27FC236}">
                <a16:creationId xmlns:a16="http://schemas.microsoft.com/office/drawing/2014/main" id="{6A0C5F2B-6735-44FA-B52D-B6D9C9D5D27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1CA2ECCE-790F-47F8-9F6D-FCA3BE545946}"/>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4012956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82227-17C2-490C-8C00-762E439AC593}"/>
              </a:ext>
            </a:extLst>
          </p:cNvPr>
          <p:cNvSpPr>
            <a:spLocks noGrp="1" noChangeArrowheads="1"/>
          </p:cNvSpPr>
          <p:nvPr>
            <p:ph type="sldNum" sz="quarter" idx="5"/>
          </p:nvPr>
        </p:nvSpPr>
        <p:spPr>
          <a:ln/>
        </p:spPr>
        <p:txBody>
          <a:bodyPr/>
          <a:lstStyle/>
          <a:p>
            <a:fld id="{D493705F-A71D-4128-9875-7230214081E8}" type="slidenum">
              <a:rPr lang="en-US" altLang="en-US"/>
              <a:pPr/>
              <a:t>18</a:t>
            </a:fld>
            <a:endParaRPr lang="en-US" altLang="en-US"/>
          </a:p>
        </p:txBody>
      </p:sp>
      <p:sp>
        <p:nvSpPr>
          <p:cNvPr id="110594" name="Rectangle 2">
            <a:extLst>
              <a:ext uri="{FF2B5EF4-FFF2-40B4-BE49-F238E27FC236}">
                <a16:creationId xmlns:a16="http://schemas.microsoft.com/office/drawing/2014/main" id="{6A0C5F2B-6735-44FA-B52D-B6D9C9D5D27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1CA2ECCE-790F-47F8-9F6D-FCA3BE545946}"/>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3699504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82227-17C2-490C-8C00-762E439AC593}"/>
              </a:ext>
            </a:extLst>
          </p:cNvPr>
          <p:cNvSpPr>
            <a:spLocks noGrp="1" noChangeArrowheads="1"/>
          </p:cNvSpPr>
          <p:nvPr>
            <p:ph type="sldNum" sz="quarter" idx="5"/>
          </p:nvPr>
        </p:nvSpPr>
        <p:spPr>
          <a:ln/>
        </p:spPr>
        <p:txBody>
          <a:bodyPr/>
          <a:lstStyle/>
          <a:p>
            <a:fld id="{D493705F-A71D-4128-9875-7230214081E8}" type="slidenum">
              <a:rPr lang="en-US" altLang="en-US"/>
              <a:pPr/>
              <a:t>19</a:t>
            </a:fld>
            <a:endParaRPr lang="en-US" altLang="en-US"/>
          </a:p>
        </p:txBody>
      </p:sp>
      <p:sp>
        <p:nvSpPr>
          <p:cNvPr id="110594" name="Rectangle 2">
            <a:extLst>
              <a:ext uri="{FF2B5EF4-FFF2-40B4-BE49-F238E27FC236}">
                <a16:creationId xmlns:a16="http://schemas.microsoft.com/office/drawing/2014/main" id="{6A0C5F2B-6735-44FA-B52D-B6D9C9D5D27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1CA2ECCE-790F-47F8-9F6D-FCA3BE545946}"/>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628614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FD5AD9-9DB8-45C5-B761-452C27EEFD1E}"/>
              </a:ext>
            </a:extLst>
          </p:cNvPr>
          <p:cNvSpPr>
            <a:spLocks noGrp="1" noChangeArrowheads="1"/>
          </p:cNvSpPr>
          <p:nvPr>
            <p:ph type="sldNum" sz="quarter" idx="5"/>
          </p:nvPr>
        </p:nvSpPr>
        <p:spPr>
          <a:ln/>
        </p:spPr>
        <p:txBody>
          <a:bodyPr/>
          <a:lstStyle/>
          <a:p>
            <a:fld id="{572B2D4E-D901-4215-A61F-447FED51D827}" type="slidenum">
              <a:rPr lang="en-US" altLang="en-US"/>
              <a:pPr/>
              <a:t>2</a:t>
            </a:fld>
            <a:endParaRPr lang="en-US" altLang="en-US"/>
          </a:p>
        </p:txBody>
      </p:sp>
      <p:sp>
        <p:nvSpPr>
          <p:cNvPr id="112642" name="Rectangle 2">
            <a:extLst>
              <a:ext uri="{FF2B5EF4-FFF2-40B4-BE49-F238E27FC236}">
                <a16:creationId xmlns:a16="http://schemas.microsoft.com/office/drawing/2014/main" id="{A4FE9291-C06A-4C4C-BE38-413B49538525}"/>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BDF76049-8C58-41E3-AAF4-5074AE337F9B}"/>
              </a:ext>
            </a:extLst>
          </p:cNvPr>
          <p:cNvSpPr>
            <a:spLocks noGrp="1" noChangeArrowheads="1"/>
          </p:cNvSpPr>
          <p:nvPr>
            <p:ph type="body" idx="1"/>
          </p:nvPr>
        </p:nvSpPr>
        <p:spPr/>
        <p:txBody>
          <a:bodyPr/>
          <a:lstStyle/>
          <a:p>
            <a:endParaRPr lang="ru-RU"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82227-17C2-490C-8C00-762E439AC593}"/>
              </a:ext>
            </a:extLst>
          </p:cNvPr>
          <p:cNvSpPr>
            <a:spLocks noGrp="1" noChangeArrowheads="1"/>
          </p:cNvSpPr>
          <p:nvPr>
            <p:ph type="sldNum" sz="quarter" idx="5"/>
          </p:nvPr>
        </p:nvSpPr>
        <p:spPr>
          <a:ln/>
        </p:spPr>
        <p:txBody>
          <a:bodyPr/>
          <a:lstStyle/>
          <a:p>
            <a:fld id="{D493705F-A71D-4128-9875-7230214081E8}" type="slidenum">
              <a:rPr lang="en-US" altLang="en-US"/>
              <a:pPr/>
              <a:t>20</a:t>
            </a:fld>
            <a:endParaRPr lang="en-US" altLang="en-US"/>
          </a:p>
        </p:txBody>
      </p:sp>
      <p:sp>
        <p:nvSpPr>
          <p:cNvPr id="110594" name="Rectangle 2">
            <a:extLst>
              <a:ext uri="{FF2B5EF4-FFF2-40B4-BE49-F238E27FC236}">
                <a16:creationId xmlns:a16="http://schemas.microsoft.com/office/drawing/2014/main" id="{6A0C5F2B-6735-44FA-B52D-B6D9C9D5D27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1CA2ECCE-790F-47F8-9F6D-FCA3BE545946}"/>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229965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82227-17C2-490C-8C00-762E439AC593}"/>
              </a:ext>
            </a:extLst>
          </p:cNvPr>
          <p:cNvSpPr>
            <a:spLocks noGrp="1" noChangeArrowheads="1"/>
          </p:cNvSpPr>
          <p:nvPr>
            <p:ph type="sldNum" sz="quarter" idx="5"/>
          </p:nvPr>
        </p:nvSpPr>
        <p:spPr>
          <a:ln/>
        </p:spPr>
        <p:txBody>
          <a:bodyPr/>
          <a:lstStyle/>
          <a:p>
            <a:fld id="{D493705F-A71D-4128-9875-7230214081E8}" type="slidenum">
              <a:rPr lang="en-US" altLang="en-US"/>
              <a:pPr/>
              <a:t>21</a:t>
            </a:fld>
            <a:endParaRPr lang="en-US" altLang="en-US"/>
          </a:p>
        </p:txBody>
      </p:sp>
      <p:sp>
        <p:nvSpPr>
          <p:cNvPr id="110594" name="Rectangle 2">
            <a:extLst>
              <a:ext uri="{FF2B5EF4-FFF2-40B4-BE49-F238E27FC236}">
                <a16:creationId xmlns:a16="http://schemas.microsoft.com/office/drawing/2014/main" id="{6A0C5F2B-6735-44FA-B52D-B6D9C9D5D27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1CA2ECCE-790F-47F8-9F6D-FCA3BE545946}"/>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374414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82227-17C2-490C-8C00-762E439AC593}"/>
              </a:ext>
            </a:extLst>
          </p:cNvPr>
          <p:cNvSpPr>
            <a:spLocks noGrp="1" noChangeArrowheads="1"/>
          </p:cNvSpPr>
          <p:nvPr>
            <p:ph type="sldNum" sz="quarter" idx="5"/>
          </p:nvPr>
        </p:nvSpPr>
        <p:spPr>
          <a:ln/>
        </p:spPr>
        <p:txBody>
          <a:bodyPr/>
          <a:lstStyle/>
          <a:p>
            <a:fld id="{D493705F-A71D-4128-9875-7230214081E8}" type="slidenum">
              <a:rPr lang="en-US" altLang="en-US"/>
              <a:pPr/>
              <a:t>22</a:t>
            </a:fld>
            <a:endParaRPr lang="en-US" altLang="en-US"/>
          </a:p>
        </p:txBody>
      </p:sp>
      <p:sp>
        <p:nvSpPr>
          <p:cNvPr id="110594" name="Rectangle 2">
            <a:extLst>
              <a:ext uri="{FF2B5EF4-FFF2-40B4-BE49-F238E27FC236}">
                <a16:creationId xmlns:a16="http://schemas.microsoft.com/office/drawing/2014/main" id="{6A0C5F2B-6735-44FA-B52D-B6D9C9D5D27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1CA2ECCE-790F-47F8-9F6D-FCA3BE545946}"/>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3315147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82227-17C2-490C-8C00-762E439AC593}"/>
              </a:ext>
            </a:extLst>
          </p:cNvPr>
          <p:cNvSpPr>
            <a:spLocks noGrp="1" noChangeArrowheads="1"/>
          </p:cNvSpPr>
          <p:nvPr>
            <p:ph type="sldNum" sz="quarter" idx="5"/>
          </p:nvPr>
        </p:nvSpPr>
        <p:spPr>
          <a:ln/>
        </p:spPr>
        <p:txBody>
          <a:bodyPr/>
          <a:lstStyle/>
          <a:p>
            <a:fld id="{D493705F-A71D-4128-9875-7230214081E8}" type="slidenum">
              <a:rPr lang="en-US" altLang="en-US"/>
              <a:pPr/>
              <a:t>23</a:t>
            </a:fld>
            <a:endParaRPr lang="en-US" altLang="en-US"/>
          </a:p>
        </p:txBody>
      </p:sp>
      <p:sp>
        <p:nvSpPr>
          <p:cNvPr id="110594" name="Rectangle 2">
            <a:extLst>
              <a:ext uri="{FF2B5EF4-FFF2-40B4-BE49-F238E27FC236}">
                <a16:creationId xmlns:a16="http://schemas.microsoft.com/office/drawing/2014/main" id="{6A0C5F2B-6735-44FA-B52D-B6D9C9D5D27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1CA2ECCE-790F-47F8-9F6D-FCA3BE545946}"/>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3505847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82227-17C2-490C-8C00-762E439AC593}"/>
              </a:ext>
            </a:extLst>
          </p:cNvPr>
          <p:cNvSpPr>
            <a:spLocks noGrp="1" noChangeArrowheads="1"/>
          </p:cNvSpPr>
          <p:nvPr>
            <p:ph type="sldNum" sz="quarter" idx="5"/>
          </p:nvPr>
        </p:nvSpPr>
        <p:spPr>
          <a:ln/>
        </p:spPr>
        <p:txBody>
          <a:bodyPr/>
          <a:lstStyle/>
          <a:p>
            <a:fld id="{D493705F-A71D-4128-9875-7230214081E8}" type="slidenum">
              <a:rPr lang="en-US" altLang="en-US"/>
              <a:pPr/>
              <a:t>24</a:t>
            </a:fld>
            <a:endParaRPr lang="en-US" altLang="en-US"/>
          </a:p>
        </p:txBody>
      </p:sp>
      <p:sp>
        <p:nvSpPr>
          <p:cNvPr id="110594" name="Rectangle 2">
            <a:extLst>
              <a:ext uri="{FF2B5EF4-FFF2-40B4-BE49-F238E27FC236}">
                <a16:creationId xmlns:a16="http://schemas.microsoft.com/office/drawing/2014/main" id="{6A0C5F2B-6735-44FA-B52D-B6D9C9D5D27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1CA2ECCE-790F-47F8-9F6D-FCA3BE545946}"/>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3872130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82227-17C2-490C-8C00-762E439AC593}"/>
              </a:ext>
            </a:extLst>
          </p:cNvPr>
          <p:cNvSpPr>
            <a:spLocks noGrp="1" noChangeArrowheads="1"/>
          </p:cNvSpPr>
          <p:nvPr>
            <p:ph type="sldNum" sz="quarter" idx="5"/>
          </p:nvPr>
        </p:nvSpPr>
        <p:spPr>
          <a:ln/>
        </p:spPr>
        <p:txBody>
          <a:bodyPr/>
          <a:lstStyle/>
          <a:p>
            <a:fld id="{D493705F-A71D-4128-9875-7230214081E8}" type="slidenum">
              <a:rPr lang="en-US" altLang="en-US"/>
              <a:pPr/>
              <a:t>25</a:t>
            </a:fld>
            <a:endParaRPr lang="en-US" altLang="en-US"/>
          </a:p>
        </p:txBody>
      </p:sp>
      <p:sp>
        <p:nvSpPr>
          <p:cNvPr id="110594" name="Rectangle 2">
            <a:extLst>
              <a:ext uri="{FF2B5EF4-FFF2-40B4-BE49-F238E27FC236}">
                <a16:creationId xmlns:a16="http://schemas.microsoft.com/office/drawing/2014/main" id="{6A0C5F2B-6735-44FA-B52D-B6D9C9D5D27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1CA2ECCE-790F-47F8-9F6D-FCA3BE545946}"/>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021050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82227-17C2-490C-8C00-762E439AC593}"/>
              </a:ext>
            </a:extLst>
          </p:cNvPr>
          <p:cNvSpPr>
            <a:spLocks noGrp="1" noChangeArrowheads="1"/>
          </p:cNvSpPr>
          <p:nvPr>
            <p:ph type="sldNum" sz="quarter" idx="5"/>
          </p:nvPr>
        </p:nvSpPr>
        <p:spPr>
          <a:ln/>
        </p:spPr>
        <p:txBody>
          <a:bodyPr/>
          <a:lstStyle/>
          <a:p>
            <a:fld id="{D493705F-A71D-4128-9875-7230214081E8}" type="slidenum">
              <a:rPr lang="en-US" altLang="en-US"/>
              <a:pPr/>
              <a:t>26</a:t>
            </a:fld>
            <a:endParaRPr lang="en-US" altLang="en-US"/>
          </a:p>
        </p:txBody>
      </p:sp>
      <p:sp>
        <p:nvSpPr>
          <p:cNvPr id="110594" name="Rectangle 2">
            <a:extLst>
              <a:ext uri="{FF2B5EF4-FFF2-40B4-BE49-F238E27FC236}">
                <a16:creationId xmlns:a16="http://schemas.microsoft.com/office/drawing/2014/main" id="{6A0C5F2B-6735-44FA-B52D-B6D9C9D5D27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1CA2ECCE-790F-47F8-9F6D-FCA3BE545946}"/>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9280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FD5AD9-9DB8-45C5-B761-452C27EEFD1E}"/>
              </a:ext>
            </a:extLst>
          </p:cNvPr>
          <p:cNvSpPr>
            <a:spLocks noGrp="1" noChangeArrowheads="1"/>
          </p:cNvSpPr>
          <p:nvPr>
            <p:ph type="sldNum" sz="quarter" idx="5"/>
          </p:nvPr>
        </p:nvSpPr>
        <p:spPr>
          <a:ln/>
        </p:spPr>
        <p:txBody>
          <a:bodyPr/>
          <a:lstStyle/>
          <a:p>
            <a:fld id="{572B2D4E-D901-4215-A61F-447FED51D827}" type="slidenum">
              <a:rPr lang="en-US" altLang="en-US"/>
              <a:pPr/>
              <a:t>3</a:t>
            </a:fld>
            <a:endParaRPr lang="en-US" altLang="en-US"/>
          </a:p>
        </p:txBody>
      </p:sp>
      <p:sp>
        <p:nvSpPr>
          <p:cNvPr id="112642" name="Rectangle 2">
            <a:extLst>
              <a:ext uri="{FF2B5EF4-FFF2-40B4-BE49-F238E27FC236}">
                <a16:creationId xmlns:a16="http://schemas.microsoft.com/office/drawing/2014/main" id="{A4FE9291-C06A-4C4C-BE38-413B49538525}"/>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BDF76049-8C58-41E3-AAF4-5074AE337F9B}"/>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74727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82227-17C2-490C-8C00-762E439AC593}"/>
              </a:ext>
            </a:extLst>
          </p:cNvPr>
          <p:cNvSpPr>
            <a:spLocks noGrp="1" noChangeArrowheads="1"/>
          </p:cNvSpPr>
          <p:nvPr>
            <p:ph type="sldNum" sz="quarter" idx="5"/>
          </p:nvPr>
        </p:nvSpPr>
        <p:spPr>
          <a:ln/>
        </p:spPr>
        <p:txBody>
          <a:bodyPr/>
          <a:lstStyle/>
          <a:p>
            <a:fld id="{D493705F-A71D-4128-9875-7230214081E8}" type="slidenum">
              <a:rPr lang="en-US" altLang="en-US"/>
              <a:pPr/>
              <a:t>4</a:t>
            </a:fld>
            <a:endParaRPr lang="en-US" altLang="en-US"/>
          </a:p>
        </p:txBody>
      </p:sp>
      <p:sp>
        <p:nvSpPr>
          <p:cNvPr id="110594" name="Rectangle 2">
            <a:extLst>
              <a:ext uri="{FF2B5EF4-FFF2-40B4-BE49-F238E27FC236}">
                <a16:creationId xmlns:a16="http://schemas.microsoft.com/office/drawing/2014/main" id="{6A0C5F2B-6735-44FA-B52D-B6D9C9D5D27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1CA2ECCE-790F-47F8-9F6D-FCA3BE545946}"/>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5383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82227-17C2-490C-8C00-762E439AC593}"/>
              </a:ext>
            </a:extLst>
          </p:cNvPr>
          <p:cNvSpPr>
            <a:spLocks noGrp="1" noChangeArrowheads="1"/>
          </p:cNvSpPr>
          <p:nvPr>
            <p:ph type="sldNum" sz="quarter" idx="5"/>
          </p:nvPr>
        </p:nvSpPr>
        <p:spPr>
          <a:ln/>
        </p:spPr>
        <p:txBody>
          <a:bodyPr/>
          <a:lstStyle/>
          <a:p>
            <a:fld id="{D493705F-A71D-4128-9875-7230214081E8}" type="slidenum">
              <a:rPr lang="en-US" altLang="en-US"/>
              <a:pPr/>
              <a:t>5</a:t>
            </a:fld>
            <a:endParaRPr lang="en-US" altLang="en-US"/>
          </a:p>
        </p:txBody>
      </p:sp>
      <p:sp>
        <p:nvSpPr>
          <p:cNvPr id="110594" name="Rectangle 2">
            <a:extLst>
              <a:ext uri="{FF2B5EF4-FFF2-40B4-BE49-F238E27FC236}">
                <a16:creationId xmlns:a16="http://schemas.microsoft.com/office/drawing/2014/main" id="{6A0C5F2B-6735-44FA-B52D-B6D9C9D5D27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1CA2ECCE-790F-47F8-9F6D-FCA3BE545946}"/>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3300774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82227-17C2-490C-8C00-762E439AC593}"/>
              </a:ext>
            </a:extLst>
          </p:cNvPr>
          <p:cNvSpPr>
            <a:spLocks noGrp="1" noChangeArrowheads="1"/>
          </p:cNvSpPr>
          <p:nvPr>
            <p:ph type="sldNum" sz="quarter" idx="5"/>
          </p:nvPr>
        </p:nvSpPr>
        <p:spPr>
          <a:ln/>
        </p:spPr>
        <p:txBody>
          <a:bodyPr/>
          <a:lstStyle/>
          <a:p>
            <a:fld id="{D493705F-A71D-4128-9875-7230214081E8}" type="slidenum">
              <a:rPr lang="en-US" altLang="en-US"/>
              <a:pPr/>
              <a:t>6</a:t>
            </a:fld>
            <a:endParaRPr lang="en-US" altLang="en-US"/>
          </a:p>
        </p:txBody>
      </p:sp>
      <p:sp>
        <p:nvSpPr>
          <p:cNvPr id="110594" name="Rectangle 2">
            <a:extLst>
              <a:ext uri="{FF2B5EF4-FFF2-40B4-BE49-F238E27FC236}">
                <a16:creationId xmlns:a16="http://schemas.microsoft.com/office/drawing/2014/main" id="{6A0C5F2B-6735-44FA-B52D-B6D9C9D5D27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1CA2ECCE-790F-47F8-9F6D-FCA3BE545946}"/>
              </a:ext>
            </a:extLst>
          </p:cNvPr>
          <p:cNvSpPr>
            <a:spLocks noGrp="1" noChangeArrowheads="1"/>
          </p:cNvSpPr>
          <p:nvPr>
            <p:ph type="body" idx="1"/>
          </p:nvPr>
        </p:nvSpPr>
        <p:spPr/>
        <p:txBody>
          <a:bodyPr/>
          <a:lstStyle/>
          <a:p>
            <a:endParaRPr lang="ru-RU"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82227-17C2-490C-8C00-762E439AC593}"/>
              </a:ext>
            </a:extLst>
          </p:cNvPr>
          <p:cNvSpPr>
            <a:spLocks noGrp="1" noChangeArrowheads="1"/>
          </p:cNvSpPr>
          <p:nvPr>
            <p:ph type="sldNum" sz="quarter" idx="5"/>
          </p:nvPr>
        </p:nvSpPr>
        <p:spPr>
          <a:ln/>
        </p:spPr>
        <p:txBody>
          <a:bodyPr/>
          <a:lstStyle/>
          <a:p>
            <a:fld id="{D493705F-A71D-4128-9875-7230214081E8}" type="slidenum">
              <a:rPr lang="en-US" altLang="en-US"/>
              <a:pPr/>
              <a:t>7</a:t>
            </a:fld>
            <a:endParaRPr lang="en-US" altLang="en-US"/>
          </a:p>
        </p:txBody>
      </p:sp>
      <p:sp>
        <p:nvSpPr>
          <p:cNvPr id="110594" name="Rectangle 2">
            <a:extLst>
              <a:ext uri="{FF2B5EF4-FFF2-40B4-BE49-F238E27FC236}">
                <a16:creationId xmlns:a16="http://schemas.microsoft.com/office/drawing/2014/main" id="{6A0C5F2B-6735-44FA-B52D-B6D9C9D5D27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1CA2ECCE-790F-47F8-9F6D-FCA3BE545946}"/>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4160604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82227-17C2-490C-8C00-762E439AC593}"/>
              </a:ext>
            </a:extLst>
          </p:cNvPr>
          <p:cNvSpPr>
            <a:spLocks noGrp="1" noChangeArrowheads="1"/>
          </p:cNvSpPr>
          <p:nvPr>
            <p:ph type="sldNum" sz="quarter" idx="5"/>
          </p:nvPr>
        </p:nvSpPr>
        <p:spPr>
          <a:ln/>
        </p:spPr>
        <p:txBody>
          <a:bodyPr/>
          <a:lstStyle/>
          <a:p>
            <a:fld id="{D493705F-A71D-4128-9875-7230214081E8}" type="slidenum">
              <a:rPr lang="en-US" altLang="en-US"/>
              <a:pPr/>
              <a:t>8</a:t>
            </a:fld>
            <a:endParaRPr lang="en-US" altLang="en-US"/>
          </a:p>
        </p:txBody>
      </p:sp>
      <p:sp>
        <p:nvSpPr>
          <p:cNvPr id="110594" name="Rectangle 2">
            <a:extLst>
              <a:ext uri="{FF2B5EF4-FFF2-40B4-BE49-F238E27FC236}">
                <a16:creationId xmlns:a16="http://schemas.microsoft.com/office/drawing/2014/main" id="{6A0C5F2B-6735-44FA-B52D-B6D9C9D5D27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1CA2ECCE-790F-47F8-9F6D-FCA3BE545946}"/>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45202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82227-17C2-490C-8C00-762E439AC593}"/>
              </a:ext>
            </a:extLst>
          </p:cNvPr>
          <p:cNvSpPr>
            <a:spLocks noGrp="1" noChangeArrowheads="1"/>
          </p:cNvSpPr>
          <p:nvPr>
            <p:ph type="sldNum" sz="quarter" idx="5"/>
          </p:nvPr>
        </p:nvSpPr>
        <p:spPr>
          <a:ln/>
        </p:spPr>
        <p:txBody>
          <a:bodyPr/>
          <a:lstStyle/>
          <a:p>
            <a:fld id="{D493705F-A71D-4128-9875-7230214081E8}" type="slidenum">
              <a:rPr lang="en-US" altLang="en-US"/>
              <a:pPr/>
              <a:t>9</a:t>
            </a:fld>
            <a:endParaRPr lang="en-US" altLang="en-US"/>
          </a:p>
        </p:txBody>
      </p:sp>
      <p:sp>
        <p:nvSpPr>
          <p:cNvPr id="110594" name="Rectangle 2">
            <a:extLst>
              <a:ext uri="{FF2B5EF4-FFF2-40B4-BE49-F238E27FC236}">
                <a16:creationId xmlns:a16="http://schemas.microsoft.com/office/drawing/2014/main" id="{6A0C5F2B-6735-44FA-B52D-B6D9C9D5D274}"/>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1CA2ECCE-790F-47F8-9F6D-FCA3BE545946}"/>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929447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2E2B85E-5C28-4C21-AB37-C6FB336D10A5}"/>
              </a:ext>
            </a:extLst>
          </p:cNvPr>
          <p:cNvSpPr>
            <a:spLocks noGrp="1" noChangeArrowheads="1"/>
          </p:cNvSpPr>
          <p:nvPr>
            <p:ph type="ctrTitle"/>
          </p:nvPr>
        </p:nvSpPr>
        <p:spPr>
          <a:xfrm>
            <a:off x="609600" y="533400"/>
            <a:ext cx="7772400" cy="704850"/>
          </a:xfrm>
          <a:effectLst>
            <a:outerShdw dist="17961" dir="2700000" algn="ctr" rotWithShape="0">
              <a:schemeClr val="bg2"/>
            </a:outerShdw>
          </a:effectLst>
        </p:spPr>
        <p:txBody>
          <a:bodyPr/>
          <a:lstStyle>
            <a:lvl1pPr>
              <a:defRPr sz="4800"/>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D016E7AD-EDCB-4A4A-87D6-A4F642ADA371}"/>
              </a:ext>
            </a:extLst>
          </p:cNvPr>
          <p:cNvSpPr>
            <a:spLocks noGrp="1" noChangeArrowheads="1"/>
          </p:cNvSpPr>
          <p:nvPr>
            <p:ph type="subTitle" idx="1"/>
          </p:nvPr>
        </p:nvSpPr>
        <p:spPr>
          <a:xfrm>
            <a:off x="609600" y="1219200"/>
            <a:ext cx="7772400" cy="685800"/>
          </a:xfrm>
          <a:effectLst>
            <a:outerShdw dist="17961" dir="2700000" algn="ctr" rotWithShape="0">
              <a:schemeClr val="bg2"/>
            </a:outerShdw>
          </a:effectLst>
        </p:spPr>
        <p:txBody>
          <a:bodyPr/>
          <a:lstStyle>
            <a:lvl1pPr marL="0" indent="0">
              <a:buFontTx/>
              <a:buNone/>
              <a:defRPr/>
            </a:lvl1pPr>
          </a:lstStyle>
          <a:p>
            <a:pPr lvl="0"/>
            <a:r>
              <a:rPr lang="en-US" alt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07D13-3049-4B19-BF66-E9A48FF521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2FC9E8-B6AD-46E9-8896-5CE846952D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5552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AD3CF8-B913-41BC-87A2-DA5F284A46D5}"/>
              </a:ext>
            </a:extLst>
          </p:cNvPr>
          <p:cNvSpPr>
            <a:spLocks noGrp="1"/>
          </p:cNvSpPr>
          <p:nvPr>
            <p:ph type="title" orient="vert"/>
          </p:nvPr>
        </p:nvSpPr>
        <p:spPr>
          <a:xfrm>
            <a:off x="6038850" y="304800"/>
            <a:ext cx="1885950" cy="59737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6BB2E5-AAE0-45EB-B855-7AC27CF3BAB5}"/>
              </a:ext>
            </a:extLst>
          </p:cNvPr>
          <p:cNvSpPr>
            <a:spLocks noGrp="1"/>
          </p:cNvSpPr>
          <p:nvPr>
            <p:ph type="body" orient="vert" idx="1"/>
          </p:nvPr>
        </p:nvSpPr>
        <p:spPr>
          <a:xfrm>
            <a:off x="381000" y="304800"/>
            <a:ext cx="550545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315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817E2-68CF-431D-A0F4-6A47905ADA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FBD557-9F7B-42DD-951C-E96FD1E649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187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6BE2-6F12-4FA9-8F03-EF348158A41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D4AA1B-3597-4A5C-A00E-EBF40E00E36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131059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350B-3B4A-4A1F-B96B-CA261E3735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375D38-18E4-4617-9A27-12500C1815CC}"/>
              </a:ext>
            </a:extLst>
          </p:cNvPr>
          <p:cNvSpPr>
            <a:spLocks noGrp="1"/>
          </p:cNvSpPr>
          <p:nvPr>
            <p:ph sz="half" idx="1"/>
          </p:nvPr>
        </p:nvSpPr>
        <p:spPr>
          <a:xfrm>
            <a:off x="457200" y="1249363"/>
            <a:ext cx="3352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3F9824-95FD-41C8-9A05-B70EF0E949AF}"/>
              </a:ext>
            </a:extLst>
          </p:cNvPr>
          <p:cNvSpPr>
            <a:spLocks noGrp="1"/>
          </p:cNvSpPr>
          <p:nvPr>
            <p:ph sz="half" idx="2"/>
          </p:nvPr>
        </p:nvSpPr>
        <p:spPr>
          <a:xfrm>
            <a:off x="3962400" y="1249363"/>
            <a:ext cx="3352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85302-818A-46F0-8E23-C2C786DD0F7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D5B028-9FE0-415D-874C-EC53A06BB81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41F364-B9C5-4CEE-9898-A02B8DBC85C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C90788-4B0A-4EFA-81C6-6CEDDFB4C5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28BAF1-B573-4D69-B5E7-DDAD797F11B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9545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D53A-7BCB-4E6C-9EB6-8F723E7AFAB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223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61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53B75-4E4B-4B54-8E99-0E409B2E60B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5E9B02-C2C1-4FDE-AE5B-D8B332597BA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5E7F1-E928-4E1A-9CA9-61B8D25707B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2601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83718-9D1F-4BEF-AE49-578000DA3DA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C99CA0-7BC0-437C-9865-43A9944C275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513C4-96DB-44E3-99EF-96190C02DAA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72789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2BB69F0-F09F-4DB7-9103-4A302FE46C13}"/>
              </a:ext>
            </a:extLst>
          </p:cNvPr>
          <p:cNvSpPr>
            <a:spLocks noGrp="1" noChangeArrowheads="1"/>
          </p:cNvSpPr>
          <p:nvPr>
            <p:ph type="title"/>
          </p:nvPr>
        </p:nvSpPr>
        <p:spPr bwMode="auto">
          <a:xfrm>
            <a:off x="381000" y="304800"/>
            <a:ext cx="75438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077BC13-DDCC-4436-BBB6-B1417E609F86}"/>
              </a:ext>
            </a:extLst>
          </p:cNvPr>
          <p:cNvSpPr>
            <a:spLocks noGrp="1" noChangeArrowheads="1"/>
          </p:cNvSpPr>
          <p:nvPr>
            <p:ph type="body" idx="1"/>
          </p:nvPr>
        </p:nvSpPr>
        <p:spPr bwMode="auto">
          <a:xfrm>
            <a:off x="457200" y="1249363"/>
            <a:ext cx="6858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4.png"/><Relationship Id="rId4" Type="http://schemas.openxmlformats.org/officeDocument/2006/relationships/hyperlink" Target="https://www.purchasecontrol.com/purchasing-software/purchase-orde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kavasschs@gmail.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0.png"/><Relationship Id="rId4" Type="http://schemas.openxmlformats.org/officeDocument/2006/relationships/hyperlink" Target="mailto:kavasschs@gmail.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a:extLst>
              <a:ext uri="{FF2B5EF4-FFF2-40B4-BE49-F238E27FC236}">
                <a16:creationId xmlns:a16="http://schemas.microsoft.com/office/drawing/2014/main" id="{EC5101B2-CE67-4302-A4E1-0253FC575E58}"/>
              </a:ext>
            </a:extLst>
          </p:cNvPr>
          <p:cNvSpPr>
            <a:spLocks noGrp="1" noChangeArrowheads="1"/>
          </p:cNvSpPr>
          <p:nvPr>
            <p:ph type="ctrTitle"/>
          </p:nvPr>
        </p:nvSpPr>
        <p:spPr>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r>
              <a:rPr lang="en-US" altLang="en-US" dirty="0"/>
              <a:t>Financial Concepts Unit</a:t>
            </a:r>
            <a:endParaRPr lang="ru-RU" altLang="en-US" dirty="0"/>
          </a:p>
        </p:txBody>
      </p:sp>
      <p:sp>
        <p:nvSpPr>
          <p:cNvPr id="2055" name="Rectangle 7">
            <a:extLst>
              <a:ext uri="{FF2B5EF4-FFF2-40B4-BE49-F238E27FC236}">
                <a16:creationId xmlns:a16="http://schemas.microsoft.com/office/drawing/2014/main" id="{D4FFDD51-6F25-4C01-A8F7-D4176D8AA109}"/>
              </a:ext>
            </a:extLst>
          </p:cNvPr>
          <p:cNvSpPr>
            <a:spLocks noGrp="1" noChangeArrowheads="1"/>
          </p:cNvSpPr>
          <p:nvPr>
            <p:ph type="subTitle" idx="1"/>
          </p:nvPr>
        </p:nvSpPr>
        <p:spPr>
          <a:xfrm>
            <a:off x="609600" y="1371600"/>
            <a:ext cx="7772400" cy="438150"/>
          </a:xfrm>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r>
              <a:rPr lang="en-US" altLang="en-US" sz="1600" dirty="0"/>
              <a:t>Intro to Business and Marketing</a:t>
            </a:r>
          </a:p>
          <a:p>
            <a:endParaRPr lang="ru-RU" altLang="en-US" dirty="0"/>
          </a:p>
        </p:txBody>
      </p:sp>
      <p:cxnSp>
        <p:nvCxnSpPr>
          <p:cNvPr id="3" name="Straight Connector 2">
            <a:extLst>
              <a:ext uri="{FF2B5EF4-FFF2-40B4-BE49-F238E27FC236}">
                <a16:creationId xmlns:a16="http://schemas.microsoft.com/office/drawing/2014/main" id="{442EA29E-5D04-432A-BF3B-B32504BABE93}"/>
              </a:ext>
            </a:extLst>
          </p:cNvPr>
          <p:cNvCxnSpPr/>
          <p:nvPr/>
        </p:nvCxnSpPr>
        <p:spPr bwMode="auto">
          <a:xfrm>
            <a:off x="609600" y="1238250"/>
            <a:ext cx="7772400" cy="0"/>
          </a:xfrm>
          <a:prstGeom prst="line">
            <a:avLst/>
          </a:prstGeom>
          <a:gradFill rotWithShape="1">
            <a:gsLst>
              <a:gs pos="0">
                <a:schemeClr val="bg2">
                  <a:gamma/>
                  <a:tint val="26667"/>
                  <a:invGamma/>
                </a:schemeClr>
              </a:gs>
              <a:gs pos="100000">
                <a:schemeClr val="bg2">
                  <a:alpha val="14999"/>
                </a:schemeClr>
              </a:gs>
            </a:gsLst>
            <a:lin ang="5400000" scaled="1"/>
          </a:gradFill>
          <a:ln w="28575" cap="flat" cmpd="sng" algn="ctr">
            <a:solidFill>
              <a:schemeClr val="bg1">
                <a:lumMod val="9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91FF591-81F1-49F7-A4AD-0243032136A1}"/>
              </a:ext>
            </a:extLst>
          </p:cNvPr>
          <p:cNvSpPr>
            <a:spLocks noGrp="1" noChangeArrowheads="1"/>
          </p:cNvSpPr>
          <p:nvPr>
            <p:ph type="title"/>
          </p:nvPr>
        </p:nvSpPr>
        <p:spPr>
          <a:xfrm>
            <a:off x="1984917" y="304800"/>
            <a:ext cx="6934200" cy="715963"/>
          </a:xfrm>
          <a:solidFill>
            <a:schemeClr val="accent1">
              <a:lumMod val="10000"/>
              <a:lumOff val="90000"/>
            </a:schemeClr>
          </a:solidFill>
        </p:spPr>
        <p:txBody>
          <a:bodyPr/>
          <a:lstStyle/>
          <a:p>
            <a:r>
              <a:rPr lang="en-US" altLang="en-US" sz="2800" dirty="0">
                <a:solidFill>
                  <a:schemeClr val="bg2"/>
                </a:solidFill>
              </a:rPr>
              <a:t>Activity: Balance Sheet Exercises</a:t>
            </a:r>
          </a:p>
        </p:txBody>
      </p:sp>
      <p:pic>
        <p:nvPicPr>
          <p:cNvPr id="2" name="Picture 1">
            <a:extLst>
              <a:ext uri="{FF2B5EF4-FFF2-40B4-BE49-F238E27FC236}">
                <a16:creationId xmlns:a16="http://schemas.microsoft.com/office/drawing/2014/main" id="{77006A52-4061-4F61-B95B-56CA830CB8B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984917" y="1524000"/>
            <a:ext cx="6877717" cy="4191000"/>
          </a:xfrm>
          <a:prstGeom prst="rect">
            <a:avLst/>
          </a:prstGeom>
        </p:spPr>
      </p:pic>
    </p:spTree>
    <p:extLst>
      <p:ext uri="{BB962C8B-B14F-4D97-AF65-F5344CB8AC3E}">
        <p14:creationId xmlns:p14="http://schemas.microsoft.com/office/powerpoint/2010/main" val="4013589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91FF591-81F1-49F7-A4AD-0243032136A1}"/>
              </a:ext>
            </a:extLst>
          </p:cNvPr>
          <p:cNvSpPr>
            <a:spLocks noGrp="1" noChangeArrowheads="1"/>
          </p:cNvSpPr>
          <p:nvPr>
            <p:ph type="title"/>
          </p:nvPr>
        </p:nvSpPr>
        <p:spPr>
          <a:xfrm>
            <a:off x="1984917" y="304800"/>
            <a:ext cx="6934200" cy="715963"/>
          </a:xfrm>
        </p:spPr>
        <p:txBody>
          <a:bodyPr/>
          <a:lstStyle/>
          <a:p>
            <a:r>
              <a:rPr lang="en-US" altLang="en-US" sz="4000" dirty="0">
                <a:solidFill>
                  <a:schemeClr val="bg2"/>
                </a:solidFill>
              </a:rPr>
              <a:t>Cash Flow Statement</a:t>
            </a:r>
          </a:p>
        </p:txBody>
      </p:sp>
      <p:sp>
        <p:nvSpPr>
          <p:cNvPr id="60419" name="Rectangle 3">
            <a:extLst>
              <a:ext uri="{FF2B5EF4-FFF2-40B4-BE49-F238E27FC236}">
                <a16:creationId xmlns:a16="http://schemas.microsoft.com/office/drawing/2014/main" id="{2476C3A7-917E-4298-9661-6C1FB5C025EC}"/>
              </a:ext>
            </a:extLst>
          </p:cNvPr>
          <p:cNvSpPr>
            <a:spLocks noGrp="1" noChangeArrowheads="1"/>
          </p:cNvSpPr>
          <p:nvPr>
            <p:ph type="body" idx="1"/>
          </p:nvPr>
        </p:nvSpPr>
        <p:spPr>
          <a:xfrm>
            <a:off x="1960756" y="1143000"/>
            <a:ext cx="6934200" cy="1597025"/>
          </a:xfrm>
        </p:spPr>
        <p:txBody>
          <a:bodyPr/>
          <a:lstStyle/>
          <a:p>
            <a:pPr>
              <a:lnSpc>
                <a:spcPct val="80000"/>
              </a:lnSpc>
            </a:pPr>
            <a:r>
              <a:rPr lang="en-US" altLang="ko-KR" sz="2000" dirty="0">
                <a:solidFill>
                  <a:schemeClr val="tx1"/>
                </a:solidFill>
                <a:latin typeface="18"/>
                <a:ea typeface="굴림" panose="020B0600000101010101" pitchFamily="34" charset="-127"/>
              </a:rPr>
              <a:t>Shows how cash moves in to and out of a business</a:t>
            </a:r>
          </a:p>
          <a:p>
            <a:pPr lvl="1">
              <a:lnSpc>
                <a:spcPct val="80000"/>
              </a:lnSpc>
            </a:pPr>
            <a:r>
              <a:rPr lang="en-US" altLang="ko-KR" sz="1600" b="1" dirty="0">
                <a:solidFill>
                  <a:schemeClr val="tx1"/>
                </a:solidFill>
                <a:latin typeface="18"/>
                <a:ea typeface="굴림" panose="020B0600000101010101" pitchFamily="34" charset="-127"/>
              </a:rPr>
              <a:t>Positive</a:t>
            </a:r>
            <a:r>
              <a:rPr lang="en-US" altLang="ko-KR" sz="1600" dirty="0">
                <a:solidFill>
                  <a:schemeClr val="tx1"/>
                </a:solidFill>
                <a:latin typeface="18"/>
                <a:ea typeface="굴림" panose="020B0600000101010101" pitchFamily="34" charset="-127"/>
              </a:rPr>
              <a:t> – if receiving more cash than it’s spending</a:t>
            </a:r>
          </a:p>
          <a:p>
            <a:pPr lvl="1">
              <a:lnSpc>
                <a:spcPct val="80000"/>
              </a:lnSpc>
            </a:pPr>
            <a:r>
              <a:rPr lang="en-US" altLang="ko-KR" sz="1600" b="1" dirty="0">
                <a:solidFill>
                  <a:schemeClr val="tx1"/>
                </a:solidFill>
                <a:latin typeface="18"/>
                <a:ea typeface="굴림" panose="020B0600000101010101" pitchFamily="34" charset="-127"/>
              </a:rPr>
              <a:t>Negative</a:t>
            </a:r>
            <a:r>
              <a:rPr lang="en-US" altLang="ko-KR" sz="1600" dirty="0">
                <a:solidFill>
                  <a:schemeClr val="tx1"/>
                </a:solidFill>
                <a:latin typeface="18"/>
                <a:ea typeface="굴림" panose="020B0600000101010101" pitchFamily="34" charset="-127"/>
              </a:rPr>
              <a:t> – if spending more cash than it’s receiving</a:t>
            </a:r>
          </a:p>
        </p:txBody>
      </p:sp>
      <p:pic>
        <p:nvPicPr>
          <p:cNvPr id="2" name="Picture 1">
            <a:extLst>
              <a:ext uri="{FF2B5EF4-FFF2-40B4-BE49-F238E27FC236}">
                <a16:creationId xmlns:a16="http://schemas.microsoft.com/office/drawing/2014/main" id="{53C7CB6C-8534-4A34-9656-E53F776CB1C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p:blipFill>
        <p:spPr>
          <a:xfrm>
            <a:off x="2459038" y="2286000"/>
            <a:ext cx="5937636" cy="4419600"/>
          </a:xfrm>
          <a:prstGeom prst="rect">
            <a:avLst/>
          </a:prstGeom>
        </p:spPr>
      </p:pic>
    </p:spTree>
    <p:extLst>
      <p:ext uri="{BB962C8B-B14F-4D97-AF65-F5344CB8AC3E}">
        <p14:creationId xmlns:p14="http://schemas.microsoft.com/office/powerpoint/2010/main" val="3547561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91FF591-81F1-49F7-A4AD-0243032136A1}"/>
              </a:ext>
            </a:extLst>
          </p:cNvPr>
          <p:cNvSpPr>
            <a:spLocks noGrp="1" noChangeArrowheads="1"/>
          </p:cNvSpPr>
          <p:nvPr>
            <p:ph type="title"/>
          </p:nvPr>
        </p:nvSpPr>
        <p:spPr>
          <a:xfrm>
            <a:off x="1984917" y="304800"/>
            <a:ext cx="6934200" cy="715963"/>
          </a:xfrm>
        </p:spPr>
        <p:txBody>
          <a:bodyPr/>
          <a:lstStyle/>
          <a:p>
            <a:r>
              <a:rPr lang="en-US" altLang="en-US" sz="4000" dirty="0">
                <a:solidFill>
                  <a:schemeClr val="bg2"/>
                </a:solidFill>
              </a:rPr>
              <a:t>Income Statement</a:t>
            </a:r>
          </a:p>
        </p:txBody>
      </p:sp>
      <p:sp>
        <p:nvSpPr>
          <p:cNvPr id="60419" name="Rectangle 3">
            <a:extLst>
              <a:ext uri="{FF2B5EF4-FFF2-40B4-BE49-F238E27FC236}">
                <a16:creationId xmlns:a16="http://schemas.microsoft.com/office/drawing/2014/main" id="{2476C3A7-917E-4298-9661-6C1FB5C025EC}"/>
              </a:ext>
            </a:extLst>
          </p:cNvPr>
          <p:cNvSpPr>
            <a:spLocks noGrp="1" noChangeArrowheads="1"/>
          </p:cNvSpPr>
          <p:nvPr>
            <p:ph type="body" idx="1"/>
          </p:nvPr>
        </p:nvSpPr>
        <p:spPr>
          <a:xfrm>
            <a:off x="1960756" y="1143000"/>
            <a:ext cx="6934200" cy="1597025"/>
          </a:xfrm>
        </p:spPr>
        <p:txBody>
          <a:bodyPr/>
          <a:lstStyle/>
          <a:p>
            <a:pPr>
              <a:lnSpc>
                <a:spcPct val="80000"/>
              </a:lnSpc>
            </a:pPr>
            <a:r>
              <a:rPr lang="en-US" altLang="ko-KR" sz="2000" dirty="0">
                <a:solidFill>
                  <a:schemeClr val="tx1"/>
                </a:solidFill>
                <a:latin typeface="18"/>
                <a:ea typeface="굴림" panose="020B0600000101010101" pitchFamily="34" charset="-127"/>
              </a:rPr>
              <a:t>Profit and Loss Statement –reports the revenue and expenses of a business for a specific time period – shows net income or net loss</a:t>
            </a:r>
          </a:p>
          <a:p>
            <a:pPr lvl="1">
              <a:lnSpc>
                <a:spcPct val="80000"/>
              </a:lnSpc>
            </a:pPr>
            <a:r>
              <a:rPr lang="en-US" altLang="ko-KR" sz="1600" b="1" dirty="0">
                <a:solidFill>
                  <a:schemeClr val="tx1"/>
                </a:solidFill>
                <a:latin typeface="18"/>
                <a:ea typeface="굴림" panose="020B0600000101010101" pitchFamily="34" charset="-127"/>
              </a:rPr>
              <a:t>Revenue</a:t>
            </a:r>
            <a:r>
              <a:rPr lang="en-US" altLang="ko-KR" sz="1600" dirty="0">
                <a:solidFill>
                  <a:schemeClr val="tx1"/>
                </a:solidFill>
                <a:latin typeface="18"/>
                <a:ea typeface="굴림" panose="020B0600000101010101" pitchFamily="34" charset="-127"/>
              </a:rPr>
              <a:t> – total amount of sales for the period</a:t>
            </a:r>
          </a:p>
          <a:p>
            <a:pPr lvl="1">
              <a:lnSpc>
                <a:spcPct val="80000"/>
              </a:lnSpc>
            </a:pPr>
            <a:r>
              <a:rPr lang="en-US" altLang="ko-KR" sz="1600" b="1" dirty="0">
                <a:solidFill>
                  <a:schemeClr val="tx1"/>
                </a:solidFill>
                <a:latin typeface="18"/>
                <a:ea typeface="굴림" panose="020B0600000101010101" pitchFamily="34" charset="-127"/>
              </a:rPr>
              <a:t>Expenses</a:t>
            </a:r>
            <a:r>
              <a:rPr lang="en-US" altLang="ko-KR" sz="1600" dirty="0">
                <a:solidFill>
                  <a:schemeClr val="tx1"/>
                </a:solidFill>
                <a:latin typeface="18"/>
                <a:ea typeface="굴림" panose="020B0600000101010101" pitchFamily="34" charset="-127"/>
              </a:rPr>
              <a:t> – amounts incurred to keep the business operating</a:t>
            </a:r>
            <a:endParaRPr lang="en-US" altLang="ko-KR" sz="1200" dirty="0">
              <a:solidFill>
                <a:schemeClr val="tx1"/>
              </a:solidFill>
              <a:latin typeface="18"/>
              <a:ea typeface="굴림" panose="020B0600000101010101" pitchFamily="34" charset="-127"/>
            </a:endParaRPr>
          </a:p>
        </p:txBody>
      </p:sp>
      <p:pic>
        <p:nvPicPr>
          <p:cNvPr id="3" name="Picture 2">
            <a:extLst>
              <a:ext uri="{FF2B5EF4-FFF2-40B4-BE49-F238E27FC236}">
                <a16:creationId xmlns:a16="http://schemas.microsoft.com/office/drawing/2014/main" id="{CF34791A-9DA4-45D0-B3C4-513A5A1D99E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960757" y="2875272"/>
            <a:ext cx="6934200" cy="3409974"/>
          </a:xfrm>
          <a:prstGeom prst="rect">
            <a:avLst/>
          </a:prstGeom>
        </p:spPr>
      </p:pic>
    </p:spTree>
    <p:extLst>
      <p:ext uri="{BB962C8B-B14F-4D97-AF65-F5344CB8AC3E}">
        <p14:creationId xmlns:p14="http://schemas.microsoft.com/office/powerpoint/2010/main" val="1406834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91FF591-81F1-49F7-A4AD-0243032136A1}"/>
              </a:ext>
            </a:extLst>
          </p:cNvPr>
          <p:cNvSpPr>
            <a:spLocks noGrp="1" noChangeArrowheads="1"/>
          </p:cNvSpPr>
          <p:nvPr>
            <p:ph type="title"/>
          </p:nvPr>
        </p:nvSpPr>
        <p:spPr>
          <a:xfrm>
            <a:off x="1984917" y="304800"/>
            <a:ext cx="6934200" cy="715963"/>
          </a:xfrm>
          <a:solidFill>
            <a:schemeClr val="accent1">
              <a:lumMod val="10000"/>
              <a:lumOff val="90000"/>
            </a:schemeClr>
          </a:solidFill>
        </p:spPr>
        <p:txBody>
          <a:bodyPr/>
          <a:lstStyle/>
          <a:p>
            <a:r>
              <a:rPr lang="en-US" altLang="en-US" sz="2800" dirty="0">
                <a:solidFill>
                  <a:schemeClr val="bg2"/>
                </a:solidFill>
              </a:rPr>
              <a:t>Activity: Income Statement Calculations</a:t>
            </a:r>
          </a:p>
        </p:txBody>
      </p:sp>
      <p:pic>
        <p:nvPicPr>
          <p:cNvPr id="3" name="Picture 2">
            <a:extLst>
              <a:ext uri="{FF2B5EF4-FFF2-40B4-BE49-F238E27FC236}">
                <a16:creationId xmlns:a16="http://schemas.microsoft.com/office/drawing/2014/main" id="{D77F6018-677F-45EE-9AB6-378D46DF60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52800" y="1499498"/>
            <a:ext cx="3904707" cy="5006649"/>
          </a:xfrm>
          <a:prstGeom prst="rect">
            <a:avLst/>
          </a:prstGeom>
        </p:spPr>
      </p:pic>
    </p:spTree>
    <p:extLst>
      <p:ext uri="{BB962C8B-B14F-4D97-AF65-F5344CB8AC3E}">
        <p14:creationId xmlns:p14="http://schemas.microsoft.com/office/powerpoint/2010/main" val="4072938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91FF591-81F1-49F7-A4AD-0243032136A1}"/>
              </a:ext>
            </a:extLst>
          </p:cNvPr>
          <p:cNvSpPr>
            <a:spLocks noGrp="1" noChangeArrowheads="1"/>
          </p:cNvSpPr>
          <p:nvPr>
            <p:ph type="title"/>
          </p:nvPr>
        </p:nvSpPr>
        <p:spPr>
          <a:xfrm>
            <a:off x="1984917" y="304800"/>
            <a:ext cx="6934200" cy="715963"/>
          </a:xfrm>
        </p:spPr>
        <p:txBody>
          <a:bodyPr/>
          <a:lstStyle/>
          <a:p>
            <a:r>
              <a:rPr lang="en-US" altLang="en-US" sz="4000" dirty="0">
                <a:solidFill>
                  <a:schemeClr val="bg2"/>
                </a:solidFill>
              </a:rPr>
              <a:t>Owner’s Equity Statement</a:t>
            </a:r>
          </a:p>
        </p:txBody>
      </p:sp>
      <p:sp>
        <p:nvSpPr>
          <p:cNvPr id="60419" name="Rectangle 3">
            <a:extLst>
              <a:ext uri="{FF2B5EF4-FFF2-40B4-BE49-F238E27FC236}">
                <a16:creationId xmlns:a16="http://schemas.microsoft.com/office/drawing/2014/main" id="{2476C3A7-917E-4298-9661-6C1FB5C025EC}"/>
              </a:ext>
            </a:extLst>
          </p:cNvPr>
          <p:cNvSpPr>
            <a:spLocks noGrp="1" noChangeArrowheads="1"/>
          </p:cNvSpPr>
          <p:nvPr>
            <p:ph type="body" idx="1"/>
          </p:nvPr>
        </p:nvSpPr>
        <p:spPr>
          <a:xfrm>
            <a:off x="1960756" y="1524000"/>
            <a:ext cx="6934200" cy="1216025"/>
          </a:xfrm>
        </p:spPr>
        <p:txBody>
          <a:bodyPr/>
          <a:lstStyle/>
          <a:p>
            <a:pPr>
              <a:lnSpc>
                <a:spcPct val="80000"/>
              </a:lnSpc>
            </a:pPr>
            <a:r>
              <a:rPr lang="en-US" altLang="ko-KR" sz="1600" dirty="0">
                <a:solidFill>
                  <a:schemeClr val="tx1"/>
                </a:solidFill>
                <a:latin typeface="18"/>
                <a:ea typeface="굴림" panose="020B0600000101010101" pitchFamily="34" charset="-127"/>
              </a:rPr>
              <a:t>Summarizes changes in the owner’s equity during a fiscal period</a:t>
            </a:r>
            <a:endParaRPr lang="en-US" altLang="ko-KR" sz="1200" dirty="0">
              <a:solidFill>
                <a:schemeClr val="tx1"/>
              </a:solidFill>
              <a:latin typeface="18"/>
              <a:ea typeface="굴림" panose="020B0600000101010101" pitchFamily="34" charset="-127"/>
            </a:endParaRPr>
          </a:p>
        </p:txBody>
      </p:sp>
      <p:pic>
        <p:nvPicPr>
          <p:cNvPr id="3" name="Picture 2">
            <a:extLst>
              <a:ext uri="{FF2B5EF4-FFF2-40B4-BE49-F238E27FC236}">
                <a16:creationId xmlns:a16="http://schemas.microsoft.com/office/drawing/2014/main" id="{CF34791A-9DA4-45D0-B3C4-513A5A1D99E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p:blipFill>
        <p:spPr>
          <a:xfrm>
            <a:off x="1828800" y="2438400"/>
            <a:ext cx="6934200" cy="2734023"/>
          </a:xfrm>
          <a:prstGeom prst="rect">
            <a:avLst/>
          </a:prstGeom>
        </p:spPr>
      </p:pic>
    </p:spTree>
    <p:extLst>
      <p:ext uri="{BB962C8B-B14F-4D97-AF65-F5344CB8AC3E}">
        <p14:creationId xmlns:p14="http://schemas.microsoft.com/office/powerpoint/2010/main" val="1743845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91FF591-81F1-49F7-A4AD-0243032136A1}"/>
              </a:ext>
            </a:extLst>
          </p:cNvPr>
          <p:cNvSpPr>
            <a:spLocks noGrp="1" noChangeArrowheads="1"/>
          </p:cNvSpPr>
          <p:nvPr>
            <p:ph type="title"/>
          </p:nvPr>
        </p:nvSpPr>
        <p:spPr>
          <a:xfrm>
            <a:off x="1984917" y="304800"/>
            <a:ext cx="6934200" cy="715963"/>
          </a:xfrm>
        </p:spPr>
        <p:txBody>
          <a:bodyPr/>
          <a:lstStyle/>
          <a:p>
            <a:r>
              <a:rPr lang="en-US" altLang="en-US" sz="4000" dirty="0">
                <a:solidFill>
                  <a:schemeClr val="bg2"/>
                </a:solidFill>
              </a:rPr>
              <a:t>Interest</a:t>
            </a:r>
          </a:p>
        </p:txBody>
      </p:sp>
      <p:sp>
        <p:nvSpPr>
          <p:cNvPr id="60419" name="Rectangle 3">
            <a:extLst>
              <a:ext uri="{FF2B5EF4-FFF2-40B4-BE49-F238E27FC236}">
                <a16:creationId xmlns:a16="http://schemas.microsoft.com/office/drawing/2014/main" id="{2476C3A7-917E-4298-9661-6C1FB5C025EC}"/>
              </a:ext>
            </a:extLst>
          </p:cNvPr>
          <p:cNvSpPr>
            <a:spLocks noGrp="1" noChangeArrowheads="1"/>
          </p:cNvSpPr>
          <p:nvPr>
            <p:ph type="body" idx="1"/>
          </p:nvPr>
        </p:nvSpPr>
        <p:spPr>
          <a:xfrm>
            <a:off x="2182851" y="1295400"/>
            <a:ext cx="6538332" cy="715963"/>
          </a:xfrm>
        </p:spPr>
        <p:txBody>
          <a:bodyPr/>
          <a:lstStyle/>
          <a:p>
            <a:pPr marL="0" indent="0">
              <a:lnSpc>
                <a:spcPct val="80000"/>
              </a:lnSpc>
              <a:buNone/>
            </a:pPr>
            <a:r>
              <a:rPr lang="en-US" sz="1600" dirty="0">
                <a:solidFill>
                  <a:srgbClr val="5F6368"/>
                </a:solidFill>
                <a:latin typeface="Roboto" panose="02000000000000000000" pitchFamily="2" charset="0"/>
              </a:rPr>
              <a:t>Charge for the privilege of borrowing money, typically expressed as annual percentage rate (APR)</a:t>
            </a:r>
          </a:p>
          <a:p>
            <a:pPr marL="0" indent="0">
              <a:lnSpc>
                <a:spcPct val="80000"/>
              </a:lnSpc>
              <a:buNone/>
            </a:pPr>
            <a:endParaRPr lang="en-US" altLang="ko-KR" sz="1600" dirty="0">
              <a:solidFill>
                <a:srgbClr val="5F6368"/>
              </a:solidFill>
              <a:latin typeface="Roboto" panose="02000000000000000000" pitchFamily="2" charset="0"/>
              <a:ea typeface="굴림" panose="020B0600000101010101" pitchFamily="34" charset="-127"/>
            </a:endParaRPr>
          </a:p>
          <a:p>
            <a:pPr marL="0" indent="0">
              <a:lnSpc>
                <a:spcPct val="80000"/>
              </a:lnSpc>
              <a:buNone/>
            </a:pPr>
            <a:endParaRPr lang="en-US" altLang="ko-KR" sz="1600" dirty="0">
              <a:solidFill>
                <a:srgbClr val="5F6368"/>
              </a:solidFill>
              <a:latin typeface="Roboto" panose="02000000000000000000" pitchFamily="2" charset="0"/>
              <a:ea typeface="굴림" panose="020B0600000101010101" pitchFamily="34" charset="-127"/>
            </a:endParaRPr>
          </a:p>
          <a:p>
            <a:pPr marL="0" indent="0">
              <a:lnSpc>
                <a:spcPct val="80000"/>
              </a:lnSpc>
              <a:buNone/>
            </a:pPr>
            <a:endParaRPr lang="en-US" altLang="ko-KR" sz="1600" dirty="0">
              <a:solidFill>
                <a:schemeClr val="tx1"/>
              </a:solidFill>
              <a:latin typeface="18"/>
              <a:ea typeface="굴림" panose="020B0600000101010101" pitchFamily="34" charset="-127"/>
            </a:endParaRPr>
          </a:p>
        </p:txBody>
      </p:sp>
      <p:pic>
        <p:nvPicPr>
          <p:cNvPr id="2" name="Picture 1">
            <a:extLst>
              <a:ext uri="{FF2B5EF4-FFF2-40B4-BE49-F238E27FC236}">
                <a16:creationId xmlns:a16="http://schemas.microsoft.com/office/drawing/2014/main" id="{84E964C3-0483-4FEB-89AF-821FB5AEA01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079126" y="2362200"/>
            <a:ext cx="6642057" cy="3276600"/>
          </a:xfrm>
          <a:prstGeom prst="rect">
            <a:avLst/>
          </a:prstGeom>
        </p:spPr>
      </p:pic>
    </p:spTree>
    <p:extLst>
      <p:ext uri="{BB962C8B-B14F-4D97-AF65-F5344CB8AC3E}">
        <p14:creationId xmlns:p14="http://schemas.microsoft.com/office/powerpoint/2010/main" val="2959340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91FF591-81F1-49F7-A4AD-0243032136A1}"/>
              </a:ext>
            </a:extLst>
          </p:cNvPr>
          <p:cNvSpPr>
            <a:spLocks noGrp="1" noChangeArrowheads="1"/>
          </p:cNvSpPr>
          <p:nvPr>
            <p:ph type="title"/>
          </p:nvPr>
        </p:nvSpPr>
        <p:spPr>
          <a:xfrm>
            <a:off x="1984917" y="304800"/>
            <a:ext cx="6934200" cy="715963"/>
          </a:xfrm>
          <a:solidFill>
            <a:schemeClr val="accent1">
              <a:lumMod val="10000"/>
              <a:lumOff val="90000"/>
            </a:schemeClr>
          </a:solidFill>
        </p:spPr>
        <p:txBody>
          <a:bodyPr/>
          <a:lstStyle/>
          <a:p>
            <a:r>
              <a:rPr lang="en-US" altLang="en-US" sz="2800" dirty="0">
                <a:solidFill>
                  <a:schemeClr val="bg2"/>
                </a:solidFill>
              </a:rPr>
              <a:t>Activity: Calculating Interest Rates</a:t>
            </a:r>
          </a:p>
        </p:txBody>
      </p:sp>
      <p:pic>
        <p:nvPicPr>
          <p:cNvPr id="2" name="Picture 1">
            <a:extLst>
              <a:ext uri="{FF2B5EF4-FFF2-40B4-BE49-F238E27FC236}">
                <a16:creationId xmlns:a16="http://schemas.microsoft.com/office/drawing/2014/main" id="{A69ECFF5-97F3-4A69-8527-E75929B6F0A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3124200" y="1349546"/>
            <a:ext cx="4008979" cy="5192503"/>
          </a:xfrm>
          <a:prstGeom prst="rect">
            <a:avLst/>
          </a:prstGeom>
        </p:spPr>
      </p:pic>
    </p:spTree>
    <p:extLst>
      <p:ext uri="{BB962C8B-B14F-4D97-AF65-F5344CB8AC3E}">
        <p14:creationId xmlns:p14="http://schemas.microsoft.com/office/powerpoint/2010/main" val="1926361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91FF591-81F1-49F7-A4AD-0243032136A1}"/>
              </a:ext>
            </a:extLst>
          </p:cNvPr>
          <p:cNvSpPr>
            <a:spLocks noGrp="1" noChangeArrowheads="1"/>
          </p:cNvSpPr>
          <p:nvPr>
            <p:ph type="title"/>
          </p:nvPr>
        </p:nvSpPr>
        <p:spPr>
          <a:xfrm>
            <a:off x="1984917" y="304800"/>
            <a:ext cx="6934200" cy="715963"/>
          </a:xfrm>
          <a:solidFill>
            <a:schemeClr val="accent1">
              <a:lumMod val="10000"/>
              <a:lumOff val="90000"/>
            </a:schemeClr>
          </a:solidFill>
        </p:spPr>
        <p:txBody>
          <a:bodyPr/>
          <a:lstStyle/>
          <a:p>
            <a:r>
              <a:rPr lang="en-US" altLang="en-US" sz="4000" dirty="0">
                <a:solidFill>
                  <a:schemeClr val="bg2"/>
                </a:solidFill>
              </a:rPr>
              <a:t>Financial Statement Activities</a:t>
            </a:r>
          </a:p>
        </p:txBody>
      </p:sp>
      <p:sp>
        <p:nvSpPr>
          <p:cNvPr id="60419" name="Rectangle 3">
            <a:extLst>
              <a:ext uri="{FF2B5EF4-FFF2-40B4-BE49-F238E27FC236}">
                <a16:creationId xmlns:a16="http://schemas.microsoft.com/office/drawing/2014/main" id="{2476C3A7-917E-4298-9661-6C1FB5C025EC}"/>
              </a:ext>
            </a:extLst>
          </p:cNvPr>
          <p:cNvSpPr>
            <a:spLocks noGrp="1" noChangeArrowheads="1"/>
          </p:cNvSpPr>
          <p:nvPr>
            <p:ph type="body" idx="1"/>
          </p:nvPr>
        </p:nvSpPr>
        <p:spPr>
          <a:xfrm>
            <a:off x="1966332" y="2286000"/>
            <a:ext cx="6934200" cy="2590800"/>
          </a:xfrm>
        </p:spPr>
        <p:txBody>
          <a:bodyPr/>
          <a:lstStyle/>
          <a:p>
            <a:pPr marL="0" indent="0">
              <a:lnSpc>
                <a:spcPct val="80000"/>
              </a:lnSpc>
              <a:buNone/>
            </a:pPr>
            <a:r>
              <a:rPr lang="en-US" altLang="ko-KR" sz="1800" dirty="0">
                <a:solidFill>
                  <a:schemeClr val="tx1"/>
                </a:solidFill>
                <a:latin typeface="18"/>
                <a:ea typeface="굴림" panose="020B0600000101010101" pitchFamily="34" charset="-127"/>
              </a:rPr>
              <a:t>Complete the following activities:</a:t>
            </a:r>
          </a:p>
          <a:p>
            <a:pPr marL="0" indent="0">
              <a:lnSpc>
                <a:spcPct val="80000"/>
              </a:lnSpc>
              <a:buNone/>
            </a:pPr>
            <a:endParaRPr lang="en-US" altLang="ko-KR" sz="1800" dirty="0">
              <a:solidFill>
                <a:schemeClr val="tx1"/>
              </a:solidFill>
              <a:latin typeface="18"/>
              <a:ea typeface="굴림" panose="020B0600000101010101" pitchFamily="34" charset="-127"/>
            </a:endParaRPr>
          </a:p>
          <a:p>
            <a:pPr lvl="1">
              <a:lnSpc>
                <a:spcPct val="80000"/>
              </a:lnSpc>
            </a:pPr>
            <a:r>
              <a:rPr lang="en-US" altLang="ko-KR" sz="1800" dirty="0">
                <a:solidFill>
                  <a:schemeClr val="tx1"/>
                </a:solidFill>
                <a:latin typeface="18"/>
                <a:ea typeface="굴림" panose="020B0600000101010101" pitchFamily="34" charset="-127"/>
              </a:rPr>
              <a:t>Balance Sheet Exercises</a:t>
            </a:r>
          </a:p>
          <a:p>
            <a:pPr marL="685800" lvl="1">
              <a:lnSpc>
                <a:spcPct val="80000"/>
              </a:lnSpc>
            </a:pPr>
            <a:endParaRPr lang="en-US" altLang="ko-KR" sz="1800" dirty="0">
              <a:solidFill>
                <a:schemeClr val="tx1"/>
              </a:solidFill>
              <a:latin typeface="18"/>
              <a:ea typeface="굴림" panose="020B0600000101010101" pitchFamily="34" charset="-127"/>
            </a:endParaRPr>
          </a:p>
          <a:p>
            <a:pPr lvl="1">
              <a:lnSpc>
                <a:spcPct val="80000"/>
              </a:lnSpc>
            </a:pPr>
            <a:r>
              <a:rPr lang="en-US" altLang="ko-KR" sz="1800" dirty="0">
                <a:solidFill>
                  <a:schemeClr val="tx1"/>
                </a:solidFill>
                <a:latin typeface="18"/>
                <a:ea typeface="굴림" panose="020B0600000101010101" pitchFamily="34" charset="-127"/>
              </a:rPr>
              <a:t>Fixed vs. Variable Expenses Worksheet</a:t>
            </a:r>
          </a:p>
          <a:p>
            <a:pPr marL="685800" lvl="1">
              <a:lnSpc>
                <a:spcPct val="80000"/>
              </a:lnSpc>
            </a:pPr>
            <a:endParaRPr lang="en-US" altLang="ko-KR" sz="1800" dirty="0">
              <a:solidFill>
                <a:schemeClr val="tx1"/>
              </a:solidFill>
              <a:latin typeface="18"/>
              <a:ea typeface="굴림" panose="020B0600000101010101" pitchFamily="34" charset="-127"/>
            </a:endParaRPr>
          </a:p>
          <a:p>
            <a:pPr lvl="1">
              <a:lnSpc>
                <a:spcPct val="80000"/>
              </a:lnSpc>
            </a:pPr>
            <a:r>
              <a:rPr lang="en-US" altLang="ko-KR" sz="1800" dirty="0">
                <a:solidFill>
                  <a:schemeClr val="tx1"/>
                </a:solidFill>
                <a:latin typeface="18"/>
                <a:ea typeface="굴림" panose="020B0600000101010101" pitchFamily="34" charset="-127"/>
              </a:rPr>
              <a:t>Income Statement Calculations</a:t>
            </a:r>
          </a:p>
          <a:p>
            <a:pPr marL="685800" lvl="1">
              <a:lnSpc>
                <a:spcPct val="80000"/>
              </a:lnSpc>
            </a:pPr>
            <a:endParaRPr lang="en-US" altLang="ko-KR" sz="1800" dirty="0">
              <a:solidFill>
                <a:schemeClr val="tx1"/>
              </a:solidFill>
              <a:latin typeface="18"/>
              <a:ea typeface="굴림" panose="020B0600000101010101" pitchFamily="34" charset="-127"/>
            </a:endParaRPr>
          </a:p>
          <a:p>
            <a:pPr lvl="1">
              <a:lnSpc>
                <a:spcPct val="80000"/>
              </a:lnSpc>
            </a:pPr>
            <a:r>
              <a:rPr lang="en-US" altLang="ko-KR" sz="1800" dirty="0">
                <a:solidFill>
                  <a:schemeClr val="tx1"/>
                </a:solidFill>
                <a:latin typeface="18"/>
                <a:ea typeface="굴림" panose="020B0600000101010101" pitchFamily="34" charset="-127"/>
              </a:rPr>
              <a:t>Best Interest Worksheet</a:t>
            </a:r>
          </a:p>
        </p:txBody>
      </p:sp>
    </p:spTree>
    <p:extLst>
      <p:ext uri="{BB962C8B-B14F-4D97-AF65-F5344CB8AC3E}">
        <p14:creationId xmlns:p14="http://schemas.microsoft.com/office/powerpoint/2010/main" val="3165381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76" name="Rectangle 7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ectangle 7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8" name="Rectangle 2">
            <a:extLst>
              <a:ext uri="{FF2B5EF4-FFF2-40B4-BE49-F238E27FC236}">
                <a16:creationId xmlns:a16="http://schemas.microsoft.com/office/drawing/2014/main" id="{691FF591-81F1-49F7-A4AD-0243032136A1}"/>
              </a:ext>
            </a:extLst>
          </p:cNvPr>
          <p:cNvSpPr>
            <a:spLocks noGrp="1" noChangeArrowheads="1"/>
          </p:cNvSpPr>
          <p:nvPr>
            <p:ph type="title"/>
          </p:nvPr>
        </p:nvSpPr>
        <p:spPr>
          <a:xfrm>
            <a:off x="782723" y="809898"/>
            <a:ext cx="7629757" cy="1554480"/>
          </a:xfrm>
          <a:solidFill>
            <a:schemeClr val="accent1">
              <a:lumMod val="90000"/>
              <a:lumOff val="10000"/>
            </a:schemeClr>
          </a:solidFill>
        </p:spPr>
        <p:txBody>
          <a:bodyPr anchor="ctr">
            <a:normAutofit/>
          </a:bodyPr>
          <a:lstStyle/>
          <a:p>
            <a:pPr algn="ctr"/>
            <a:r>
              <a:rPr lang="en-US" altLang="en-US" sz="4200" b="1" dirty="0">
                <a:solidFill>
                  <a:schemeClr val="bg1">
                    <a:lumMod val="95000"/>
                  </a:schemeClr>
                </a:solidFill>
              </a:rPr>
              <a:t>Financial Documents</a:t>
            </a:r>
          </a:p>
        </p:txBody>
      </p:sp>
      <p:cxnSp>
        <p:nvCxnSpPr>
          <p:cNvPr id="82" name="Straight Connector 8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60421" name="Rectangle 3">
            <a:extLst>
              <a:ext uri="{FF2B5EF4-FFF2-40B4-BE49-F238E27FC236}">
                <a16:creationId xmlns:a16="http://schemas.microsoft.com/office/drawing/2014/main" id="{81F00E24-8432-4C1C-90F8-37451E022A60}"/>
              </a:ext>
            </a:extLst>
          </p:cNvPr>
          <p:cNvGraphicFramePr/>
          <p:nvPr>
            <p:extLst>
              <p:ext uri="{D42A27DB-BD31-4B8C-83A1-F6EECF244321}">
                <p14:modId xmlns:p14="http://schemas.microsoft.com/office/powerpoint/2010/main" val="1395947222"/>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0714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91FF591-81F1-49F7-A4AD-0243032136A1}"/>
              </a:ext>
            </a:extLst>
          </p:cNvPr>
          <p:cNvSpPr>
            <a:spLocks noGrp="1" noChangeArrowheads="1"/>
          </p:cNvSpPr>
          <p:nvPr>
            <p:ph type="title"/>
          </p:nvPr>
        </p:nvSpPr>
        <p:spPr>
          <a:xfrm>
            <a:off x="1984917" y="304800"/>
            <a:ext cx="6934200" cy="715963"/>
          </a:xfrm>
          <a:noFill/>
        </p:spPr>
        <p:txBody>
          <a:bodyPr/>
          <a:lstStyle/>
          <a:p>
            <a:r>
              <a:rPr lang="en-US" altLang="en-US" sz="4000" dirty="0">
                <a:solidFill>
                  <a:schemeClr val="bg2"/>
                </a:solidFill>
              </a:rPr>
              <a:t>Purchase Order</a:t>
            </a:r>
          </a:p>
        </p:txBody>
      </p:sp>
      <p:sp>
        <p:nvSpPr>
          <p:cNvPr id="60419" name="Rectangle 3">
            <a:extLst>
              <a:ext uri="{FF2B5EF4-FFF2-40B4-BE49-F238E27FC236}">
                <a16:creationId xmlns:a16="http://schemas.microsoft.com/office/drawing/2014/main" id="{2476C3A7-917E-4298-9661-6C1FB5C025EC}"/>
              </a:ext>
            </a:extLst>
          </p:cNvPr>
          <p:cNvSpPr>
            <a:spLocks noGrp="1" noChangeArrowheads="1"/>
          </p:cNvSpPr>
          <p:nvPr>
            <p:ph type="body" idx="1"/>
          </p:nvPr>
        </p:nvSpPr>
        <p:spPr>
          <a:xfrm>
            <a:off x="2057400" y="1447800"/>
            <a:ext cx="6934200" cy="609600"/>
          </a:xfrm>
        </p:spPr>
        <p:txBody>
          <a:bodyPr/>
          <a:lstStyle/>
          <a:p>
            <a:pPr marL="0" indent="0">
              <a:lnSpc>
                <a:spcPct val="80000"/>
              </a:lnSpc>
              <a:buNone/>
            </a:pPr>
            <a:r>
              <a:rPr lang="en-US" sz="1600" b="0" i="0" dirty="0">
                <a:solidFill>
                  <a:srgbClr val="222222"/>
                </a:solidFill>
                <a:effectLst/>
                <a:latin typeface="Open Sans" panose="020B0606030504020204" pitchFamily="34" charset="0"/>
              </a:rPr>
              <a:t>A </a:t>
            </a:r>
            <a:r>
              <a:rPr lang="en-US" sz="1600" b="0" i="0" u="none" strike="noStrike" dirty="0">
                <a:solidFill>
                  <a:srgbClr val="1FA2DC"/>
                </a:solidFill>
                <a:effectLst/>
                <a:latin typeface="Open Sans" panose="020B0606030504020204" pitchFamily="34" charset="0"/>
                <a:hlinkClick r:id="rId4"/>
              </a:rPr>
              <a:t>purchase order</a:t>
            </a:r>
            <a:r>
              <a:rPr lang="en-US" sz="1600" b="0" i="0" dirty="0">
                <a:solidFill>
                  <a:srgbClr val="222222"/>
                </a:solidFill>
                <a:effectLst/>
                <a:latin typeface="Open Sans" panose="020B0606030504020204" pitchFamily="34" charset="0"/>
              </a:rPr>
              <a:t> is the official confirmation of an order. It is a document sent from a purchaser to a vendor that authorizes a purchase</a:t>
            </a:r>
            <a:r>
              <a:rPr lang="en-US" sz="1600" dirty="0">
                <a:solidFill>
                  <a:srgbClr val="222222"/>
                </a:solidFill>
                <a:latin typeface="Open Sans" panose="020B0606030504020204" pitchFamily="34" charset="0"/>
              </a:rPr>
              <a:t>.</a:t>
            </a:r>
            <a:endParaRPr lang="en-US" altLang="ko-KR" sz="1600" dirty="0">
              <a:solidFill>
                <a:schemeClr val="tx1"/>
              </a:solidFill>
              <a:latin typeface="18"/>
              <a:ea typeface="굴림" panose="020B0600000101010101" pitchFamily="34" charset="-127"/>
            </a:endParaRPr>
          </a:p>
        </p:txBody>
      </p:sp>
      <p:pic>
        <p:nvPicPr>
          <p:cNvPr id="2" name="Picture 1">
            <a:extLst>
              <a:ext uri="{FF2B5EF4-FFF2-40B4-BE49-F238E27FC236}">
                <a16:creationId xmlns:a16="http://schemas.microsoft.com/office/drawing/2014/main" id="{D9F8E485-B337-4FC6-B7E0-64AC4E2A3C3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1984917" y="2484437"/>
            <a:ext cx="6632420" cy="3570023"/>
          </a:xfrm>
          <a:prstGeom prst="rect">
            <a:avLst/>
          </a:prstGeom>
        </p:spPr>
      </p:pic>
    </p:spTree>
    <p:extLst>
      <p:ext uri="{BB962C8B-B14F-4D97-AF65-F5344CB8AC3E}">
        <p14:creationId xmlns:p14="http://schemas.microsoft.com/office/powerpoint/2010/main" val="2880843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tangle 7">
            <a:extLst>
              <a:ext uri="{FF2B5EF4-FFF2-40B4-BE49-F238E27FC236}">
                <a16:creationId xmlns:a16="http://schemas.microsoft.com/office/drawing/2014/main" id="{59639179-30AA-4D35-8BCC-3953FBA8E394}"/>
              </a:ext>
            </a:extLst>
          </p:cNvPr>
          <p:cNvSpPr>
            <a:spLocks noGrp="1" noChangeArrowheads="1"/>
          </p:cNvSpPr>
          <p:nvPr>
            <p:ph type="body" idx="1"/>
          </p:nvPr>
        </p:nvSpPr>
        <p:spPr>
          <a:xfrm>
            <a:off x="457200" y="1782763"/>
            <a:ext cx="6858000" cy="4114800"/>
          </a:xfrm>
        </p:spPr>
        <p:txBody>
          <a:bodyPr/>
          <a:lstStyle/>
          <a:p>
            <a:pPr>
              <a:lnSpc>
                <a:spcPct val="80000"/>
              </a:lnSpc>
            </a:pPr>
            <a:endParaRPr lang="en-US" altLang="ko-KR" sz="1800" dirty="0">
              <a:latin typeface="Verdana" panose="020B0604030504040204" pitchFamily="34" charset="0"/>
              <a:ea typeface="굴림" panose="020B0600000101010101" pitchFamily="34" charset="-127"/>
            </a:endParaRPr>
          </a:p>
          <a:p>
            <a:pPr>
              <a:lnSpc>
                <a:spcPct val="80000"/>
              </a:lnSpc>
            </a:pPr>
            <a:endParaRPr lang="en-US" altLang="ko-KR" sz="1800" dirty="0">
              <a:latin typeface="Verdana" panose="020B0604030504040204" pitchFamily="34" charset="0"/>
              <a:ea typeface="굴림" panose="020B0600000101010101" pitchFamily="34" charset="-127"/>
            </a:endParaRPr>
          </a:p>
          <a:p>
            <a:pPr>
              <a:lnSpc>
                <a:spcPct val="80000"/>
              </a:lnSpc>
            </a:pPr>
            <a:endParaRPr lang="ru-RU" altLang="en-US" sz="1800" dirty="0"/>
          </a:p>
          <a:p>
            <a:pPr>
              <a:lnSpc>
                <a:spcPct val="80000"/>
              </a:lnSpc>
            </a:pPr>
            <a:endParaRPr lang="ru-RU" altLang="en-US" sz="1800" dirty="0"/>
          </a:p>
        </p:txBody>
      </p:sp>
      <p:sp>
        <p:nvSpPr>
          <p:cNvPr id="17416" name="Rectangle 8">
            <a:extLst>
              <a:ext uri="{FF2B5EF4-FFF2-40B4-BE49-F238E27FC236}">
                <a16:creationId xmlns:a16="http://schemas.microsoft.com/office/drawing/2014/main" id="{B047368D-F772-4C02-B568-E2CF7D483868}"/>
              </a:ext>
            </a:extLst>
          </p:cNvPr>
          <p:cNvSpPr>
            <a:spLocks noGrp="1" noChangeArrowheads="1"/>
          </p:cNvSpPr>
          <p:nvPr>
            <p:ph type="title"/>
          </p:nvPr>
        </p:nvSpPr>
        <p:spPr/>
        <p:txBody>
          <a:bodyPr/>
          <a:lstStyle/>
          <a:p>
            <a:r>
              <a:rPr lang="en-US" altLang="en-US" sz="4000" dirty="0"/>
              <a:t>Objectives</a:t>
            </a:r>
            <a:endParaRPr lang="ru-RU" altLang="en-US" sz="4000" dirty="0"/>
          </a:p>
        </p:txBody>
      </p:sp>
      <p:sp>
        <p:nvSpPr>
          <p:cNvPr id="2" name="TextBox 1">
            <a:extLst>
              <a:ext uri="{FF2B5EF4-FFF2-40B4-BE49-F238E27FC236}">
                <a16:creationId xmlns:a16="http://schemas.microsoft.com/office/drawing/2014/main" id="{9788B269-50C6-4C5C-8E82-F46FEFD2C448}"/>
              </a:ext>
            </a:extLst>
          </p:cNvPr>
          <p:cNvSpPr txBox="1"/>
          <p:nvPr/>
        </p:nvSpPr>
        <p:spPr>
          <a:xfrm>
            <a:off x="533400" y="1782763"/>
            <a:ext cx="8153400" cy="3046988"/>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bg1">
                    <a:lumMod val="95000"/>
                  </a:schemeClr>
                </a:solidFill>
              </a:rPr>
              <a:t>State the importance of financial statements</a:t>
            </a:r>
          </a:p>
          <a:p>
            <a:pPr marL="342900" indent="-342900">
              <a:buFont typeface="Arial" panose="020B0604020202020204" pitchFamily="34" charset="0"/>
              <a:buChar char="•"/>
            </a:pPr>
            <a:r>
              <a:rPr lang="en-US" dirty="0">
                <a:solidFill>
                  <a:schemeClr val="bg1">
                    <a:lumMod val="95000"/>
                  </a:schemeClr>
                </a:solidFill>
              </a:rPr>
              <a:t>Examine the components of each type of financial statement</a:t>
            </a:r>
          </a:p>
          <a:p>
            <a:pPr marL="342900" indent="-342900">
              <a:buFont typeface="Arial" panose="020B0604020202020204" pitchFamily="34" charset="0"/>
              <a:buChar char="•"/>
            </a:pPr>
            <a:r>
              <a:rPr lang="en-US" dirty="0">
                <a:solidFill>
                  <a:schemeClr val="bg1">
                    <a:lumMod val="95000"/>
                  </a:schemeClr>
                </a:solidFill>
              </a:rPr>
              <a:t>Calculate net worth</a:t>
            </a:r>
          </a:p>
          <a:p>
            <a:pPr marL="342900" indent="-342900">
              <a:buFont typeface="Arial" panose="020B0604020202020204" pitchFamily="34" charset="0"/>
              <a:buChar char="•"/>
            </a:pPr>
            <a:r>
              <a:rPr lang="en-US" dirty="0">
                <a:solidFill>
                  <a:schemeClr val="bg1">
                    <a:lumMod val="95000"/>
                  </a:schemeClr>
                </a:solidFill>
              </a:rPr>
              <a:t>Calculate interest rates on loans</a:t>
            </a:r>
          </a:p>
          <a:p>
            <a:pPr marL="342900" indent="-342900">
              <a:buFont typeface="Arial" panose="020B0604020202020204" pitchFamily="34" charset="0"/>
              <a:buChar char="•"/>
            </a:pPr>
            <a:r>
              <a:rPr lang="en-US" dirty="0">
                <a:solidFill>
                  <a:schemeClr val="bg1">
                    <a:lumMod val="95000"/>
                  </a:schemeClr>
                </a:solidFill>
              </a:rPr>
              <a:t>Prepare financial documents</a:t>
            </a:r>
          </a:p>
          <a:p>
            <a:pPr marL="342900" indent="-342900">
              <a:buFont typeface="Arial" panose="020B0604020202020204" pitchFamily="34" charset="0"/>
              <a:buChar char="•"/>
            </a:pPr>
            <a:r>
              <a:rPr lang="en-US" dirty="0">
                <a:solidFill>
                  <a:schemeClr val="bg1">
                    <a:lumMod val="95000"/>
                  </a:schemeClr>
                </a:solidFill>
              </a:rPr>
              <a:t>Plan a budget for a project</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91FF591-81F1-49F7-A4AD-0243032136A1}"/>
              </a:ext>
            </a:extLst>
          </p:cNvPr>
          <p:cNvSpPr>
            <a:spLocks noGrp="1" noChangeArrowheads="1"/>
          </p:cNvSpPr>
          <p:nvPr>
            <p:ph type="title"/>
          </p:nvPr>
        </p:nvSpPr>
        <p:spPr>
          <a:xfrm>
            <a:off x="1984917" y="304800"/>
            <a:ext cx="6934200" cy="715963"/>
          </a:xfrm>
          <a:noFill/>
        </p:spPr>
        <p:txBody>
          <a:bodyPr/>
          <a:lstStyle/>
          <a:p>
            <a:r>
              <a:rPr lang="en-US" altLang="en-US" sz="4000" dirty="0">
                <a:solidFill>
                  <a:schemeClr val="bg2"/>
                </a:solidFill>
              </a:rPr>
              <a:t>Purchase Order - Example</a:t>
            </a:r>
          </a:p>
        </p:txBody>
      </p:sp>
      <p:pic>
        <p:nvPicPr>
          <p:cNvPr id="4" name="Picture 3">
            <a:extLst>
              <a:ext uri="{FF2B5EF4-FFF2-40B4-BE49-F238E27FC236}">
                <a16:creationId xmlns:a16="http://schemas.microsoft.com/office/drawing/2014/main" id="{78FD61A9-C65F-4DFE-9813-C286B8E7E85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3137442" y="1362075"/>
            <a:ext cx="4629150" cy="5191125"/>
          </a:xfrm>
          <a:prstGeom prst="rect">
            <a:avLst/>
          </a:prstGeom>
        </p:spPr>
      </p:pic>
    </p:spTree>
    <p:extLst>
      <p:ext uri="{BB962C8B-B14F-4D97-AF65-F5344CB8AC3E}">
        <p14:creationId xmlns:p14="http://schemas.microsoft.com/office/powerpoint/2010/main" val="1480261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91FF591-81F1-49F7-A4AD-0243032136A1}"/>
              </a:ext>
            </a:extLst>
          </p:cNvPr>
          <p:cNvSpPr>
            <a:spLocks noGrp="1" noChangeArrowheads="1"/>
          </p:cNvSpPr>
          <p:nvPr>
            <p:ph type="title"/>
          </p:nvPr>
        </p:nvSpPr>
        <p:spPr>
          <a:xfrm>
            <a:off x="1984917" y="304800"/>
            <a:ext cx="6934200" cy="715963"/>
          </a:xfrm>
          <a:solidFill>
            <a:schemeClr val="bg2">
              <a:lumMod val="10000"/>
              <a:lumOff val="90000"/>
            </a:schemeClr>
          </a:solidFill>
        </p:spPr>
        <p:txBody>
          <a:bodyPr/>
          <a:lstStyle/>
          <a:p>
            <a:r>
              <a:rPr lang="en-US" altLang="en-US" sz="3200" dirty="0">
                <a:solidFill>
                  <a:schemeClr val="bg2"/>
                </a:solidFill>
              </a:rPr>
              <a:t>Activity: Create a Purchase Order</a:t>
            </a:r>
          </a:p>
        </p:txBody>
      </p:sp>
      <p:sp>
        <p:nvSpPr>
          <p:cNvPr id="2" name="TextBox 1">
            <a:extLst>
              <a:ext uri="{FF2B5EF4-FFF2-40B4-BE49-F238E27FC236}">
                <a16:creationId xmlns:a16="http://schemas.microsoft.com/office/drawing/2014/main" id="{A5D35F12-A068-4634-812F-3ADCE1A2C81E}"/>
              </a:ext>
            </a:extLst>
          </p:cNvPr>
          <p:cNvSpPr txBox="1"/>
          <p:nvPr/>
        </p:nvSpPr>
        <p:spPr>
          <a:xfrm>
            <a:off x="2404017" y="1828800"/>
            <a:ext cx="6096000" cy="3785652"/>
          </a:xfrm>
          <a:prstGeom prst="rect">
            <a:avLst/>
          </a:prstGeom>
          <a:noFill/>
        </p:spPr>
        <p:txBody>
          <a:bodyPr wrap="square" rtlCol="0">
            <a:spAutoFit/>
          </a:bodyPr>
          <a:lstStyle/>
          <a:p>
            <a:r>
              <a:rPr lang="en-US" sz="2000" dirty="0"/>
              <a:t>You are planning an after-school party for your DECA Club. You need to purchase snacks, drinks, and serving items from Sam’s Club.</a:t>
            </a:r>
          </a:p>
          <a:p>
            <a:endParaRPr lang="en-US" sz="2000" dirty="0"/>
          </a:p>
          <a:p>
            <a:r>
              <a:rPr lang="en-US" sz="2000" dirty="0"/>
              <a:t>Go to Sam’s Club website and select your items (must have a minimum of 6 items). Then, create a purchase order using MS Word to turn in to your Club Advisor.</a:t>
            </a:r>
          </a:p>
          <a:p>
            <a:endParaRPr lang="en-US" sz="2000" dirty="0"/>
          </a:p>
          <a:p>
            <a:r>
              <a:rPr lang="en-US" sz="2000" dirty="0"/>
              <a:t>Email your MS Word Purchase Order to </a:t>
            </a:r>
            <a:r>
              <a:rPr lang="en-US" sz="2000" dirty="0">
                <a:hlinkClick r:id="rId4"/>
              </a:rPr>
              <a:t>kavasschs@gmail.com</a:t>
            </a:r>
            <a:r>
              <a:rPr lang="en-US" sz="2000" dirty="0"/>
              <a:t>. Assignment is worth 30 points.</a:t>
            </a:r>
          </a:p>
        </p:txBody>
      </p:sp>
    </p:spTree>
    <p:extLst>
      <p:ext uri="{BB962C8B-B14F-4D97-AF65-F5344CB8AC3E}">
        <p14:creationId xmlns:p14="http://schemas.microsoft.com/office/powerpoint/2010/main" val="2735705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91FF591-81F1-49F7-A4AD-0243032136A1}"/>
              </a:ext>
            </a:extLst>
          </p:cNvPr>
          <p:cNvSpPr>
            <a:spLocks noGrp="1" noChangeArrowheads="1"/>
          </p:cNvSpPr>
          <p:nvPr>
            <p:ph type="title"/>
          </p:nvPr>
        </p:nvSpPr>
        <p:spPr>
          <a:xfrm>
            <a:off x="1984917" y="304800"/>
            <a:ext cx="6934200" cy="715963"/>
          </a:xfrm>
          <a:noFill/>
        </p:spPr>
        <p:txBody>
          <a:bodyPr/>
          <a:lstStyle/>
          <a:p>
            <a:r>
              <a:rPr lang="en-US" altLang="en-US" sz="4000" dirty="0">
                <a:solidFill>
                  <a:schemeClr val="bg2"/>
                </a:solidFill>
              </a:rPr>
              <a:t>Invoice</a:t>
            </a:r>
          </a:p>
        </p:txBody>
      </p:sp>
      <p:pic>
        <p:nvPicPr>
          <p:cNvPr id="2" name="Picture 1">
            <a:extLst>
              <a:ext uri="{FF2B5EF4-FFF2-40B4-BE49-F238E27FC236}">
                <a16:creationId xmlns:a16="http://schemas.microsoft.com/office/drawing/2014/main" id="{7D0773C7-6014-4A2A-A1D5-1C90E139C4B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286000" y="1524000"/>
            <a:ext cx="6363942" cy="4838700"/>
          </a:xfrm>
          <a:prstGeom prst="rect">
            <a:avLst/>
          </a:prstGeom>
        </p:spPr>
      </p:pic>
    </p:spTree>
    <p:extLst>
      <p:ext uri="{BB962C8B-B14F-4D97-AF65-F5344CB8AC3E}">
        <p14:creationId xmlns:p14="http://schemas.microsoft.com/office/powerpoint/2010/main" val="4188749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84768162-9045-44D8-BCA3-4DF83F3951AC}"/>
              </a:ext>
            </a:extLst>
          </p:cNvPr>
          <p:cNvSpPr>
            <a:spLocks noGrp="1" noChangeArrowheads="1"/>
          </p:cNvSpPr>
          <p:nvPr>
            <p:ph type="title"/>
          </p:nvPr>
        </p:nvSpPr>
        <p:spPr>
          <a:xfrm>
            <a:off x="2209800" y="762000"/>
            <a:ext cx="6477000" cy="1143000"/>
          </a:xfrm>
          <a:solidFill>
            <a:srgbClr val="FFC000"/>
          </a:solidFill>
        </p:spPr>
        <p:txBody>
          <a:bodyPr/>
          <a:lstStyle/>
          <a:p>
            <a:r>
              <a:rPr lang="en-US" altLang="en-US" sz="3200" b="1" dirty="0">
                <a:solidFill>
                  <a:srgbClr val="C00000"/>
                </a:solidFill>
              </a:rPr>
              <a:t>What is the difference between a purchase order and an invoice?</a:t>
            </a:r>
          </a:p>
        </p:txBody>
      </p:sp>
      <p:sp>
        <p:nvSpPr>
          <p:cNvPr id="7" name="TextBox 6">
            <a:extLst>
              <a:ext uri="{FF2B5EF4-FFF2-40B4-BE49-F238E27FC236}">
                <a16:creationId xmlns:a16="http://schemas.microsoft.com/office/drawing/2014/main" id="{C0543622-7AD3-4D22-9B1D-23C018EA5382}"/>
              </a:ext>
            </a:extLst>
          </p:cNvPr>
          <p:cNvSpPr txBox="1"/>
          <p:nvPr/>
        </p:nvSpPr>
        <p:spPr>
          <a:xfrm>
            <a:off x="2438400" y="2895600"/>
            <a:ext cx="6477000" cy="1200329"/>
          </a:xfrm>
          <a:prstGeom prst="rect">
            <a:avLst/>
          </a:prstGeom>
          <a:noFill/>
        </p:spPr>
        <p:txBody>
          <a:bodyPr wrap="square" rtlCol="0">
            <a:spAutoFit/>
          </a:bodyPr>
          <a:lstStyle/>
          <a:p>
            <a:r>
              <a:rPr lang="en-US" dirty="0"/>
              <a:t>Key difference – </a:t>
            </a:r>
            <a:r>
              <a:rPr lang="en-US" b="1" dirty="0">
                <a:solidFill>
                  <a:srgbClr val="C00000"/>
                </a:solidFill>
              </a:rPr>
              <a:t>purchase order </a:t>
            </a:r>
            <a:r>
              <a:rPr lang="en-US" dirty="0"/>
              <a:t>confirms that an order has been placed while an </a:t>
            </a:r>
            <a:r>
              <a:rPr lang="en-US" b="1" dirty="0">
                <a:solidFill>
                  <a:srgbClr val="C00000"/>
                </a:solidFill>
              </a:rPr>
              <a:t>invoice</a:t>
            </a:r>
            <a:r>
              <a:rPr lang="en-US" dirty="0"/>
              <a:t> requests payment for an order</a:t>
            </a:r>
          </a:p>
        </p:txBody>
      </p:sp>
      <p:pic>
        <p:nvPicPr>
          <p:cNvPr id="9" name="Picture 8">
            <a:extLst>
              <a:ext uri="{FF2B5EF4-FFF2-40B4-BE49-F238E27FC236}">
                <a16:creationId xmlns:a16="http://schemas.microsoft.com/office/drawing/2014/main" id="{CFC7EE02-8847-491B-9B86-24ECF72C3159}"/>
              </a:ext>
            </a:extLst>
          </p:cNvPr>
          <p:cNvPicPr>
            <a:picLocks noChangeAspect="1"/>
          </p:cNvPicPr>
          <p:nvPr/>
        </p:nvPicPr>
        <p:blipFill>
          <a:blip r:embed="rId4"/>
          <a:stretch>
            <a:fillRect/>
          </a:stretch>
        </p:blipFill>
        <p:spPr>
          <a:xfrm>
            <a:off x="6510221" y="4572000"/>
            <a:ext cx="2143125" cy="2143125"/>
          </a:xfrm>
          <a:prstGeom prst="rect">
            <a:avLst/>
          </a:prstGeom>
        </p:spPr>
      </p:pic>
      <p:pic>
        <p:nvPicPr>
          <p:cNvPr id="10" name="Picture 9">
            <a:extLst>
              <a:ext uri="{FF2B5EF4-FFF2-40B4-BE49-F238E27FC236}">
                <a16:creationId xmlns:a16="http://schemas.microsoft.com/office/drawing/2014/main" id="{80F66703-FE84-40D2-ACCD-A05BEC086B95}"/>
              </a:ext>
            </a:extLst>
          </p:cNvPr>
          <p:cNvPicPr>
            <a:picLocks noChangeAspect="1"/>
          </p:cNvPicPr>
          <p:nvPr/>
        </p:nvPicPr>
        <p:blipFill>
          <a:blip r:embed="rId5"/>
          <a:stretch>
            <a:fillRect/>
          </a:stretch>
        </p:blipFill>
        <p:spPr>
          <a:xfrm>
            <a:off x="1828800" y="4343400"/>
            <a:ext cx="2343150" cy="1952625"/>
          </a:xfrm>
          <a:prstGeom prst="rect">
            <a:avLst/>
          </a:prstGeom>
        </p:spPr>
      </p:pic>
    </p:spTree>
    <p:extLst>
      <p:ext uri="{BB962C8B-B14F-4D97-AF65-F5344CB8AC3E}">
        <p14:creationId xmlns:p14="http://schemas.microsoft.com/office/powerpoint/2010/main" val="2824280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91FF591-81F1-49F7-A4AD-0243032136A1}"/>
              </a:ext>
            </a:extLst>
          </p:cNvPr>
          <p:cNvSpPr>
            <a:spLocks noGrp="1" noChangeArrowheads="1"/>
          </p:cNvSpPr>
          <p:nvPr>
            <p:ph type="title"/>
          </p:nvPr>
        </p:nvSpPr>
        <p:spPr>
          <a:xfrm>
            <a:off x="1984917" y="304800"/>
            <a:ext cx="6934200" cy="715963"/>
          </a:xfrm>
          <a:noFill/>
        </p:spPr>
        <p:txBody>
          <a:bodyPr/>
          <a:lstStyle/>
          <a:p>
            <a:r>
              <a:rPr lang="en-US" altLang="en-US" sz="4000" dirty="0">
                <a:solidFill>
                  <a:schemeClr val="bg2"/>
                </a:solidFill>
              </a:rPr>
              <a:t>Sales Receipt</a:t>
            </a:r>
          </a:p>
        </p:txBody>
      </p:sp>
      <p:sp>
        <p:nvSpPr>
          <p:cNvPr id="5" name="TextBox 4">
            <a:extLst>
              <a:ext uri="{FF2B5EF4-FFF2-40B4-BE49-F238E27FC236}">
                <a16:creationId xmlns:a16="http://schemas.microsoft.com/office/drawing/2014/main" id="{C0A8A6ED-D14F-4D95-B9C1-3E7EC3F47932}"/>
              </a:ext>
            </a:extLst>
          </p:cNvPr>
          <p:cNvSpPr txBox="1"/>
          <p:nvPr/>
        </p:nvSpPr>
        <p:spPr>
          <a:xfrm>
            <a:off x="2095501" y="1413709"/>
            <a:ext cx="2819400" cy="2677656"/>
          </a:xfrm>
          <a:prstGeom prst="rect">
            <a:avLst/>
          </a:prstGeom>
          <a:noFill/>
        </p:spPr>
        <p:txBody>
          <a:bodyPr wrap="square">
            <a:spAutoFit/>
          </a:bodyPr>
          <a:lstStyle/>
          <a:p>
            <a:r>
              <a:rPr lang="en-US" dirty="0"/>
              <a:t>Sales receipt is the customer's proof that a purchase was made, what they bought and how much they paid. </a:t>
            </a:r>
          </a:p>
        </p:txBody>
      </p:sp>
      <p:pic>
        <p:nvPicPr>
          <p:cNvPr id="4" name="Picture 3">
            <a:extLst>
              <a:ext uri="{FF2B5EF4-FFF2-40B4-BE49-F238E27FC236}">
                <a16:creationId xmlns:a16="http://schemas.microsoft.com/office/drawing/2014/main" id="{5F7A7C57-7DD7-4567-9E84-5CFFDB5AF65E}"/>
              </a:ext>
            </a:extLst>
          </p:cNvPr>
          <p:cNvPicPr>
            <a:picLocks noChangeAspect="1"/>
          </p:cNvPicPr>
          <p:nvPr/>
        </p:nvPicPr>
        <p:blipFill>
          <a:blip r:embed="rId4">
            <a:duotone>
              <a:prstClr val="black"/>
              <a:schemeClr val="accent1">
                <a:tint val="45000"/>
                <a:satMod val="400000"/>
              </a:schemeClr>
            </a:duotone>
          </a:blip>
          <a:stretch>
            <a:fillRect/>
          </a:stretch>
        </p:blipFill>
        <p:spPr>
          <a:xfrm>
            <a:off x="5105400" y="1443446"/>
            <a:ext cx="3654044" cy="4945139"/>
          </a:xfrm>
          <a:prstGeom prst="rect">
            <a:avLst/>
          </a:prstGeom>
        </p:spPr>
      </p:pic>
    </p:spTree>
    <p:extLst>
      <p:ext uri="{BB962C8B-B14F-4D97-AF65-F5344CB8AC3E}">
        <p14:creationId xmlns:p14="http://schemas.microsoft.com/office/powerpoint/2010/main" val="3000625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76" name="Rectangle 7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ectangle 7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8" name="Rectangle 2">
            <a:extLst>
              <a:ext uri="{FF2B5EF4-FFF2-40B4-BE49-F238E27FC236}">
                <a16:creationId xmlns:a16="http://schemas.microsoft.com/office/drawing/2014/main" id="{691FF591-81F1-49F7-A4AD-0243032136A1}"/>
              </a:ext>
            </a:extLst>
          </p:cNvPr>
          <p:cNvSpPr>
            <a:spLocks noGrp="1" noChangeArrowheads="1"/>
          </p:cNvSpPr>
          <p:nvPr>
            <p:ph type="title"/>
          </p:nvPr>
        </p:nvSpPr>
        <p:spPr>
          <a:xfrm>
            <a:off x="782723" y="809898"/>
            <a:ext cx="7629757" cy="1554480"/>
          </a:xfrm>
          <a:solidFill>
            <a:schemeClr val="accent1">
              <a:lumMod val="90000"/>
              <a:lumOff val="10000"/>
            </a:schemeClr>
          </a:solidFill>
        </p:spPr>
        <p:txBody>
          <a:bodyPr anchor="ctr">
            <a:normAutofit/>
          </a:bodyPr>
          <a:lstStyle/>
          <a:p>
            <a:pPr algn="ctr"/>
            <a:r>
              <a:rPr lang="en-US" altLang="en-US" sz="4200" b="1" dirty="0">
                <a:solidFill>
                  <a:schemeClr val="bg1">
                    <a:lumMod val="95000"/>
                  </a:schemeClr>
                </a:solidFill>
              </a:rPr>
              <a:t>Budgets</a:t>
            </a:r>
          </a:p>
        </p:txBody>
      </p:sp>
      <p:cxnSp>
        <p:nvCxnSpPr>
          <p:cNvPr id="82" name="Straight Connector 8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60421" name="Rectangle 3">
            <a:extLst>
              <a:ext uri="{FF2B5EF4-FFF2-40B4-BE49-F238E27FC236}">
                <a16:creationId xmlns:a16="http://schemas.microsoft.com/office/drawing/2014/main" id="{81F00E24-8432-4C1C-90F8-37451E022A60}"/>
              </a:ext>
            </a:extLst>
          </p:cNvPr>
          <p:cNvGraphicFramePr/>
          <p:nvPr>
            <p:extLst>
              <p:ext uri="{D42A27DB-BD31-4B8C-83A1-F6EECF244321}">
                <p14:modId xmlns:p14="http://schemas.microsoft.com/office/powerpoint/2010/main" val="3266911133"/>
              </p:ext>
            </p:extLst>
          </p:nvPr>
        </p:nvGraphicFramePr>
        <p:xfrm>
          <a:off x="347765" y="3314790"/>
          <a:ext cx="8537918"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7493B981-0A69-4BB2-95C3-A2CF9A7228F7}"/>
              </a:ext>
            </a:extLst>
          </p:cNvPr>
          <p:cNvSpPr txBox="1"/>
          <p:nvPr/>
        </p:nvSpPr>
        <p:spPr>
          <a:xfrm>
            <a:off x="745552" y="2914680"/>
            <a:ext cx="7315200" cy="400110"/>
          </a:xfrm>
          <a:prstGeom prst="rect">
            <a:avLst/>
          </a:prstGeom>
          <a:noFill/>
        </p:spPr>
        <p:txBody>
          <a:bodyPr wrap="square" rtlCol="0">
            <a:spAutoFit/>
          </a:bodyPr>
          <a:lstStyle/>
          <a:p>
            <a:r>
              <a:rPr lang="en-US" sz="2000" dirty="0"/>
              <a:t>Estimate of income and expenditure for a set period of time</a:t>
            </a:r>
          </a:p>
        </p:txBody>
      </p:sp>
    </p:spTree>
    <p:extLst>
      <p:ext uri="{BB962C8B-B14F-4D97-AF65-F5344CB8AC3E}">
        <p14:creationId xmlns:p14="http://schemas.microsoft.com/office/powerpoint/2010/main" val="2214126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91FF591-81F1-49F7-A4AD-0243032136A1}"/>
              </a:ext>
            </a:extLst>
          </p:cNvPr>
          <p:cNvSpPr>
            <a:spLocks noGrp="1" noChangeArrowheads="1"/>
          </p:cNvSpPr>
          <p:nvPr>
            <p:ph type="title"/>
          </p:nvPr>
        </p:nvSpPr>
        <p:spPr>
          <a:xfrm>
            <a:off x="1984917" y="304800"/>
            <a:ext cx="6934200" cy="938748"/>
          </a:xfrm>
          <a:solidFill>
            <a:schemeClr val="bg2">
              <a:lumMod val="10000"/>
              <a:lumOff val="90000"/>
            </a:schemeClr>
          </a:solidFill>
        </p:spPr>
        <p:txBody>
          <a:bodyPr/>
          <a:lstStyle/>
          <a:p>
            <a:r>
              <a:rPr lang="en-US" altLang="en-US" sz="2800" dirty="0">
                <a:solidFill>
                  <a:schemeClr val="bg2"/>
                </a:solidFill>
              </a:rPr>
              <a:t>Project: Start-Up Budget for Popcorn Business</a:t>
            </a:r>
          </a:p>
        </p:txBody>
      </p:sp>
      <p:sp>
        <p:nvSpPr>
          <p:cNvPr id="2" name="TextBox 1">
            <a:extLst>
              <a:ext uri="{FF2B5EF4-FFF2-40B4-BE49-F238E27FC236}">
                <a16:creationId xmlns:a16="http://schemas.microsoft.com/office/drawing/2014/main" id="{A5D35F12-A068-4634-812F-3ADCE1A2C81E}"/>
              </a:ext>
            </a:extLst>
          </p:cNvPr>
          <p:cNvSpPr txBox="1"/>
          <p:nvPr/>
        </p:nvSpPr>
        <p:spPr>
          <a:xfrm>
            <a:off x="2404017" y="1828800"/>
            <a:ext cx="3082383" cy="3785652"/>
          </a:xfrm>
          <a:prstGeom prst="rect">
            <a:avLst/>
          </a:prstGeom>
          <a:noFill/>
        </p:spPr>
        <p:txBody>
          <a:bodyPr wrap="square" rtlCol="0">
            <a:spAutoFit/>
          </a:bodyPr>
          <a:lstStyle/>
          <a:p>
            <a:r>
              <a:rPr lang="en-US" sz="2000" dirty="0"/>
              <a:t>You will need develop a start-up budget for your popcorn business. You may “google” start-up budget templates and use one that you like.</a:t>
            </a:r>
          </a:p>
          <a:p>
            <a:endParaRPr lang="en-US" sz="2000" dirty="0"/>
          </a:p>
          <a:p>
            <a:r>
              <a:rPr lang="en-US" sz="2000" dirty="0"/>
              <a:t>Email your Start-Up Budget to </a:t>
            </a:r>
            <a:r>
              <a:rPr lang="en-US" sz="2000" dirty="0">
                <a:hlinkClick r:id="rId4"/>
              </a:rPr>
              <a:t>kavasschs@gmail.com</a:t>
            </a:r>
            <a:r>
              <a:rPr lang="en-US" sz="2000" dirty="0"/>
              <a:t>. Assignment is worth 50 points.</a:t>
            </a:r>
          </a:p>
        </p:txBody>
      </p:sp>
      <p:pic>
        <p:nvPicPr>
          <p:cNvPr id="4" name="Picture 3">
            <a:extLst>
              <a:ext uri="{FF2B5EF4-FFF2-40B4-BE49-F238E27FC236}">
                <a16:creationId xmlns:a16="http://schemas.microsoft.com/office/drawing/2014/main" id="{343EB173-FA6F-4CCB-B6C2-4667F04F5C4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5943600" y="1560143"/>
            <a:ext cx="2786113" cy="4993057"/>
          </a:xfrm>
          <a:prstGeom prst="rect">
            <a:avLst/>
          </a:prstGeom>
        </p:spPr>
      </p:pic>
    </p:spTree>
    <p:extLst>
      <p:ext uri="{BB962C8B-B14F-4D97-AF65-F5344CB8AC3E}">
        <p14:creationId xmlns:p14="http://schemas.microsoft.com/office/powerpoint/2010/main" val="4227064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tangle 7">
            <a:extLst>
              <a:ext uri="{FF2B5EF4-FFF2-40B4-BE49-F238E27FC236}">
                <a16:creationId xmlns:a16="http://schemas.microsoft.com/office/drawing/2014/main" id="{59639179-30AA-4D35-8BCC-3953FBA8E394}"/>
              </a:ext>
            </a:extLst>
          </p:cNvPr>
          <p:cNvSpPr>
            <a:spLocks noGrp="1" noChangeArrowheads="1"/>
          </p:cNvSpPr>
          <p:nvPr>
            <p:ph type="body" idx="1"/>
          </p:nvPr>
        </p:nvSpPr>
        <p:spPr>
          <a:xfrm>
            <a:off x="457200" y="1782763"/>
            <a:ext cx="6858000" cy="2636837"/>
          </a:xfrm>
        </p:spPr>
        <p:txBody>
          <a:bodyPr/>
          <a:lstStyle/>
          <a:p>
            <a:pPr marL="0" indent="0">
              <a:lnSpc>
                <a:spcPct val="80000"/>
              </a:lnSpc>
              <a:buNone/>
            </a:pPr>
            <a:r>
              <a:rPr lang="en-US" sz="1200" dirty="0"/>
              <a:t>15) Define and furnish examples of foundational financial concepts and terminology, including but not limited to financial statements, revenue, expenses, assets, liabilities, equity, net worth, profit, and net loss. Demonstrate financial literacy and quantitative reasoning when discussing these concepts in the context of business operations (for example, when interpreting a business’s financial plan). Apply basic numeracy skills to understand financial phenomena such as interest and savings. </a:t>
            </a:r>
          </a:p>
          <a:p>
            <a:pPr marL="0" indent="0">
              <a:lnSpc>
                <a:spcPct val="80000"/>
              </a:lnSpc>
              <a:buNone/>
            </a:pPr>
            <a:endParaRPr lang="en-US" sz="1200" dirty="0"/>
          </a:p>
          <a:p>
            <a:pPr marL="0" indent="0">
              <a:lnSpc>
                <a:spcPct val="80000"/>
              </a:lnSpc>
              <a:buNone/>
            </a:pPr>
            <a:r>
              <a:rPr lang="en-US" sz="1200" dirty="0"/>
              <a:t>16) Differentiate between fixed and variable expenses on a business’s balance sheet. Select three of the expenses listed, draw conclusions as to their importance to the business, and analyze cost-cutting strategies a company might take to minimize expenses in each of the chosen categories. </a:t>
            </a:r>
          </a:p>
          <a:p>
            <a:pPr marL="0" indent="0">
              <a:lnSpc>
                <a:spcPct val="80000"/>
              </a:lnSpc>
              <a:buNone/>
            </a:pPr>
            <a:endParaRPr lang="en-US" sz="1200" dirty="0"/>
          </a:p>
          <a:p>
            <a:pPr marL="0" indent="0">
              <a:lnSpc>
                <a:spcPct val="80000"/>
              </a:lnSpc>
              <a:buNone/>
            </a:pPr>
            <a:r>
              <a:rPr lang="en-US" sz="1200" dirty="0"/>
              <a:t>17) Prepare a mock purchase order, invoice, and/or sales receipt (including shipping and taxes) for a sample product/package. Explain the elements that comprise the financial document and be able to identify any mistakes and miscalculations in order to assist a mock client. </a:t>
            </a:r>
          </a:p>
          <a:p>
            <a:pPr marL="0" indent="0">
              <a:lnSpc>
                <a:spcPct val="80000"/>
              </a:lnSpc>
              <a:buNone/>
            </a:pPr>
            <a:endParaRPr lang="en-US" sz="1200" dirty="0"/>
          </a:p>
          <a:p>
            <a:pPr marL="0" indent="0">
              <a:lnSpc>
                <a:spcPct val="80000"/>
              </a:lnSpc>
              <a:buNone/>
            </a:pPr>
            <a:r>
              <a:rPr lang="en-US" sz="1200" dirty="0"/>
              <a:t>18) Plan a budget for an upcoming community service project or career and technical student organization (CTSO) event. Create a comprehensive budget narrative to accompany the budget, including both a written statement and a summary worksheet listing all expenses, justifying each cost with evidence for why it is needed to successfully complete the project. Detail estimated and actual costs as well as differences in cost in terms of dollars and percentages. </a:t>
            </a:r>
            <a:endParaRPr lang="ru-RU" altLang="en-US" sz="1200" dirty="0"/>
          </a:p>
        </p:txBody>
      </p:sp>
      <p:sp>
        <p:nvSpPr>
          <p:cNvPr id="17416" name="Rectangle 8">
            <a:extLst>
              <a:ext uri="{FF2B5EF4-FFF2-40B4-BE49-F238E27FC236}">
                <a16:creationId xmlns:a16="http://schemas.microsoft.com/office/drawing/2014/main" id="{B047368D-F772-4C02-B568-E2CF7D483868}"/>
              </a:ext>
            </a:extLst>
          </p:cNvPr>
          <p:cNvSpPr>
            <a:spLocks noGrp="1" noChangeArrowheads="1"/>
          </p:cNvSpPr>
          <p:nvPr>
            <p:ph type="title"/>
          </p:nvPr>
        </p:nvSpPr>
        <p:spPr/>
        <p:txBody>
          <a:bodyPr/>
          <a:lstStyle/>
          <a:p>
            <a:r>
              <a:rPr lang="en-US" altLang="en-US" sz="4000" dirty="0"/>
              <a:t>TN CTE State Standards</a:t>
            </a:r>
            <a:endParaRPr lang="ru-RU" altLang="en-US" sz="4000" dirty="0"/>
          </a:p>
        </p:txBody>
      </p:sp>
    </p:spTree>
    <p:extLst>
      <p:ext uri="{BB962C8B-B14F-4D97-AF65-F5344CB8AC3E}">
        <p14:creationId xmlns:p14="http://schemas.microsoft.com/office/powerpoint/2010/main" val="269554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91FF591-81F1-49F7-A4AD-0243032136A1}"/>
              </a:ext>
            </a:extLst>
          </p:cNvPr>
          <p:cNvSpPr>
            <a:spLocks noGrp="1" noChangeArrowheads="1"/>
          </p:cNvSpPr>
          <p:nvPr>
            <p:ph type="title"/>
          </p:nvPr>
        </p:nvSpPr>
        <p:spPr>
          <a:xfrm>
            <a:off x="1984917" y="304800"/>
            <a:ext cx="6934200" cy="715963"/>
          </a:xfrm>
          <a:solidFill>
            <a:schemeClr val="accent1">
              <a:lumMod val="10000"/>
              <a:lumOff val="90000"/>
            </a:schemeClr>
          </a:solidFill>
        </p:spPr>
        <p:txBody>
          <a:bodyPr/>
          <a:lstStyle/>
          <a:p>
            <a:r>
              <a:rPr lang="en-US" altLang="en-US" sz="4000" dirty="0">
                <a:solidFill>
                  <a:schemeClr val="bg2"/>
                </a:solidFill>
              </a:rPr>
              <a:t>Activity - Glossary</a:t>
            </a:r>
          </a:p>
        </p:txBody>
      </p:sp>
      <p:sp>
        <p:nvSpPr>
          <p:cNvPr id="60419" name="Rectangle 3">
            <a:extLst>
              <a:ext uri="{FF2B5EF4-FFF2-40B4-BE49-F238E27FC236}">
                <a16:creationId xmlns:a16="http://schemas.microsoft.com/office/drawing/2014/main" id="{2476C3A7-917E-4298-9661-6C1FB5C025EC}"/>
              </a:ext>
            </a:extLst>
          </p:cNvPr>
          <p:cNvSpPr>
            <a:spLocks noGrp="1" noChangeArrowheads="1"/>
          </p:cNvSpPr>
          <p:nvPr>
            <p:ph type="body" idx="1"/>
          </p:nvPr>
        </p:nvSpPr>
        <p:spPr>
          <a:xfrm>
            <a:off x="2007219" y="1828800"/>
            <a:ext cx="6934200" cy="715963"/>
          </a:xfrm>
        </p:spPr>
        <p:txBody>
          <a:bodyPr/>
          <a:lstStyle/>
          <a:p>
            <a:pPr marL="0" indent="0">
              <a:lnSpc>
                <a:spcPct val="80000"/>
              </a:lnSpc>
              <a:buNone/>
            </a:pPr>
            <a:r>
              <a:rPr lang="en-US" altLang="ko-KR" sz="2000" dirty="0">
                <a:solidFill>
                  <a:schemeClr val="tx1"/>
                </a:solidFill>
                <a:latin typeface="18"/>
                <a:ea typeface="굴림" panose="020B0600000101010101" pitchFamily="34" charset="-127"/>
              </a:rPr>
              <a:t>Complete the Glossary for this unit. Assignment is worth </a:t>
            </a:r>
            <a:r>
              <a:rPr lang="en-US" altLang="ko-KR" sz="2000" b="1" dirty="0">
                <a:solidFill>
                  <a:schemeClr val="tx1"/>
                </a:solidFill>
                <a:latin typeface="18"/>
                <a:ea typeface="굴림" panose="020B0600000101010101" pitchFamily="34" charset="-127"/>
              </a:rPr>
              <a:t>100 points.</a:t>
            </a:r>
            <a:endParaRPr lang="en-US" altLang="ko-KR" sz="2000" dirty="0">
              <a:solidFill>
                <a:schemeClr val="tx1"/>
              </a:solidFill>
              <a:latin typeface="18"/>
              <a:ea typeface="굴림" panose="020B0600000101010101" pitchFamily="34" charset="-127"/>
            </a:endParaRPr>
          </a:p>
        </p:txBody>
      </p:sp>
      <p:pic>
        <p:nvPicPr>
          <p:cNvPr id="3" name="Picture 2">
            <a:extLst>
              <a:ext uri="{FF2B5EF4-FFF2-40B4-BE49-F238E27FC236}">
                <a16:creationId xmlns:a16="http://schemas.microsoft.com/office/drawing/2014/main" id="{2C7E66C1-6BCF-479E-BF47-6F5151841CB1}"/>
              </a:ext>
            </a:extLst>
          </p:cNvPr>
          <p:cNvPicPr>
            <a:picLocks noChangeAspect="1"/>
          </p:cNvPicPr>
          <p:nvPr/>
        </p:nvPicPr>
        <p:blipFill>
          <a:blip r:embed="rId4"/>
          <a:stretch>
            <a:fillRect/>
          </a:stretch>
        </p:blipFill>
        <p:spPr>
          <a:xfrm>
            <a:off x="5257800" y="2343150"/>
            <a:ext cx="3425964" cy="4210050"/>
          </a:xfrm>
          <a:prstGeom prst="rect">
            <a:avLst/>
          </a:prstGeom>
        </p:spPr>
      </p:pic>
    </p:spTree>
    <p:extLst>
      <p:ext uri="{BB962C8B-B14F-4D97-AF65-F5344CB8AC3E}">
        <p14:creationId xmlns:p14="http://schemas.microsoft.com/office/powerpoint/2010/main" val="603900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91FF591-81F1-49F7-A4AD-0243032136A1}"/>
              </a:ext>
            </a:extLst>
          </p:cNvPr>
          <p:cNvSpPr>
            <a:spLocks noGrp="1" noChangeArrowheads="1"/>
          </p:cNvSpPr>
          <p:nvPr>
            <p:ph type="title"/>
          </p:nvPr>
        </p:nvSpPr>
        <p:spPr>
          <a:xfrm>
            <a:off x="1981200" y="685800"/>
            <a:ext cx="6934200" cy="715963"/>
          </a:xfrm>
        </p:spPr>
        <p:txBody>
          <a:bodyPr/>
          <a:lstStyle/>
          <a:p>
            <a:r>
              <a:rPr lang="en-US" altLang="en-US" sz="4000" dirty="0">
                <a:solidFill>
                  <a:schemeClr val="bg2"/>
                </a:solidFill>
              </a:rPr>
              <a:t>Financial Statements</a:t>
            </a:r>
          </a:p>
        </p:txBody>
      </p:sp>
      <p:sp>
        <p:nvSpPr>
          <p:cNvPr id="60419" name="Rectangle 3">
            <a:extLst>
              <a:ext uri="{FF2B5EF4-FFF2-40B4-BE49-F238E27FC236}">
                <a16:creationId xmlns:a16="http://schemas.microsoft.com/office/drawing/2014/main" id="{2476C3A7-917E-4298-9661-6C1FB5C025EC}"/>
              </a:ext>
            </a:extLst>
          </p:cNvPr>
          <p:cNvSpPr>
            <a:spLocks noGrp="1" noChangeArrowheads="1"/>
          </p:cNvSpPr>
          <p:nvPr>
            <p:ph type="body" idx="1"/>
          </p:nvPr>
        </p:nvSpPr>
        <p:spPr>
          <a:xfrm>
            <a:off x="2286000" y="4383087"/>
            <a:ext cx="4867507" cy="1597025"/>
          </a:xfrm>
          <a:solidFill>
            <a:schemeClr val="accent2">
              <a:lumMod val="20000"/>
              <a:lumOff val="80000"/>
            </a:schemeClr>
          </a:solidFill>
        </p:spPr>
        <p:txBody>
          <a:bodyPr/>
          <a:lstStyle/>
          <a:p>
            <a:pPr marL="0" indent="0">
              <a:lnSpc>
                <a:spcPct val="80000"/>
              </a:lnSpc>
              <a:buNone/>
            </a:pPr>
            <a:r>
              <a:rPr lang="en-US" altLang="ko-KR" sz="2400" dirty="0">
                <a:solidFill>
                  <a:schemeClr val="tx1"/>
                </a:solidFill>
                <a:latin typeface="Arial" panose="020B0604020202020204" pitchFamily="34" charset="0"/>
              </a:rPr>
              <a:t>Types of Financial Statements</a:t>
            </a:r>
          </a:p>
          <a:p>
            <a:pPr lvl="1">
              <a:lnSpc>
                <a:spcPct val="80000"/>
              </a:lnSpc>
            </a:pPr>
            <a:r>
              <a:rPr lang="en-US" altLang="ko-KR" sz="2000" b="1" dirty="0">
                <a:solidFill>
                  <a:schemeClr val="tx1"/>
                </a:solidFill>
                <a:latin typeface="18"/>
                <a:ea typeface="굴림" panose="020B0600000101010101" pitchFamily="34" charset="-127"/>
              </a:rPr>
              <a:t>Balance Sheet</a:t>
            </a:r>
          </a:p>
          <a:p>
            <a:pPr lvl="1">
              <a:lnSpc>
                <a:spcPct val="80000"/>
              </a:lnSpc>
            </a:pPr>
            <a:r>
              <a:rPr lang="en-US" altLang="ko-KR" sz="2000" b="1" dirty="0">
                <a:solidFill>
                  <a:schemeClr val="tx1"/>
                </a:solidFill>
                <a:latin typeface="18"/>
                <a:ea typeface="굴림" panose="020B0600000101010101" pitchFamily="34" charset="-127"/>
              </a:rPr>
              <a:t>Cash Flow Statement</a:t>
            </a:r>
          </a:p>
          <a:p>
            <a:pPr lvl="1">
              <a:lnSpc>
                <a:spcPct val="80000"/>
              </a:lnSpc>
            </a:pPr>
            <a:r>
              <a:rPr lang="en-US" altLang="ko-KR" sz="2000" b="1" dirty="0">
                <a:solidFill>
                  <a:schemeClr val="tx1"/>
                </a:solidFill>
                <a:latin typeface="18"/>
                <a:ea typeface="굴림" panose="020B0600000101010101" pitchFamily="34" charset="-127"/>
              </a:rPr>
              <a:t>Income Statement</a:t>
            </a:r>
          </a:p>
          <a:p>
            <a:pPr lvl="1">
              <a:lnSpc>
                <a:spcPct val="80000"/>
              </a:lnSpc>
            </a:pPr>
            <a:r>
              <a:rPr lang="en-US" altLang="ko-KR" sz="2000" b="1" dirty="0">
                <a:solidFill>
                  <a:schemeClr val="tx1"/>
                </a:solidFill>
                <a:latin typeface="18"/>
                <a:ea typeface="굴림" panose="020B0600000101010101" pitchFamily="34" charset="-127"/>
              </a:rPr>
              <a:t>Owner’s Equity Statement</a:t>
            </a:r>
            <a:endParaRPr lang="en-US" altLang="ko-KR" sz="2000" dirty="0">
              <a:solidFill>
                <a:schemeClr val="tx1"/>
              </a:solidFill>
              <a:latin typeface="18"/>
              <a:ea typeface="굴림" panose="020B0600000101010101" pitchFamily="34" charset="-127"/>
            </a:endParaRPr>
          </a:p>
        </p:txBody>
      </p:sp>
      <p:sp>
        <p:nvSpPr>
          <p:cNvPr id="3" name="TextBox 2">
            <a:extLst>
              <a:ext uri="{FF2B5EF4-FFF2-40B4-BE49-F238E27FC236}">
                <a16:creationId xmlns:a16="http://schemas.microsoft.com/office/drawing/2014/main" id="{3817D8B7-63F6-4A02-A895-57EDBE7D6E0A}"/>
              </a:ext>
            </a:extLst>
          </p:cNvPr>
          <p:cNvSpPr txBox="1"/>
          <p:nvPr/>
        </p:nvSpPr>
        <p:spPr>
          <a:xfrm>
            <a:off x="2133600" y="1676400"/>
            <a:ext cx="6400800" cy="2252924"/>
          </a:xfrm>
          <a:prstGeom prst="rect">
            <a:avLst/>
          </a:prstGeom>
          <a:noFill/>
        </p:spPr>
        <p:txBody>
          <a:bodyPr wrap="square" rtlCol="0">
            <a:spAutoFit/>
          </a:bodyPr>
          <a:lstStyle/>
          <a:p>
            <a:r>
              <a:rPr lang="en-US" dirty="0"/>
              <a:t>Analysis of Financial Statements:</a:t>
            </a: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Char char="l"/>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Financial analysis is designed to determine the relative strengths and weaknesses of a company</a:t>
            </a: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Char char="l"/>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Investors need this information to estimate both future cash flows from the company and the riskiness of those cash flows</a:t>
            </a: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Char char="l"/>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mn-cs"/>
              </a:rPr>
              <a:t>Information is provided by analysis both to evaluate a company’s past performance and to map future plans</a:t>
            </a:r>
          </a:p>
          <a:p>
            <a:endParaRPr lang="en-US" dirty="0"/>
          </a:p>
        </p:txBody>
      </p:sp>
    </p:spTree>
    <p:extLst>
      <p:ext uri="{BB962C8B-B14F-4D97-AF65-F5344CB8AC3E}">
        <p14:creationId xmlns:p14="http://schemas.microsoft.com/office/powerpoint/2010/main" val="426028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91FF591-81F1-49F7-A4AD-0243032136A1}"/>
              </a:ext>
            </a:extLst>
          </p:cNvPr>
          <p:cNvSpPr>
            <a:spLocks noGrp="1" noChangeArrowheads="1"/>
          </p:cNvSpPr>
          <p:nvPr>
            <p:ph type="title"/>
          </p:nvPr>
        </p:nvSpPr>
        <p:spPr>
          <a:xfrm>
            <a:off x="1981200" y="685800"/>
            <a:ext cx="6934200" cy="715963"/>
          </a:xfrm>
        </p:spPr>
        <p:txBody>
          <a:bodyPr/>
          <a:lstStyle/>
          <a:p>
            <a:r>
              <a:rPr lang="en-US" altLang="en-US" sz="4000" dirty="0">
                <a:solidFill>
                  <a:schemeClr val="bg2"/>
                </a:solidFill>
              </a:rPr>
              <a:t>Accounting Equation</a:t>
            </a:r>
          </a:p>
        </p:txBody>
      </p:sp>
      <p:sp>
        <p:nvSpPr>
          <p:cNvPr id="3" name="TextBox 2">
            <a:extLst>
              <a:ext uri="{FF2B5EF4-FFF2-40B4-BE49-F238E27FC236}">
                <a16:creationId xmlns:a16="http://schemas.microsoft.com/office/drawing/2014/main" id="{3817D8B7-63F6-4A02-A895-57EDBE7D6E0A}"/>
              </a:ext>
            </a:extLst>
          </p:cNvPr>
          <p:cNvSpPr txBox="1"/>
          <p:nvPr/>
        </p:nvSpPr>
        <p:spPr>
          <a:xfrm>
            <a:off x="2133600" y="1676400"/>
            <a:ext cx="6400800" cy="1200329"/>
          </a:xfrm>
          <a:prstGeom prst="rect">
            <a:avLst/>
          </a:prstGeom>
          <a:solidFill>
            <a:schemeClr val="accent2">
              <a:lumMod val="20000"/>
              <a:lumOff val="80000"/>
            </a:schemeClr>
          </a:solidFill>
        </p:spPr>
        <p:txBody>
          <a:bodyPr wrap="square" rtlCol="0">
            <a:spAutoFit/>
          </a:bodyPr>
          <a:lstStyle/>
          <a:p>
            <a:endParaRPr lang="en-US" dirty="0"/>
          </a:p>
          <a:p>
            <a:r>
              <a:rPr lang="en-US" dirty="0"/>
              <a:t>Assets = Liabilities + Owner’s Equity:</a:t>
            </a:r>
          </a:p>
          <a:p>
            <a:endParaRPr lang="en-US" dirty="0"/>
          </a:p>
        </p:txBody>
      </p:sp>
      <p:sp>
        <p:nvSpPr>
          <p:cNvPr id="6" name="TextBox 5">
            <a:extLst>
              <a:ext uri="{FF2B5EF4-FFF2-40B4-BE49-F238E27FC236}">
                <a16:creationId xmlns:a16="http://schemas.microsoft.com/office/drawing/2014/main" id="{1C32D9BD-FB71-435F-9E16-74CD7B2F263D}"/>
              </a:ext>
            </a:extLst>
          </p:cNvPr>
          <p:cNvSpPr txBox="1"/>
          <p:nvPr/>
        </p:nvSpPr>
        <p:spPr>
          <a:xfrm>
            <a:off x="2552700" y="3151366"/>
            <a:ext cx="5791200" cy="2585323"/>
          </a:xfrm>
          <a:prstGeom prst="rect">
            <a:avLst/>
          </a:prstGeom>
          <a:noFill/>
        </p:spPr>
        <p:txBody>
          <a:bodyPr wrap="square" rtlCol="0">
            <a:spAutoFit/>
          </a:bodyPr>
          <a:lstStyle/>
          <a:p>
            <a:r>
              <a:rPr lang="en-US" sz="1800" b="1" dirty="0"/>
              <a:t>Assets:</a:t>
            </a:r>
            <a:r>
              <a:rPr lang="en-US" sz="1800" dirty="0"/>
              <a:t> resources a business owns—cash, inventory, equipment, real estate, etc.</a:t>
            </a:r>
          </a:p>
          <a:p>
            <a:endParaRPr lang="en-US" sz="1800" b="1" dirty="0"/>
          </a:p>
          <a:p>
            <a:r>
              <a:rPr lang="en-US" sz="1800" b="1" dirty="0"/>
              <a:t>Liabilities:</a:t>
            </a:r>
            <a:r>
              <a:rPr lang="en-US" sz="1800" dirty="0"/>
              <a:t> firm’s debt—borrowed money it owes to others that must be repaid</a:t>
            </a:r>
          </a:p>
          <a:p>
            <a:endParaRPr lang="en-US" sz="1800" b="1" dirty="0"/>
          </a:p>
          <a:p>
            <a:r>
              <a:rPr lang="en-US" sz="1800" b="1" dirty="0"/>
              <a:t>Owner’s Equity:</a:t>
            </a:r>
            <a:r>
              <a:rPr lang="en-US" sz="1800" dirty="0"/>
              <a:t> aka </a:t>
            </a:r>
            <a:r>
              <a:rPr lang="en-US" sz="1800" b="1" dirty="0"/>
              <a:t>Net Worth</a:t>
            </a:r>
            <a:r>
              <a:rPr lang="en-US" sz="1800" dirty="0"/>
              <a:t> - what would be left for the owners if the firm’s assets were sold and the money used to pay off liabilities</a:t>
            </a:r>
            <a:endParaRPr lang="en-US" sz="1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91FF591-81F1-49F7-A4AD-0243032136A1}"/>
              </a:ext>
            </a:extLst>
          </p:cNvPr>
          <p:cNvSpPr>
            <a:spLocks noGrp="1" noChangeArrowheads="1"/>
          </p:cNvSpPr>
          <p:nvPr>
            <p:ph type="title"/>
          </p:nvPr>
        </p:nvSpPr>
        <p:spPr>
          <a:xfrm>
            <a:off x="1984917" y="304800"/>
            <a:ext cx="6934200" cy="715963"/>
          </a:xfrm>
          <a:solidFill>
            <a:schemeClr val="accent1">
              <a:lumMod val="10000"/>
              <a:lumOff val="90000"/>
            </a:schemeClr>
          </a:solidFill>
        </p:spPr>
        <p:txBody>
          <a:bodyPr/>
          <a:lstStyle/>
          <a:p>
            <a:r>
              <a:rPr lang="en-US" altLang="en-US" sz="4000" dirty="0">
                <a:solidFill>
                  <a:schemeClr val="bg2"/>
                </a:solidFill>
              </a:rPr>
              <a:t>Practice - Net Worth</a:t>
            </a:r>
          </a:p>
        </p:txBody>
      </p:sp>
      <p:sp>
        <p:nvSpPr>
          <p:cNvPr id="60419" name="Rectangle 3">
            <a:extLst>
              <a:ext uri="{FF2B5EF4-FFF2-40B4-BE49-F238E27FC236}">
                <a16:creationId xmlns:a16="http://schemas.microsoft.com/office/drawing/2014/main" id="{2476C3A7-917E-4298-9661-6C1FB5C025EC}"/>
              </a:ext>
            </a:extLst>
          </p:cNvPr>
          <p:cNvSpPr>
            <a:spLocks noGrp="1" noChangeArrowheads="1"/>
          </p:cNvSpPr>
          <p:nvPr>
            <p:ph type="body" idx="1"/>
          </p:nvPr>
        </p:nvSpPr>
        <p:spPr>
          <a:xfrm>
            <a:off x="2007219" y="1828800"/>
            <a:ext cx="6934200" cy="2438400"/>
          </a:xfrm>
        </p:spPr>
        <p:txBody>
          <a:bodyPr/>
          <a:lstStyle/>
          <a:p>
            <a:pPr marL="457200" indent="-457200">
              <a:lnSpc>
                <a:spcPct val="80000"/>
              </a:lnSpc>
              <a:buFont typeface="+mj-lt"/>
              <a:buAutoNum type="arabicPeriod"/>
            </a:pPr>
            <a:r>
              <a:rPr lang="en-US" altLang="ko-KR" sz="2000" dirty="0">
                <a:solidFill>
                  <a:schemeClr val="tx1"/>
                </a:solidFill>
                <a:latin typeface="18"/>
                <a:ea typeface="굴림" panose="020B0600000101010101" pitchFamily="34" charset="-127"/>
              </a:rPr>
              <a:t>You have assets of $15,000 (car), $5,000 (savings), $1,000 (cash value of life insurance), $1,700 (cash), and personal property worth $2,500. What are your total assets?</a:t>
            </a:r>
          </a:p>
          <a:p>
            <a:pPr marL="457200" indent="-457200">
              <a:lnSpc>
                <a:spcPct val="80000"/>
              </a:lnSpc>
              <a:buFont typeface="+mj-lt"/>
              <a:buAutoNum type="arabicPeriod"/>
            </a:pPr>
            <a:endParaRPr lang="en-US" altLang="ko-KR" sz="2000" dirty="0">
              <a:solidFill>
                <a:schemeClr val="tx1"/>
              </a:solidFill>
              <a:latin typeface="18"/>
              <a:ea typeface="굴림" panose="020B0600000101010101" pitchFamily="34" charset="-127"/>
            </a:endParaRPr>
          </a:p>
          <a:p>
            <a:pPr marL="457200" indent="-457200">
              <a:lnSpc>
                <a:spcPct val="80000"/>
              </a:lnSpc>
              <a:buFont typeface="+mj-lt"/>
              <a:buAutoNum type="arabicPeriod"/>
            </a:pPr>
            <a:r>
              <a:rPr lang="en-US" altLang="ko-KR" sz="2000" dirty="0">
                <a:solidFill>
                  <a:schemeClr val="tx1"/>
                </a:solidFill>
                <a:latin typeface="18"/>
                <a:ea typeface="굴림" panose="020B0600000101010101" pitchFamily="34" charset="-127"/>
              </a:rPr>
              <a:t>You have liabilities of $10,000 (car loan), $5,000 (student loan), and $1,500 (credit card balances). What are your total liabilities?</a:t>
            </a:r>
          </a:p>
          <a:p>
            <a:pPr marL="457200" indent="-457200">
              <a:lnSpc>
                <a:spcPct val="80000"/>
              </a:lnSpc>
              <a:buFont typeface="+mj-lt"/>
              <a:buAutoNum type="arabicPeriod"/>
            </a:pPr>
            <a:endParaRPr lang="en-US" altLang="ko-KR" sz="2000" dirty="0">
              <a:solidFill>
                <a:schemeClr val="tx1"/>
              </a:solidFill>
              <a:latin typeface="18"/>
              <a:ea typeface="굴림" panose="020B0600000101010101" pitchFamily="34" charset="-127"/>
            </a:endParaRPr>
          </a:p>
          <a:p>
            <a:pPr marL="457200" indent="-457200">
              <a:lnSpc>
                <a:spcPct val="80000"/>
              </a:lnSpc>
              <a:buFont typeface="+mj-lt"/>
              <a:buAutoNum type="arabicPeriod"/>
            </a:pPr>
            <a:r>
              <a:rPr lang="en-US" altLang="ko-KR" sz="2000" dirty="0">
                <a:solidFill>
                  <a:schemeClr val="tx1"/>
                </a:solidFill>
                <a:latin typeface="18"/>
                <a:ea typeface="굴림" panose="020B0600000101010101" pitchFamily="34" charset="-127"/>
              </a:rPr>
              <a:t>What is your net worth?</a:t>
            </a:r>
          </a:p>
        </p:txBody>
      </p:sp>
    </p:spTree>
    <p:extLst>
      <p:ext uri="{BB962C8B-B14F-4D97-AF65-F5344CB8AC3E}">
        <p14:creationId xmlns:p14="http://schemas.microsoft.com/office/powerpoint/2010/main" val="4204167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91FF591-81F1-49F7-A4AD-0243032136A1}"/>
              </a:ext>
            </a:extLst>
          </p:cNvPr>
          <p:cNvSpPr>
            <a:spLocks noGrp="1" noChangeArrowheads="1"/>
          </p:cNvSpPr>
          <p:nvPr>
            <p:ph type="title"/>
          </p:nvPr>
        </p:nvSpPr>
        <p:spPr>
          <a:xfrm>
            <a:off x="1984917" y="304800"/>
            <a:ext cx="6934200" cy="715963"/>
          </a:xfrm>
        </p:spPr>
        <p:txBody>
          <a:bodyPr/>
          <a:lstStyle/>
          <a:p>
            <a:r>
              <a:rPr lang="en-US" altLang="en-US" sz="4000" dirty="0">
                <a:solidFill>
                  <a:schemeClr val="bg2"/>
                </a:solidFill>
              </a:rPr>
              <a:t>Balance Sheet</a:t>
            </a:r>
          </a:p>
        </p:txBody>
      </p:sp>
      <p:sp>
        <p:nvSpPr>
          <p:cNvPr id="60419" name="Rectangle 3">
            <a:extLst>
              <a:ext uri="{FF2B5EF4-FFF2-40B4-BE49-F238E27FC236}">
                <a16:creationId xmlns:a16="http://schemas.microsoft.com/office/drawing/2014/main" id="{2476C3A7-917E-4298-9661-6C1FB5C025EC}"/>
              </a:ext>
            </a:extLst>
          </p:cNvPr>
          <p:cNvSpPr>
            <a:spLocks noGrp="1" noChangeArrowheads="1"/>
          </p:cNvSpPr>
          <p:nvPr>
            <p:ph type="body" idx="1"/>
          </p:nvPr>
        </p:nvSpPr>
        <p:spPr>
          <a:xfrm>
            <a:off x="1960756" y="1143001"/>
            <a:ext cx="6934200" cy="1066800"/>
          </a:xfrm>
        </p:spPr>
        <p:txBody>
          <a:bodyPr/>
          <a:lstStyle/>
          <a:p>
            <a:pPr>
              <a:lnSpc>
                <a:spcPct val="80000"/>
              </a:lnSpc>
            </a:pPr>
            <a:r>
              <a:rPr lang="en-US" altLang="ko-KR" sz="2000" b="1" dirty="0">
                <a:solidFill>
                  <a:schemeClr val="tx1"/>
                </a:solidFill>
                <a:latin typeface="18"/>
                <a:ea typeface="굴림" panose="020B0600000101010101" pitchFamily="34" charset="-127"/>
              </a:rPr>
              <a:t>R</a:t>
            </a:r>
            <a:r>
              <a:rPr lang="en-US" altLang="ko-KR" sz="2000" dirty="0">
                <a:solidFill>
                  <a:schemeClr val="tx1"/>
                </a:solidFill>
                <a:latin typeface="18"/>
                <a:ea typeface="굴림" panose="020B0600000101010101" pitchFamily="34" charset="-127"/>
              </a:rPr>
              <a:t>eports the assets, liabilities, and owner’s equity – provides a snapshot of the financial condition of the business at a specific time</a:t>
            </a:r>
          </a:p>
        </p:txBody>
      </p:sp>
      <p:pic>
        <p:nvPicPr>
          <p:cNvPr id="2" name="Picture 1">
            <a:extLst>
              <a:ext uri="{FF2B5EF4-FFF2-40B4-BE49-F238E27FC236}">
                <a16:creationId xmlns:a16="http://schemas.microsoft.com/office/drawing/2014/main" id="{53C7CB6C-8534-4A34-9656-E53F776CB1C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003502" y="2326463"/>
            <a:ext cx="6421079" cy="3600450"/>
          </a:xfrm>
          <a:prstGeom prst="rect">
            <a:avLst/>
          </a:prstGeom>
        </p:spPr>
      </p:pic>
    </p:spTree>
    <p:extLst>
      <p:ext uri="{BB962C8B-B14F-4D97-AF65-F5344CB8AC3E}">
        <p14:creationId xmlns:p14="http://schemas.microsoft.com/office/powerpoint/2010/main" val="2617072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91FF591-81F1-49F7-A4AD-0243032136A1}"/>
              </a:ext>
            </a:extLst>
          </p:cNvPr>
          <p:cNvSpPr>
            <a:spLocks noGrp="1" noChangeArrowheads="1"/>
          </p:cNvSpPr>
          <p:nvPr>
            <p:ph type="title"/>
          </p:nvPr>
        </p:nvSpPr>
        <p:spPr>
          <a:xfrm>
            <a:off x="1984917" y="304800"/>
            <a:ext cx="6934200" cy="715963"/>
          </a:xfrm>
        </p:spPr>
        <p:txBody>
          <a:bodyPr/>
          <a:lstStyle/>
          <a:p>
            <a:r>
              <a:rPr lang="en-US" altLang="en-US" sz="4000" dirty="0">
                <a:solidFill>
                  <a:schemeClr val="bg2"/>
                </a:solidFill>
              </a:rPr>
              <a:t>Balance Sheet - Expenses</a:t>
            </a:r>
          </a:p>
        </p:txBody>
      </p:sp>
      <p:sp>
        <p:nvSpPr>
          <p:cNvPr id="60419" name="Rectangle 3">
            <a:extLst>
              <a:ext uri="{FF2B5EF4-FFF2-40B4-BE49-F238E27FC236}">
                <a16:creationId xmlns:a16="http://schemas.microsoft.com/office/drawing/2014/main" id="{2476C3A7-917E-4298-9661-6C1FB5C025EC}"/>
              </a:ext>
            </a:extLst>
          </p:cNvPr>
          <p:cNvSpPr>
            <a:spLocks noGrp="1" noChangeArrowheads="1"/>
          </p:cNvSpPr>
          <p:nvPr>
            <p:ph type="body" idx="1"/>
          </p:nvPr>
        </p:nvSpPr>
        <p:spPr>
          <a:xfrm>
            <a:off x="1828800" y="1752600"/>
            <a:ext cx="6934200" cy="1066800"/>
          </a:xfrm>
        </p:spPr>
        <p:txBody>
          <a:bodyPr/>
          <a:lstStyle/>
          <a:p>
            <a:pPr>
              <a:lnSpc>
                <a:spcPct val="80000"/>
              </a:lnSpc>
            </a:pPr>
            <a:r>
              <a:rPr lang="en-US" altLang="ko-KR" sz="2000" b="1" dirty="0">
                <a:solidFill>
                  <a:schemeClr val="tx1"/>
                </a:solidFill>
                <a:latin typeface="18"/>
                <a:ea typeface="굴림" panose="020B0600000101010101" pitchFamily="34" charset="-127"/>
              </a:rPr>
              <a:t>Fixed Expenses – must be paid each month and generally cost the same amount – Ex. Rent/Lease</a:t>
            </a:r>
          </a:p>
          <a:p>
            <a:pPr marL="0" indent="0">
              <a:lnSpc>
                <a:spcPct val="80000"/>
              </a:lnSpc>
              <a:buNone/>
            </a:pPr>
            <a:endParaRPr lang="en-US" altLang="ko-KR" sz="2000" b="1" dirty="0">
              <a:solidFill>
                <a:schemeClr val="tx1"/>
              </a:solidFill>
              <a:latin typeface="18"/>
              <a:ea typeface="굴림" panose="020B0600000101010101" pitchFamily="34" charset="-127"/>
            </a:endParaRPr>
          </a:p>
          <a:p>
            <a:pPr>
              <a:lnSpc>
                <a:spcPct val="80000"/>
              </a:lnSpc>
            </a:pPr>
            <a:r>
              <a:rPr lang="en-US" altLang="ko-KR" sz="2000" b="1" dirty="0">
                <a:solidFill>
                  <a:schemeClr val="tx1"/>
                </a:solidFill>
                <a:latin typeface="18"/>
                <a:ea typeface="굴림" panose="020B0600000101010101" pitchFamily="34" charset="-127"/>
              </a:rPr>
              <a:t>Variable Expenses – expenses that change in amount from month to month – Ex. Utility bills</a:t>
            </a:r>
            <a:endParaRPr lang="en-US" altLang="ko-KR" sz="2000" dirty="0">
              <a:solidFill>
                <a:schemeClr val="tx1"/>
              </a:solidFill>
              <a:latin typeface="18"/>
              <a:ea typeface="굴림" panose="020B0600000101010101" pitchFamily="34" charset="-127"/>
            </a:endParaRPr>
          </a:p>
        </p:txBody>
      </p:sp>
      <p:sp>
        <p:nvSpPr>
          <p:cNvPr id="4" name="TextBox 3">
            <a:extLst>
              <a:ext uri="{FF2B5EF4-FFF2-40B4-BE49-F238E27FC236}">
                <a16:creationId xmlns:a16="http://schemas.microsoft.com/office/drawing/2014/main" id="{2A6DF1A2-F798-438A-A8AA-779D24BD7BA4}"/>
              </a:ext>
            </a:extLst>
          </p:cNvPr>
          <p:cNvSpPr txBox="1"/>
          <p:nvPr/>
        </p:nvSpPr>
        <p:spPr>
          <a:xfrm>
            <a:off x="1984917" y="3810000"/>
            <a:ext cx="6625683" cy="2185214"/>
          </a:xfrm>
          <a:prstGeom prst="rect">
            <a:avLst/>
          </a:prstGeom>
          <a:solidFill>
            <a:schemeClr val="accent1">
              <a:lumMod val="10000"/>
              <a:lumOff val="90000"/>
            </a:schemeClr>
          </a:solidFill>
        </p:spPr>
        <p:txBody>
          <a:bodyPr wrap="square" rtlCol="0">
            <a:spAutoFit/>
          </a:bodyPr>
          <a:lstStyle/>
          <a:p>
            <a:r>
              <a:rPr lang="en-US" sz="2000" b="1" dirty="0"/>
              <a:t>ACTIVITY: DIFFERENTIATING BETWEEN FIXED AND VARIABLE EXPENSES</a:t>
            </a:r>
          </a:p>
          <a:p>
            <a:endParaRPr lang="en-US" b="1" dirty="0"/>
          </a:p>
          <a:p>
            <a:endParaRPr lang="en-US" b="1" dirty="0"/>
          </a:p>
          <a:p>
            <a:endParaRPr lang="en-US" b="1" dirty="0"/>
          </a:p>
          <a:p>
            <a:endParaRPr lang="en-US" b="1" dirty="0"/>
          </a:p>
        </p:txBody>
      </p:sp>
      <p:pic>
        <p:nvPicPr>
          <p:cNvPr id="5" name="Picture 4">
            <a:extLst>
              <a:ext uri="{FF2B5EF4-FFF2-40B4-BE49-F238E27FC236}">
                <a16:creationId xmlns:a16="http://schemas.microsoft.com/office/drawing/2014/main" id="{0A64AED2-F34E-48B9-923E-AFB66CFA7C7C}"/>
              </a:ext>
            </a:extLst>
          </p:cNvPr>
          <p:cNvPicPr>
            <a:picLocks noChangeAspect="1"/>
          </p:cNvPicPr>
          <p:nvPr/>
        </p:nvPicPr>
        <p:blipFill>
          <a:blip r:embed="rId4"/>
          <a:stretch>
            <a:fillRect/>
          </a:stretch>
        </p:blipFill>
        <p:spPr>
          <a:xfrm>
            <a:off x="4953000" y="4397297"/>
            <a:ext cx="3360914" cy="2155903"/>
          </a:xfrm>
          <a:prstGeom prst="rect">
            <a:avLst/>
          </a:prstGeom>
        </p:spPr>
      </p:pic>
    </p:spTree>
    <p:extLst>
      <p:ext uri="{BB962C8B-B14F-4D97-AF65-F5344CB8AC3E}">
        <p14:creationId xmlns:p14="http://schemas.microsoft.com/office/powerpoint/2010/main" val="1404205113"/>
      </p:ext>
    </p:extLst>
  </p:cSld>
  <p:clrMapOvr>
    <a:masterClrMapping/>
  </p:clrMapOvr>
</p:sld>
</file>

<file path=ppt/theme/theme1.xml><?xml version="1.0" encoding="utf-8"?>
<a:theme xmlns:a="http://schemas.openxmlformats.org/drawingml/2006/main" name="powerpoint-template-24">
  <a:themeElements>
    <a:clrScheme name="powerpoint-template-24 13">
      <a:dk1>
        <a:srgbClr val="4D4D4D"/>
      </a:dk1>
      <a:lt1>
        <a:srgbClr val="FFFFFF"/>
      </a:lt1>
      <a:dk2>
        <a:srgbClr val="4D4D4D"/>
      </a:dk2>
      <a:lt2>
        <a:srgbClr val="360001"/>
      </a:lt2>
      <a:accent1>
        <a:srgbClr val="5E0203"/>
      </a:accent1>
      <a:accent2>
        <a:srgbClr val="B40406"/>
      </a:accent2>
      <a:accent3>
        <a:srgbClr val="FFFFFF"/>
      </a:accent3>
      <a:accent4>
        <a:srgbClr val="404040"/>
      </a:accent4>
      <a:accent5>
        <a:srgbClr val="B6AAAA"/>
      </a:accent5>
      <a:accent6>
        <a:srgbClr val="A30305"/>
      </a:accent6>
      <a:hlink>
        <a:srgbClr val="FF0100"/>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C75F06"/>
        </a:lt2>
        <a:accent1>
          <a:srgbClr val="E07D06"/>
        </a:accent1>
        <a:accent2>
          <a:srgbClr val="F2A016"/>
        </a:accent2>
        <a:accent3>
          <a:srgbClr val="FFFFFF"/>
        </a:accent3>
        <a:accent4>
          <a:srgbClr val="404040"/>
        </a:accent4>
        <a:accent5>
          <a:srgbClr val="EDBFAA"/>
        </a:accent5>
        <a:accent6>
          <a:srgbClr val="DB9113"/>
        </a:accent6>
        <a:hlink>
          <a:srgbClr val="F7C91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CE5C16"/>
        </a:lt2>
        <a:accent1>
          <a:srgbClr val="E3852B"/>
        </a:accent1>
        <a:accent2>
          <a:srgbClr val="E79235"/>
        </a:accent2>
        <a:accent3>
          <a:srgbClr val="FFFFFF"/>
        </a:accent3>
        <a:accent4>
          <a:srgbClr val="404040"/>
        </a:accent4>
        <a:accent5>
          <a:srgbClr val="EFC2AC"/>
        </a:accent5>
        <a:accent6>
          <a:srgbClr val="D1842F"/>
        </a:accent6>
        <a:hlink>
          <a:srgbClr val="F09E3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D5D16"/>
        </a:lt2>
        <a:accent1>
          <a:srgbClr val="ED5B10"/>
        </a:accent1>
        <a:accent2>
          <a:srgbClr val="F5A526"/>
        </a:accent2>
        <a:accent3>
          <a:srgbClr val="FFFFFF"/>
        </a:accent3>
        <a:accent4>
          <a:srgbClr val="404040"/>
        </a:accent4>
        <a:accent5>
          <a:srgbClr val="F4B5AA"/>
        </a:accent5>
        <a:accent6>
          <a:srgbClr val="DE9521"/>
        </a:accent6>
        <a:hlink>
          <a:srgbClr val="FABD4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B33617"/>
        </a:lt2>
        <a:accent1>
          <a:srgbClr val="DC6900"/>
        </a:accent1>
        <a:accent2>
          <a:srgbClr val="ED9500"/>
        </a:accent2>
        <a:accent3>
          <a:srgbClr val="FFFFFF"/>
        </a:accent3>
        <a:accent4>
          <a:srgbClr val="404040"/>
        </a:accent4>
        <a:accent5>
          <a:srgbClr val="EBB9AA"/>
        </a:accent5>
        <a:accent6>
          <a:srgbClr val="D78700"/>
        </a:accent6>
        <a:hlink>
          <a:srgbClr val="F8BE1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FE3902"/>
        </a:lt2>
        <a:accent1>
          <a:srgbClr val="FF6B03"/>
        </a:accent1>
        <a:accent2>
          <a:srgbClr val="FF8308"/>
        </a:accent2>
        <a:accent3>
          <a:srgbClr val="FFFFFF"/>
        </a:accent3>
        <a:accent4>
          <a:srgbClr val="404040"/>
        </a:accent4>
        <a:accent5>
          <a:srgbClr val="FFBAAA"/>
        </a:accent5>
        <a:accent6>
          <a:srgbClr val="E77606"/>
        </a:accent6>
        <a:hlink>
          <a:srgbClr val="FFA90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BF1D18"/>
        </a:lt2>
        <a:accent1>
          <a:srgbClr val="CF0E09"/>
        </a:accent1>
        <a:accent2>
          <a:srgbClr val="E92147"/>
        </a:accent2>
        <a:accent3>
          <a:srgbClr val="FFFFFF"/>
        </a:accent3>
        <a:accent4>
          <a:srgbClr val="404040"/>
        </a:accent4>
        <a:accent5>
          <a:srgbClr val="E4AAAA"/>
        </a:accent5>
        <a:accent6>
          <a:srgbClr val="D31D3F"/>
        </a:accent6>
        <a:hlink>
          <a:srgbClr val="F4842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C7271E"/>
        </a:lt2>
        <a:accent1>
          <a:srgbClr val="CF0E09"/>
        </a:accent1>
        <a:accent2>
          <a:srgbClr val="E92147"/>
        </a:accent2>
        <a:accent3>
          <a:srgbClr val="FFFFFF"/>
        </a:accent3>
        <a:accent4>
          <a:srgbClr val="404040"/>
        </a:accent4>
        <a:accent5>
          <a:srgbClr val="E4AAAA"/>
        </a:accent5>
        <a:accent6>
          <a:srgbClr val="D31D3F"/>
        </a:accent6>
        <a:hlink>
          <a:srgbClr val="F4842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8C1006"/>
        </a:lt2>
        <a:accent1>
          <a:srgbClr val="FF5000"/>
        </a:accent1>
        <a:accent2>
          <a:srgbClr val="FF725E"/>
        </a:accent2>
        <a:accent3>
          <a:srgbClr val="FFFFFF"/>
        </a:accent3>
        <a:accent4>
          <a:srgbClr val="404040"/>
        </a:accent4>
        <a:accent5>
          <a:srgbClr val="FFB3AA"/>
        </a:accent5>
        <a:accent6>
          <a:srgbClr val="E76754"/>
        </a:accent6>
        <a:hlink>
          <a:srgbClr val="FF4D4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620000"/>
        </a:lt2>
        <a:accent1>
          <a:srgbClr val="9F0000"/>
        </a:accent1>
        <a:accent2>
          <a:srgbClr val="CE0000"/>
        </a:accent2>
        <a:accent3>
          <a:srgbClr val="FFFFFF"/>
        </a:accent3>
        <a:accent4>
          <a:srgbClr val="404040"/>
        </a:accent4>
        <a:accent5>
          <a:srgbClr val="CDAAAA"/>
        </a:accent5>
        <a:accent6>
          <a:srgbClr val="BA0000"/>
        </a:accent6>
        <a:hlink>
          <a:srgbClr val="FFD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360001"/>
        </a:lt2>
        <a:accent1>
          <a:srgbClr val="5E0203"/>
        </a:accent1>
        <a:accent2>
          <a:srgbClr val="B40406"/>
        </a:accent2>
        <a:accent3>
          <a:srgbClr val="FFFFFF"/>
        </a:accent3>
        <a:accent4>
          <a:srgbClr val="404040"/>
        </a:accent4>
        <a:accent5>
          <a:srgbClr val="B6AAAA"/>
        </a:accent5>
        <a:accent6>
          <a:srgbClr val="A30305"/>
        </a:accent6>
        <a:hlink>
          <a:srgbClr val="FF0100"/>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3331</TotalTime>
  <Words>1092</Words>
  <Application>Microsoft Office PowerPoint</Application>
  <PresentationFormat>On-screen Show (4:3)</PresentationFormat>
  <Paragraphs>138</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18</vt:lpstr>
      <vt:lpstr>Arial</vt:lpstr>
      <vt:lpstr>Microsoft Sans Serif</vt:lpstr>
      <vt:lpstr>Open Sans</vt:lpstr>
      <vt:lpstr>Roboto</vt:lpstr>
      <vt:lpstr>Verdana</vt:lpstr>
      <vt:lpstr>Wingdings</vt:lpstr>
      <vt:lpstr>powerpoint-template-24</vt:lpstr>
      <vt:lpstr>Financial Concepts Unit</vt:lpstr>
      <vt:lpstr>Objectives</vt:lpstr>
      <vt:lpstr>TN CTE State Standards</vt:lpstr>
      <vt:lpstr>Activity - Glossary</vt:lpstr>
      <vt:lpstr>Financial Statements</vt:lpstr>
      <vt:lpstr>Accounting Equation</vt:lpstr>
      <vt:lpstr>Practice - Net Worth</vt:lpstr>
      <vt:lpstr>Balance Sheet</vt:lpstr>
      <vt:lpstr>Balance Sheet - Expenses</vt:lpstr>
      <vt:lpstr>Activity: Balance Sheet Exercises</vt:lpstr>
      <vt:lpstr>Cash Flow Statement</vt:lpstr>
      <vt:lpstr>Income Statement</vt:lpstr>
      <vt:lpstr>Activity: Income Statement Calculations</vt:lpstr>
      <vt:lpstr>Owner’s Equity Statement</vt:lpstr>
      <vt:lpstr>Interest</vt:lpstr>
      <vt:lpstr>Activity: Calculating Interest Rates</vt:lpstr>
      <vt:lpstr>Financial Statement Activities</vt:lpstr>
      <vt:lpstr>Financial Documents</vt:lpstr>
      <vt:lpstr>Purchase Order</vt:lpstr>
      <vt:lpstr>Purchase Order - Example</vt:lpstr>
      <vt:lpstr>Activity: Create a Purchase Order</vt:lpstr>
      <vt:lpstr>Invoice</vt:lpstr>
      <vt:lpstr>What is the difference between a purchase order and an invoice?</vt:lpstr>
      <vt:lpstr>Sales Receipt</vt:lpstr>
      <vt:lpstr>Budgets</vt:lpstr>
      <vt:lpstr>Project: Start-Up Budget for Popcorn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Concepts Unit</dc:title>
  <dc:creator>ARIANE KAVASS</dc:creator>
  <cp:lastModifiedBy>ARIANE B KAVASS</cp:lastModifiedBy>
  <cp:revision>13</cp:revision>
  <dcterms:created xsi:type="dcterms:W3CDTF">2020-06-17T04:22:29Z</dcterms:created>
  <dcterms:modified xsi:type="dcterms:W3CDTF">2020-06-19T11:53:30Z</dcterms:modified>
</cp:coreProperties>
</file>