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sldIdLst>
    <p:sldId id="256" r:id="rId2"/>
    <p:sldId id="335" r:id="rId3"/>
    <p:sldId id="327" r:id="rId4"/>
    <p:sldId id="346" r:id="rId5"/>
    <p:sldId id="298" r:id="rId6"/>
    <p:sldId id="296" r:id="rId7"/>
    <p:sldId id="257" r:id="rId8"/>
    <p:sldId id="325" r:id="rId9"/>
    <p:sldId id="314" r:id="rId10"/>
    <p:sldId id="333" r:id="rId11"/>
    <p:sldId id="334" r:id="rId12"/>
    <p:sldId id="312" r:id="rId13"/>
    <p:sldId id="306" r:id="rId14"/>
    <p:sldId id="322" r:id="rId15"/>
    <p:sldId id="331" r:id="rId16"/>
    <p:sldId id="328" r:id="rId17"/>
    <p:sldId id="323" r:id="rId18"/>
    <p:sldId id="279" r:id="rId19"/>
    <p:sldId id="324" r:id="rId20"/>
    <p:sldId id="261" r:id="rId21"/>
    <p:sldId id="27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66"/>
    <a:srgbClr val="9900CC"/>
    <a:srgbClr val="D99B01"/>
    <a:srgbClr val="FF66CC"/>
    <a:srgbClr val="FF67AC"/>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957" autoAdjust="0"/>
  </p:normalViewPr>
  <p:slideViewPr>
    <p:cSldViewPr>
      <p:cViewPr varScale="1">
        <p:scale>
          <a:sx n="113" d="100"/>
          <a:sy n="11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871BA-9931-4D85-A978-126D26A33B26}" type="datetimeFigureOut">
              <a:rPr lang="en-US" smtClean="0"/>
              <a:t>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312FE-0434-48DC-98FC-EFF99E146571}" type="slidenum">
              <a:rPr lang="en-US" smtClean="0"/>
              <a:t>‹#›</a:t>
            </a:fld>
            <a:endParaRPr lang="en-US"/>
          </a:p>
        </p:txBody>
      </p:sp>
    </p:spTree>
    <p:extLst>
      <p:ext uri="{BB962C8B-B14F-4D97-AF65-F5344CB8AC3E}">
        <p14:creationId xmlns:p14="http://schemas.microsoft.com/office/powerpoint/2010/main" val="242947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wolf does not eat cabbage, so the crossing can start with the goat.</a:t>
            </a:r>
          </a:p>
          <a:p>
            <a:r>
              <a:rPr lang="en-US" dirty="0"/>
              <a:t>The man leaves the goat and returns, puts the cabbage in the boat and</a:t>
            </a:r>
          </a:p>
          <a:p>
            <a:r>
              <a:rPr lang="en-US" dirty="0"/>
              <a:t>takes it across. On the other bank, he leaves the cabbage but takes the</a:t>
            </a:r>
          </a:p>
          <a:p>
            <a:r>
              <a:rPr lang="en-US" dirty="0"/>
              <a:t>goat.</a:t>
            </a:r>
          </a:p>
          <a:p>
            <a:r>
              <a:rPr lang="en-US" dirty="0"/>
              <a:t>He leaves the goat on the first bank and takes the wolf across. He leaves</a:t>
            </a:r>
          </a:p>
          <a:p>
            <a:r>
              <a:rPr lang="en-US" dirty="0"/>
              <a:t>the cabbage with the wolf and rows back alone.</a:t>
            </a:r>
          </a:p>
          <a:p>
            <a:r>
              <a:rPr lang="en-US" dirty="0"/>
              <a:t>He takes the goat across.</a:t>
            </a:r>
          </a:p>
        </p:txBody>
      </p:sp>
      <p:sp>
        <p:nvSpPr>
          <p:cNvPr id="4" name="Slide Number Placeholder 3"/>
          <p:cNvSpPr>
            <a:spLocks noGrp="1"/>
          </p:cNvSpPr>
          <p:nvPr>
            <p:ph type="sldNum" sz="quarter" idx="5"/>
          </p:nvPr>
        </p:nvSpPr>
        <p:spPr/>
        <p:txBody>
          <a:bodyPr/>
          <a:lstStyle/>
          <a:p>
            <a:fld id="{269312FE-0434-48DC-98FC-EFF99E146571}" type="slidenum">
              <a:rPr lang="en-US" smtClean="0"/>
              <a:t>3</a:t>
            </a:fld>
            <a:endParaRPr lang="en-US"/>
          </a:p>
        </p:txBody>
      </p:sp>
    </p:spTree>
    <p:extLst>
      <p:ext uri="{BB962C8B-B14F-4D97-AF65-F5344CB8AC3E}">
        <p14:creationId xmlns:p14="http://schemas.microsoft.com/office/powerpoint/2010/main" val="103301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12FE-0434-48DC-98FC-EFF99E146571}" type="slidenum">
              <a:rPr lang="en-US" smtClean="0"/>
              <a:t>18</a:t>
            </a:fld>
            <a:endParaRPr lang="en-US"/>
          </a:p>
        </p:txBody>
      </p:sp>
    </p:spTree>
    <p:extLst>
      <p:ext uri="{BB962C8B-B14F-4D97-AF65-F5344CB8AC3E}">
        <p14:creationId xmlns:p14="http://schemas.microsoft.com/office/powerpoint/2010/main" val="28007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655520"/>
            <a:ext cx="8246070" cy="1383822"/>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335275"/>
            <a:ext cx="8246070" cy="1068936"/>
          </a:xfrm>
        </p:spPr>
        <p:txBody>
          <a:bodyPr>
            <a:normAutofit/>
          </a:bodyPr>
          <a:lstStyle>
            <a:lvl1pPr marL="0" indent="0" algn="r">
              <a:buNone/>
              <a:defRPr sz="2800" b="0" i="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448966" y="1502815"/>
            <a:ext cx="8246070" cy="3206799"/>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2245" y="739290"/>
            <a:ext cx="5802790"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892244" y="1655520"/>
            <a:ext cx="5650085" cy="305410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36879" y="198752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98752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2368DF3-3208-4113-88E9-4FE84AE7B190}"/>
              </a:ext>
            </a:extLst>
          </p:cNvPr>
          <p:cNvSpPr txBox="1"/>
          <p:nvPr/>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5"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y3qfeoqEr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necd.com/industries/distribution-and-logistic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chrobinson.com/en-us/resources/videos/see-things-differently/"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3-us-west-2.amazonaws.com/courses-images-archive-read-only/wp-content/uploads/sites/750/2015/06/23083040/Turkey-Dinner.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TO LOGISTICS</a:t>
            </a:r>
          </a:p>
        </p:txBody>
      </p:sp>
      <p:sp>
        <p:nvSpPr>
          <p:cNvPr id="3" name="Subtitle 2"/>
          <p:cNvSpPr>
            <a:spLocks noGrp="1"/>
          </p:cNvSpPr>
          <p:nvPr>
            <p:ph type="subTitle" idx="1"/>
          </p:nvPr>
        </p:nvSpPr>
        <p:spPr/>
        <p:txBody>
          <a:bodyPr>
            <a:normAutofit/>
          </a:bodyPr>
          <a:lstStyle/>
          <a:p>
            <a:r>
              <a:rPr lang="en-US" sz="2000" b="1" dirty="0"/>
              <a:t>Ms. Biba S. Kavass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A564-BE0F-4AC9-B215-458C156F01FE}"/>
              </a:ext>
            </a:extLst>
          </p:cNvPr>
          <p:cNvSpPr>
            <a:spLocks noGrp="1"/>
          </p:cNvSpPr>
          <p:nvPr>
            <p:ph type="title"/>
          </p:nvPr>
        </p:nvSpPr>
        <p:spPr>
          <a:xfrm>
            <a:off x="3886199" y="281175"/>
            <a:ext cx="4808835" cy="610820"/>
          </a:xfrm>
        </p:spPr>
        <p:txBody>
          <a:bodyPr>
            <a:normAutofit fontScale="90000"/>
          </a:bodyPr>
          <a:lstStyle/>
          <a:p>
            <a:r>
              <a:rPr lang="en-US" sz="2400" b="1" dirty="0">
                <a:solidFill>
                  <a:srgbClr val="FFC000"/>
                </a:solidFill>
              </a:rPr>
              <a:t>Activity: What Does Logistics Make Possible?</a:t>
            </a:r>
          </a:p>
        </p:txBody>
      </p:sp>
      <p:sp>
        <p:nvSpPr>
          <p:cNvPr id="3" name="Content Placeholder 2">
            <a:extLst>
              <a:ext uri="{FF2B5EF4-FFF2-40B4-BE49-F238E27FC236}">
                <a16:creationId xmlns:a16="http://schemas.microsoft.com/office/drawing/2014/main" id="{07AE9CBE-8205-4CD8-A795-8C42C7E1DEB5}"/>
              </a:ext>
            </a:extLst>
          </p:cNvPr>
          <p:cNvSpPr>
            <a:spLocks noGrp="1"/>
          </p:cNvSpPr>
          <p:nvPr>
            <p:ph idx="1"/>
          </p:nvPr>
        </p:nvSpPr>
        <p:spPr>
          <a:solidFill>
            <a:schemeClr val="bg2">
              <a:lumMod val="75000"/>
            </a:schemeClr>
          </a:solidFill>
        </p:spPr>
        <p:txBody>
          <a:bodyPr>
            <a:noAutofit/>
          </a:bodyPr>
          <a:lstStyle/>
          <a:p>
            <a:pPr marL="0" indent="0">
              <a:buNone/>
            </a:pPr>
            <a:r>
              <a:rPr lang="en-US" sz="2000" dirty="0"/>
              <a:t>For each of the areas below, detail how logistics provides those goods/services?</a:t>
            </a:r>
          </a:p>
          <a:p>
            <a:pPr marL="914400" lvl="1" indent="-514350">
              <a:buFont typeface="+mj-lt"/>
              <a:buAutoNum type="arabicPeriod"/>
            </a:pPr>
            <a:r>
              <a:rPr lang="en-US" sz="1800" dirty="0"/>
              <a:t>Breakfast, Lunch, and Dinner</a:t>
            </a:r>
          </a:p>
          <a:p>
            <a:pPr marL="914400" lvl="1" indent="-514350">
              <a:buFont typeface="+mj-lt"/>
              <a:buAutoNum type="arabicPeriod"/>
            </a:pPr>
            <a:r>
              <a:rPr lang="en-US" sz="1800" dirty="0"/>
              <a:t>Electronics</a:t>
            </a:r>
          </a:p>
          <a:p>
            <a:pPr marL="914400" lvl="1" indent="-514350">
              <a:buFont typeface="+mj-lt"/>
              <a:buAutoNum type="arabicPeriod"/>
            </a:pPr>
            <a:r>
              <a:rPr lang="en-US" sz="1800" dirty="0"/>
              <a:t>Healthcare</a:t>
            </a:r>
          </a:p>
          <a:p>
            <a:pPr marL="914400" lvl="1" indent="-514350">
              <a:buFont typeface="+mj-lt"/>
              <a:buAutoNum type="arabicPeriod"/>
            </a:pPr>
            <a:r>
              <a:rPr lang="en-US" sz="1800" dirty="0"/>
              <a:t>Sports</a:t>
            </a:r>
          </a:p>
          <a:p>
            <a:pPr marL="914400" lvl="1" indent="-514350">
              <a:buFont typeface="+mj-lt"/>
              <a:buAutoNum type="arabicPeriod"/>
            </a:pPr>
            <a:r>
              <a:rPr lang="en-US" sz="1800" dirty="0"/>
              <a:t>Mail</a:t>
            </a:r>
          </a:p>
          <a:p>
            <a:pPr marL="914400" lvl="1" indent="-514350">
              <a:buFont typeface="+mj-lt"/>
              <a:buAutoNum type="arabicPeriod"/>
            </a:pPr>
            <a:r>
              <a:rPr lang="en-US" sz="1800" dirty="0"/>
              <a:t>Entertainment</a:t>
            </a:r>
          </a:p>
          <a:p>
            <a:pPr marL="914400" lvl="1" indent="-514350">
              <a:buFont typeface="+mj-lt"/>
              <a:buAutoNum type="arabicPeriod"/>
            </a:pPr>
            <a:r>
              <a:rPr lang="en-US" sz="1800" dirty="0"/>
              <a:t>Sustainability</a:t>
            </a:r>
          </a:p>
        </p:txBody>
      </p:sp>
    </p:spTree>
    <p:extLst>
      <p:ext uri="{BB962C8B-B14F-4D97-AF65-F5344CB8AC3E}">
        <p14:creationId xmlns:p14="http://schemas.microsoft.com/office/powerpoint/2010/main" val="311968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7F35-20BF-46C3-A2B6-8302B9BE215C}"/>
              </a:ext>
            </a:extLst>
          </p:cNvPr>
          <p:cNvSpPr>
            <a:spLocks noGrp="1"/>
          </p:cNvSpPr>
          <p:nvPr>
            <p:ph type="title"/>
          </p:nvPr>
        </p:nvSpPr>
        <p:spPr/>
        <p:txBody>
          <a:bodyPr>
            <a:normAutofit fontScale="90000"/>
          </a:bodyPr>
          <a:lstStyle/>
          <a:p>
            <a:r>
              <a:rPr lang="en-US" b="1" dirty="0">
                <a:solidFill>
                  <a:srgbClr val="C00000"/>
                </a:solidFill>
              </a:rPr>
              <a:t>Activity Answer Key</a:t>
            </a:r>
          </a:p>
        </p:txBody>
      </p:sp>
      <p:pic>
        <p:nvPicPr>
          <p:cNvPr id="4" name="Content Placeholder 3">
            <a:extLst>
              <a:ext uri="{FF2B5EF4-FFF2-40B4-BE49-F238E27FC236}">
                <a16:creationId xmlns:a16="http://schemas.microsoft.com/office/drawing/2014/main" id="{2776E072-7171-42DA-8871-A5AD44195D0D}"/>
              </a:ext>
            </a:extLst>
          </p:cNvPr>
          <p:cNvPicPr>
            <a:picLocks noGrp="1" noChangeAspect="1"/>
          </p:cNvPicPr>
          <p:nvPr>
            <p:ph idx="1"/>
          </p:nvPr>
        </p:nvPicPr>
        <p:blipFill>
          <a:blip r:embed="rId2"/>
          <a:stretch>
            <a:fillRect/>
          </a:stretch>
        </p:blipFill>
        <p:spPr>
          <a:xfrm>
            <a:off x="2405191" y="1503363"/>
            <a:ext cx="4333619" cy="3206750"/>
          </a:xfrm>
          <a:prstGeom prst="rect">
            <a:avLst/>
          </a:prstGeom>
        </p:spPr>
      </p:pic>
    </p:spTree>
    <p:extLst>
      <p:ext uri="{BB962C8B-B14F-4D97-AF65-F5344CB8AC3E}">
        <p14:creationId xmlns:p14="http://schemas.microsoft.com/office/powerpoint/2010/main" val="27884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LOGISTICS AT ITS BEST</a:t>
            </a:r>
          </a:p>
        </p:txBody>
      </p:sp>
      <p:sp>
        <p:nvSpPr>
          <p:cNvPr id="3" name="Content Placeholder 2"/>
          <p:cNvSpPr>
            <a:spLocks noGrp="1"/>
          </p:cNvSpPr>
          <p:nvPr>
            <p:ph idx="1"/>
          </p:nvPr>
        </p:nvSpPr>
        <p:spPr>
          <a:xfrm>
            <a:off x="2286000" y="4476750"/>
            <a:ext cx="6493470" cy="457200"/>
          </a:xfrm>
        </p:spPr>
        <p:txBody>
          <a:bodyPr/>
          <a:lstStyle/>
          <a:p>
            <a:pPr marL="0" indent="0">
              <a:buNone/>
            </a:pPr>
            <a:r>
              <a:rPr lang="en-US" sz="2000" dirty="0">
                <a:hlinkClick r:id="rId2"/>
              </a:rPr>
              <a:t>https://www.youtube.com/watch?v=y3qfeoqErtY</a:t>
            </a:r>
            <a:endParaRPr lang="en-US" sz="20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33550"/>
            <a:ext cx="479814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9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Impact of Logistics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57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1047750"/>
            <a:ext cx="51816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Logistics alone accounts for more than 9.5% of U.S. Gross Domestic Product!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Approximately 10 million logistic jobs in the 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Expected job growth rate of 7% through 2024</a:t>
            </a:r>
          </a:p>
          <a:p>
            <a:endParaRPr lang="en-US" sz="1600" dirty="0"/>
          </a:p>
          <a:p>
            <a:pPr marL="285750" indent="-285750">
              <a:buFont typeface="Arial" panose="020B0604020202020204" pitchFamily="34" charset="0"/>
              <a:buChar char="•"/>
            </a:pPr>
            <a:r>
              <a:rPr lang="en-US" sz="1600" dirty="0"/>
              <a:t>Average annual earnings per worker </a:t>
            </a:r>
            <a:r>
              <a:rPr lang="en-US" sz="1600"/>
              <a:t>in 2020 </a:t>
            </a:r>
            <a:r>
              <a:rPr lang="en-US" sz="1600" dirty="0"/>
              <a:t>for the Transportation and Logistics Sector </a:t>
            </a:r>
            <a:r>
              <a:rPr lang="en-US" sz="1600"/>
              <a:t>averaged $74,260 </a:t>
            </a:r>
            <a:r>
              <a:rPr lang="en-US" sz="1600" dirty="0"/>
              <a:t>which was 12% higher than average earnings per worker for all US industries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Over $1.3 trillion is spent on transportation, inventory, and related logistics activities. </a:t>
            </a:r>
          </a:p>
        </p:txBody>
      </p:sp>
      <p:sp>
        <p:nvSpPr>
          <p:cNvPr id="5" name="TextBox 4"/>
          <p:cNvSpPr txBox="1"/>
          <p:nvPr/>
        </p:nvSpPr>
        <p:spPr>
          <a:xfrm>
            <a:off x="5486400" y="4629150"/>
            <a:ext cx="3048000" cy="246221"/>
          </a:xfrm>
          <a:prstGeom prst="rect">
            <a:avLst/>
          </a:prstGeom>
          <a:noFill/>
        </p:spPr>
        <p:txBody>
          <a:bodyPr wrap="square" rtlCol="0">
            <a:spAutoFit/>
          </a:bodyPr>
          <a:lstStyle/>
          <a:p>
            <a:pPr algn="r"/>
            <a:r>
              <a:rPr lang="en-US" sz="1000" dirty="0"/>
              <a:t>Source: Council of Supply Management Professionals</a:t>
            </a:r>
          </a:p>
        </p:txBody>
      </p:sp>
    </p:spTree>
    <p:extLst>
      <p:ext uri="{BB962C8B-B14F-4D97-AF65-F5344CB8AC3E}">
        <p14:creationId xmlns:p14="http://schemas.microsoft.com/office/powerpoint/2010/main" val="108759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EAB8-785D-4728-B347-28E307296AD2}"/>
              </a:ext>
            </a:extLst>
          </p:cNvPr>
          <p:cNvSpPr>
            <a:spLocks noGrp="1"/>
          </p:cNvSpPr>
          <p:nvPr>
            <p:ph type="title"/>
          </p:nvPr>
        </p:nvSpPr>
        <p:spPr>
          <a:xfrm>
            <a:off x="448965" y="281174"/>
            <a:ext cx="8246070" cy="842775"/>
          </a:xfrm>
          <a:solidFill>
            <a:schemeClr val="accent1"/>
          </a:solidFill>
        </p:spPr>
        <p:txBody>
          <a:bodyPr tIns="274320">
            <a:noAutofit/>
          </a:bodyPr>
          <a:lstStyle/>
          <a:p>
            <a:pPr algn="l"/>
            <a:r>
              <a:rPr lang="en-US" sz="2000" b="1" dirty="0">
                <a:effectLst/>
              </a:rPr>
              <a:t>The leading logistics companies in the United States in 2020, based on North American net revenue* (in million U.S. dollars)</a:t>
            </a:r>
            <a:br>
              <a:rPr lang="en-US" sz="2000" dirty="0">
                <a:effectLst/>
              </a:rPr>
            </a:br>
            <a:endParaRPr lang="en-US" sz="2000" dirty="0"/>
          </a:p>
        </p:txBody>
      </p:sp>
      <p:pic>
        <p:nvPicPr>
          <p:cNvPr id="4" name="Content Placeholder 3">
            <a:extLst>
              <a:ext uri="{FF2B5EF4-FFF2-40B4-BE49-F238E27FC236}">
                <a16:creationId xmlns:a16="http://schemas.microsoft.com/office/drawing/2014/main" id="{E8E7730B-FB0A-4B04-BED4-2BC910F16FB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1752600" y="1352550"/>
            <a:ext cx="5490540" cy="3509776"/>
          </a:xfrm>
          <a:prstGeom prst="rect">
            <a:avLst/>
          </a:prstGeom>
        </p:spPr>
      </p:pic>
    </p:spTree>
    <p:extLst>
      <p:ext uri="{BB962C8B-B14F-4D97-AF65-F5344CB8AC3E}">
        <p14:creationId xmlns:p14="http://schemas.microsoft.com/office/powerpoint/2010/main" val="238471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1423-D3B3-4C9E-945E-3BD8C4B1D408}"/>
              </a:ext>
            </a:extLst>
          </p:cNvPr>
          <p:cNvSpPr>
            <a:spLocks noGrp="1"/>
          </p:cNvSpPr>
          <p:nvPr>
            <p:ph type="title"/>
          </p:nvPr>
        </p:nvSpPr>
        <p:spPr>
          <a:xfrm>
            <a:off x="448965" y="133350"/>
            <a:ext cx="8246070" cy="758645"/>
          </a:xfrm>
        </p:spPr>
        <p:txBody>
          <a:bodyPr>
            <a:normAutofit fontScale="90000"/>
          </a:bodyPr>
          <a:lstStyle/>
          <a:p>
            <a:br>
              <a:rPr lang="en-US" sz="2700" b="1" cap="all" dirty="0">
                <a:effectLst/>
                <a:latin typeface="brothers"/>
              </a:rPr>
            </a:br>
            <a:r>
              <a:rPr lang="en-US" sz="2700" b="1" cap="all" dirty="0">
                <a:effectLst/>
                <a:latin typeface="brothers"/>
              </a:rPr>
              <a:t>DISTRIBUTION AND LOGISTICS EMPLOYMENT BY COUNTY</a:t>
            </a:r>
            <a:br>
              <a:rPr lang="en-US" cap="all" dirty="0">
                <a:solidFill>
                  <a:srgbClr val="202020"/>
                </a:solidFill>
                <a:effectLst/>
                <a:latin typeface="brothers"/>
              </a:rPr>
            </a:br>
            <a:endParaRPr lang="en-US" dirty="0"/>
          </a:p>
        </p:txBody>
      </p:sp>
      <p:pic>
        <p:nvPicPr>
          <p:cNvPr id="4" name="Content Placeholder 3">
            <a:extLst>
              <a:ext uri="{FF2B5EF4-FFF2-40B4-BE49-F238E27FC236}">
                <a16:creationId xmlns:a16="http://schemas.microsoft.com/office/drawing/2014/main" id="{E7CA6E77-353A-4DDA-BC11-DBA15F8B6DF9}"/>
              </a:ext>
            </a:extLst>
          </p:cNvPr>
          <p:cNvPicPr>
            <a:picLocks noGrp="1" noChangeAspect="1"/>
          </p:cNvPicPr>
          <p:nvPr>
            <p:ph idx="1"/>
          </p:nvPr>
        </p:nvPicPr>
        <p:blipFill>
          <a:blip r:embed="rId2"/>
          <a:stretch>
            <a:fillRect/>
          </a:stretch>
        </p:blipFill>
        <p:spPr>
          <a:xfrm>
            <a:off x="311060" y="742950"/>
            <a:ext cx="8521880" cy="3892550"/>
          </a:xfrm>
          <a:prstGeom prst="rect">
            <a:avLst/>
          </a:prstGeom>
        </p:spPr>
      </p:pic>
      <p:sp>
        <p:nvSpPr>
          <p:cNvPr id="5" name="TextBox 4">
            <a:extLst>
              <a:ext uri="{FF2B5EF4-FFF2-40B4-BE49-F238E27FC236}">
                <a16:creationId xmlns:a16="http://schemas.microsoft.com/office/drawing/2014/main" id="{4F88E874-88A7-494E-93CE-832DE8A1D08D}"/>
              </a:ext>
            </a:extLst>
          </p:cNvPr>
          <p:cNvSpPr txBox="1"/>
          <p:nvPr/>
        </p:nvSpPr>
        <p:spPr>
          <a:xfrm>
            <a:off x="5105400" y="4763357"/>
            <a:ext cx="4038600" cy="261610"/>
          </a:xfrm>
          <a:prstGeom prst="rect">
            <a:avLst/>
          </a:prstGeom>
          <a:noFill/>
        </p:spPr>
        <p:txBody>
          <a:bodyPr wrap="square" rtlCol="0">
            <a:spAutoFit/>
          </a:bodyPr>
          <a:lstStyle/>
          <a:p>
            <a:r>
              <a:rPr lang="en-US" sz="1100" i="1" dirty="0"/>
              <a:t>Source:  </a:t>
            </a:r>
            <a:r>
              <a:rPr lang="en-US" sz="1100" dirty="0">
                <a:hlinkClick r:id="rId3"/>
              </a:rPr>
              <a:t>https://tnecd.com/industries/distribution-and-logistics/</a:t>
            </a:r>
            <a:r>
              <a:rPr lang="en-US" sz="1100" i="1" dirty="0"/>
              <a:t> </a:t>
            </a:r>
          </a:p>
        </p:txBody>
      </p:sp>
    </p:spTree>
    <p:extLst>
      <p:ext uri="{BB962C8B-B14F-4D97-AF65-F5344CB8AC3E}">
        <p14:creationId xmlns:p14="http://schemas.microsoft.com/office/powerpoint/2010/main" val="58822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09CB-5C4A-415D-A6EF-665E39579446}"/>
              </a:ext>
            </a:extLst>
          </p:cNvPr>
          <p:cNvSpPr>
            <a:spLocks noGrp="1"/>
          </p:cNvSpPr>
          <p:nvPr>
            <p:ph type="title"/>
          </p:nvPr>
        </p:nvSpPr>
        <p:spPr/>
        <p:txBody>
          <a:bodyPr>
            <a:normAutofit fontScale="90000"/>
          </a:bodyPr>
          <a:lstStyle/>
          <a:p>
            <a:r>
              <a:rPr lang="en-US" b="1" dirty="0">
                <a:solidFill>
                  <a:srgbClr val="FF9900"/>
                </a:solidFill>
              </a:rPr>
              <a:t>ACTIVITY: Can You Solve This?</a:t>
            </a:r>
          </a:p>
        </p:txBody>
      </p:sp>
      <p:sp>
        <p:nvSpPr>
          <p:cNvPr id="3" name="Content Placeholder 2">
            <a:extLst>
              <a:ext uri="{FF2B5EF4-FFF2-40B4-BE49-F238E27FC236}">
                <a16:creationId xmlns:a16="http://schemas.microsoft.com/office/drawing/2014/main" id="{6FA5371D-E0AA-4F48-A0D4-5E0DEEC4E3DA}"/>
              </a:ext>
            </a:extLst>
          </p:cNvPr>
          <p:cNvSpPr>
            <a:spLocks noGrp="1"/>
          </p:cNvSpPr>
          <p:nvPr>
            <p:ph idx="1"/>
          </p:nvPr>
        </p:nvSpPr>
        <p:spPr>
          <a:xfrm>
            <a:off x="3124200" y="1885950"/>
            <a:ext cx="5650085" cy="228783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000" dirty="0"/>
              <a:t>Puzzle #1: Warehousing – Space Out of Nowhere</a:t>
            </a:r>
          </a:p>
          <a:p>
            <a:r>
              <a:rPr lang="en-US" sz="2000" dirty="0"/>
              <a:t>Puzzle #2: One Smart Move</a:t>
            </a:r>
          </a:p>
          <a:p>
            <a:r>
              <a:rPr lang="en-US" sz="2000" dirty="0"/>
              <a:t>Puzzle #3: Freight Services – Let’s Turn This Thing Around</a:t>
            </a:r>
          </a:p>
          <a:p>
            <a:r>
              <a:rPr lang="en-US" sz="2000" dirty="0"/>
              <a:t>Puzzle #4: Value-Added Services – Breaking Down the Boxes</a:t>
            </a:r>
          </a:p>
        </p:txBody>
      </p:sp>
    </p:spTree>
    <p:extLst>
      <p:ext uri="{BB962C8B-B14F-4D97-AF65-F5344CB8AC3E}">
        <p14:creationId xmlns:p14="http://schemas.microsoft.com/office/powerpoint/2010/main" val="54291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3390-0642-4227-97B7-C67B938B849D}"/>
              </a:ext>
            </a:extLst>
          </p:cNvPr>
          <p:cNvSpPr>
            <a:spLocks noGrp="1"/>
          </p:cNvSpPr>
          <p:nvPr>
            <p:ph type="title"/>
          </p:nvPr>
        </p:nvSpPr>
        <p:spPr>
          <a:xfrm>
            <a:off x="4114800" y="209550"/>
            <a:ext cx="4806950" cy="490538"/>
          </a:xfrm>
          <a:prstGeom prst="rect">
            <a:avLst/>
          </a:prstGeom>
        </p:spPr>
        <p:txBody>
          <a:bodyPr anchor="b">
            <a:normAutofit/>
          </a:bodyPr>
          <a:lstStyle/>
          <a:p>
            <a:r>
              <a:rPr lang="en-US" sz="2400" dirty="0">
                <a:solidFill>
                  <a:schemeClr val="bg1"/>
                </a:solidFill>
              </a:rPr>
              <a:t>Logistics in the Global Supply Chain</a:t>
            </a:r>
          </a:p>
        </p:txBody>
      </p:sp>
      <p:pic>
        <p:nvPicPr>
          <p:cNvPr id="4" name="Picture 3">
            <a:extLst>
              <a:ext uri="{FF2B5EF4-FFF2-40B4-BE49-F238E27FC236}">
                <a16:creationId xmlns:a16="http://schemas.microsoft.com/office/drawing/2014/main" id="{D9AA997B-CB99-433A-A8ED-452AB918A6DE}"/>
              </a:ext>
            </a:extLst>
          </p:cNvPr>
          <p:cNvPicPr>
            <a:picLocks noChangeAspect="1"/>
          </p:cNvPicPr>
          <p:nvPr/>
        </p:nvPicPr>
        <p:blipFill>
          <a:blip r:embed="rId3"/>
          <a:stretch>
            <a:fillRect/>
          </a:stretch>
        </p:blipFill>
        <p:spPr>
          <a:xfrm>
            <a:off x="4032250" y="1581150"/>
            <a:ext cx="5111750" cy="2773124"/>
          </a:xfrm>
          <a:prstGeom prst="rect">
            <a:avLst/>
          </a:prstGeom>
          <a:noFill/>
        </p:spPr>
      </p:pic>
      <p:sp>
        <p:nvSpPr>
          <p:cNvPr id="8" name="Content Placeholder 2">
            <a:extLst>
              <a:ext uri="{FF2B5EF4-FFF2-40B4-BE49-F238E27FC236}">
                <a16:creationId xmlns:a16="http://schemas.microsoft.com/office/drawing/2014/main" id="{9212B3C5-ED42-465C-BA6C-BE0079082AA5}"/>
              </a:ext>
            </a:extLst>
          </p:cNvPr>
          <p:cNvSpPr>
            <a:spLocks noGrp="1"/>
          </p:cNvSpPr>
          <p:nvPr>
            <p:ph type="body" sz="half" idx="2"/>
          </p:nvPr>
        </p:nvSpPr>
        <p:spPr>
          <a:xfrm>
            <a:off x="457201" y="3723085"/>
            <a:ext cx="3008313" cy="871538"/>
          </a:xfrm>
          <a:prstGeom prst="rect">
            <a:avLst/>
          </a:prstGeom>
        </p:spPr>
        <p:txBody>
          <a:bodyPr>
            <a:normAutofit/>
          </a:bodyPr>
          <a:lstStyle/>
          <a:p>
            <a:pPr marL="0" indent="0">
              <a:buNone/>
            </a:pPr>
            <a:r>
              <a:rPr lang="en-US">
                <a:hlinkClick r:id="rId4"/>
              </a:rPr>
              <a:t>https://www.chrobinson.com/en-us/resources/videos/see-things-differently/</a:t>
            </a:r>
            <a:endParaRPr lang="en-US"/>
          </a:p>
        </p:txBody>
      </p:sp>
    </p:spTree>
    <p:extLst>
      <p:ext uri="{BB962C8B-B14F-4D97-AF65-F5344CB8AC3E}">
        <p14:creationId xmlns:p14="http://schemas.microsoft.com/office/powerpoint/2010/main" val="329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490310" cy="610820"/>
          </a:xfrm>
        </p:spPr>
        <p:txBody>
          <a:bodyPr>
            <a:normAutofit/>
          </a:bodyPr>
          <a:lstStyle/>
          <a:p>
            <a:r>
              <a:rPr lang="en-US" sz="2800" dirty="0"/>
              <a:t>Factors - Increased Use of Logistics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04950"/>
            <a:ext cx="2105025" cy="174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04950"/>
            <a:ext cx="2139264" cy="174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04949"/>
            <a:ext cx="2178413" cy="174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504950"/>
            <a:ext cx="2157475" cy="174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 y="3302592"/>
            <a:ext cx="2081213" cy="170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8380" y="3306403"/>
            <a:ext cx="2093211" cy="169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3333073"/>
            <a:ext cx="2034512" cy="167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3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6806-AE42-4690-84F1-975A24CB121F}"/>
              </a:ext>
            </a:extLst>
          </p:cNvPr>
          <p:cNvSpPr>
            <a:spLocks noGrp="1"/>
          </p:cNvSpPr>
          <p:nvPr>
            <p:ph type="title"/>
          </p:nvPr>
        </p:nvSpPr>
        <p:spPr>
          <a:xfrm>
            <a:off x="2892245" y="739290"/>
            <a:ext cx="5802790" cy="572644"/>
          </a:xfrm>
          <a:prstGeom prst="rect">
            <a:avLst/>
          </a:prstGeom>
        </p:spPr>
        <p:txBody>
          <a:bodyPr anchor="ctr">
            <a:normAutofit/>
          </a:bodyPr>
          <a:lstStyle/>
          <a:p>
            <a:pPr>
              <a:lnSpc>
                <a:spcPct val="90000"/>
              </a:lnSpc>
            </a:pPr>
            <a:r>
              <a:rPr lang="en-US" sz="2500"/>
              <a:t>Case Study: Blue Ridge Product Solutions</a:t>
            </a:r>
          </a:p>
        </p:txBody>
      </p:sp>
      <p:sp>
        <p:nvSpPr>
          <p:cNvPr id="3" name="Content Placeholder 2">
            <a:extLst>
              <a:ext uri="{FF2B5EF4-FFF2-40B4-BE49-F238E27FC236}">
                <a16:creationId xmlns:a16="http://schemas.microsoft.com/office/drawing/2014/main" id="{6E9DA27D-DD17-44B6-8C65-AF6E0A4F3513}"/>
              </a:ext>
            </a:extLst>
          </p:cNvPr>
          <p:cNvSpPr>
            <a:spLocks noGrp="1"/>
          </p:cNvSpPr>
          <p:nvPr>
            <p:ph idx="1"/>
          </p:nvPr>
        </p:nvSpPr>
        <p:spPr>
          <a:xfrm>
            <a:off x="2892244" y="1885950"/>
            <a:ext cx="6175556" cy="1752600"/>
          </a:xfrm>
          <a:prstGeom prst="rect">
            <a:avLst/>
          </a:prstGeom>
        </p:spPr>
        <p:txBody>
          <a:bodyPr>
            <a:normAutofit/>
          </a:bodyPr>
          <a:lstStyle/>
          <a:p>
            <a:pPr marL="0" indent="0">
              <a:lnSpc>
                <a:spcPct val="90000"/>
              </a:lnSpc>
              <a:buNone/>
            </a:pPr>
            <a:r>
              <a:rPr lang="en-US" sz="1800" b="1" i="1" cap="all" dirty="0"/>
              <a:t>CONSOLIDATING VENDORS FOR A GROWING COMPANY</a:t>
            </a:r>
          </a:p>
          <a:p>
            <a:pPr marL="0" indent="0">
              <a:lnSpc>
                <a:spcPct val="90000"/>
              </a:lnSpc>
              <a:buNone/>
            </a:pPr>
            <a:endParaRPr lang="en-US" sz="1800" b="1" cap="all" dirty="0"/>
          </a:p>
          <a:p>
            <a:pPr marL="0" indent="0">
              <a:lnSpc>
                <a:spcPct val="90000"/>
              </a:lnSpc>
              <a:buNone/>
            </a:pPr>
            <a:r>
              <a:rPr lang="en-US" sz="1400" dirty="0"/>
              <a:t>Blue Ridge Product Solutions is an online retailer based in Richmond, Virginia. They manufacture, import, and distribute consumer products, including home décor; furniture; kitchenware; sporting goods; and patio, lawn, and garden items. They have offices in Ningbo and Guangzhou, China. They also offer distribution services out of Valencia, California.</a:t>
            </a:r>
          </a:p>
          <a:p>
            <a:pPr>
              <a:lnSpc>
                <a:spcPct val="90000"/>
              </a:lnSpc>
            </a:pPr>
            <a:endParaRPr lang="en-US" sz="1800" dirty="0"/>
          </a:p>
        </p:txBody>
      </p:sp>
      <p:pic>
        <p:nvPicPr>
          <p:cNvPr id="4" name="Picture 3">
            <a:extLst>
              <a:ext uri="{FF2B5EF4-FFF2-40B4-BE49-F238E27FC236}">
                <a16:creationId xmlns:a16="http://schemas.microsoft.com/office/drawing/2014/main" id="{E2E96DE9-7485-4E96-BBA9-B57CB03D98FF}"/>
              </a:ext>
            </a:extLst>
          </p:cNvPr>
          <p:cNvPicPr>
            <a:picLocks noChangeAspect="1"/>
          </p:cNvPicPr>
          <p:nvPr/>
        </p:nvPicPr>
        <p:blipFill>
          <a:blip r:embed="rId3"/>
          <a:stretch>
            <a:fillRect/>
          </a:stretch>
        </p:blipFill>
        <p:spPr>
          <a:xfrm>
            <a:off x="5691428" y="3867150"/>
            <a:ext cx="3214447" cy="1160992"/>
          </a:xfrm>
          <a:prstGeom prst="rect">
            <a:avLst/>
          </a:prstGeom>
        </p:spPr>
      </p:pic>
    </p:spTree>
    <p:extLst>
      <p:ext uri="{BB962C8B-B14F-4D97-AF65-F5344CB8AC3E}">
        <p14:creationId xmlns:p14="http://schemas.microsoft.com/office/powerpoint/2010/main" val="339234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52A-BCE4-4B2B-8AFD-ED9228AA5138}"/>
              </a:ext>
            </a:extLst>
          </p:cNvPr>
          <p:cNvSpPr>
            <a:spLocks noGrp="1"/>
          </p:cNvSpPr>
          <p:nvPr>
            <p:ph type="title"/>
          </p:nvPr>
        </p:nvSpPr>
        <p:spPr/>
        <p:txBody>
          <a:bodyPr>
            <a:normAutofit fontScale="90000"/>
          </a:bodyPr>
          <a:lstStyle/>
          <a:p>
            <a:r>
              <a:rPr lang="en-US" dirty="0"/>
              <a:t>TN CTE State Standards</a:t>
            </a:r>
          </a:p>
        </p:txBody>
      </p:sp>
      <p:sp>
        <p:nvSpPr>
          <p:cNvPr id="3" name="Content Placeholder 2">
            <a:extLst>
              <a:ext uri="{FF2B5EF4-FFF2-40B4-BE49-F238E27FC236}">
                <a16:creationId xmlns:a16="http://schemas.microsoft.com/office/drawing/2014/main" id="{13C86713-5461-4805-BFA9-400F385E6828}"/>
              </a:ext>
            </a:extLst>
          </p:cNvPr>
          <p:cNvSpPr>
            <a:spLocks noGrp="1"/>
          </p:cNvSpPr>
          <p:nvPr>
            <p:ph idx="1"/>
          </p:nvPr>
        </p:nvSpPr>
        <p:spPr>
          <a:xfrm>
            <a:off x="465898" y="1809750"/>
            <a:ext cx="8246070" cy="2821535"/>
          </a:xfrm>
        </p:spPr>
        <p:txBody>
          <a:bodyPr>
            <a:normAutofit/>
          </a:bodyPr>
          <a:lstStyle/>
          <a:p>
            <a:pPr marL="0" marR="0" indent="0" algn="l">
              <a:spcBef>
                <a:spcPts val="0"/>
              </a:spcBef>
              <a:spcAft>
                <a:spcPts val="0"/>
              </a:spcAft>
              <a:buNone/>
            </a:pPr>
            <a:r>
              <a:rPr lang="en-US" sz="1200" b="1" dirty="0">
                <a:effectLst/>
                <a:ea typeface="MS PGothic" panose="020B0600070205080204" pitchFamily="34" charset="-128"/>
                <a:cs typeface="Angsana New" panose="02020603050405020304" pitchFamily="18" charset="-34"/>
              </a:rPr>
              <a:t>Supply Chain Functions #4</a:t>
            </a:r>
            <a:r>
              <a:rPr lang="en-US" sz="1200" dirty="0">
                <a:effectLst/>
                <a:ea typeface="MS PGothic" panose="020B0600070205080204" pitchFamily="34" charset="-128"/>
                <a:cs typeface="Angsana New" panose="02020603050405020304" pitchFamily="18" charset="-34"/>
              </a:rPr>
              <a:t>: Define the term </a:t>
            </a:r>
            <a:r>
              <a:rPr lang="en-US" sz="1200" i="1" dirty="0">
                <a:effectLst/>
                <a:ea typeface="MS PGothic" panose="020B0600070205080204" pitchFamily="34" charset="-128"/>
                <a:cs typeface="Angsana New" panose="02020603050405020304" pitchFamily="18" charset="-34"/>
              </a:rPr>
              <a:t>supply chain</a:t>
            </a:r>
            <a:r>
              <a:rPr lang="en-US" sz="1200" dirty="0">
                <a:effectLst/>
                <a:ea typeface="MS PGothic" panose="020B0600070205080204" pitchFamily="34" charset="-128"/>
                <a:cs typeface="Angsana New" panose="02020603050405020304" pitchFamily="18" charset="-34"/>
              </a:rPr>
              <a:t> and determine the role supply chain management decisions have on cost-effective ways of delivering a product or service to consumers. Identify the supply chain processes that are required to fulfill a customer request, including but not limited to: new product development, planning, buying, manufacturing operations, marketing, distribution, and customer service. Develop a graphic illustration of a selected product and map the movement of primary inputs and outputs on a global or local scale.</a:t>
            </a:r>
          </a:p>
          <a:p>
            <a:pPr marL="0" marR="0" indent="0" algn="l">
              <a:spcBef>
                <a:spcPts val="0"/>
              </a:spcBef>
              <a:spcAft>
                <a:spcPts val="0"/>
              </a:spcAft>
              <a:buNone/>
            </a:pPr>
            <a:r>
              <a:rPr lang="en-US" sz="1200" dirty="0">
                <a:effectLst/>
                <a:ea typeface="MS PGothic" panose="020B0600070205080204" pitchFamily="34" charset="-128"/>
                <a:cs typeface="Angsana New" panose="02020603050405020304" pitchFamily="18" charset="-34"/>
              </a:rPr>
              <a:t> </a:t>
            </a:r>
          </a:p>
          <a:p>
            <a:pPr marL="0" marR="0" indent="0" algn="l">
              <a:spcBef>
                <a:spcPts val="0"/>
              </a:spcBef>
              <a:spcAft>
                <a:spcPts val="0"/>
              </a:spcAft>
              <a:buNone/>
            </a:pPr>
            <a:r>
              <a:rPr lang="en-US" sz="1200" b="1" dirty="0">
                <a:effectLst/>
                <a:ea typeface="MS PGothic" panose="020B0600070205080204" pitchFamily="34" charset="-128"/>
                <a:cs typeface="Angsana New" panose="02020603050405020304" pitchFamily="18" charset="-34"/>
              </a:rPr>
              <a:t>Supply Chain Functions #8</a:t>
            </a:r>
            <a:r>
              <a:rPr lang="en-US" sz="1200" dirty="0">
                <a:effectLst/>
                <a:ea typeface="MS PGothic" panose="020B0600070205080204" pitchFamily="34" charset="-128"/>
                <a:cs typeface="Angsana New" panose="02020603050405020304" pitchFamily="18" charset="-34"/>
              </a:rPr>
              <a:t>: Create a glossary of terms related to supply chains and their management. Include acronyms. Add new terms to the glossary as they are encountered.</a:t>
            </a:r>
          </a:p>
          <a:p>
            <a:pPr marL="0" marR="0" indent="0" algn="l">
              <a:spcBef>
                <a:spcPts val="0"/>
              </a:spcBef>
              <a:spcAft>
                <a:spcPts val="0"/>
              </a:spcAft>
              <a:buNone/>
            </a:pPr>
            <a:endParaRPr lang="en-US" sz="1200" b="1" dirty="0">
              <a:cs typeface="Angsana New" panose="02020603050405020304" pitchFamily="18" charset="-34"/>
            </a:endParaRPr>
          </a:p>
          <a:p>
            <a:pPr marL="0" indent="0">
              <a:buNone/>
            </a:pPr>
            <a:r>
              <a:rPr lang="en-US" sz="1200" b="1" dirty="0">
                <a:cs typeface="Angsana New" panose="02020603050405020304" pitchFamily="18" charset="-34"/>
              </a:rPr>
              <a:t>History and Development of Distribution and Logistics #19: </a:t>
            </a:r>
            <a:r>
              <a:rPr lang="en-US" sz="1200" dirty="0">
                <a:cs typeface="Angsana New" panose="02020603050405020304" pitchFamily="18" charset="-34"/>
              </a:rPr>
              <a:t> Synthesize research from informational texts to create an annotated timeline on the history of distribution and logistics. Using descriptive text, identify cultural, social, economic, and technological factors that have influenced the development of distribution and logistics. </a:t>
            </a:r>
          </a:p>
          <a:p>
            <a:endParaRPr lang="en-US" dirty="0"/>
          </a:p>
        </p:txBody>
      </p:sp>
    </p:spTree>
    <p:extLst>
      <p:ext uri="{BB962C8B-B14F-4D97-AF65-F5344CB8AC3E}">
        <p14:creationId xmlns:p14="http://schemas.microsoft.com/office/powerpoint/2010/main" val="311938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8999" y="281175"/>
            <a:ext cx="5562601" cy="610820"/>
          </a:xfrm>
        </p:spPr>
        <p:txBody>
          <a:bodyPr>
            <a:normAutofit fontScale="90000"/>
          </a:bodyPr>
          <a:lstStyle/>
          <a:p>
            <a:r>
              <a:rPr lang="en-US" sz="2800" dirty="0"/>
              <a:t>Activity – What is Included in Logistics?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1550"/>
            <a:ext cx="4191000"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1404FD1-E681-4B4F-BFC2-3AE389003E9E}"/>
              </a:ext>
            </a:extLst>
          </p:cNvPr>
          <p:cNvSpPr txBox="1"/>
          <p:nvPr/>
        </p:nvSpPr>
        <p:spPr>
          <a:xfrm>
            <a:off x="4876800" y="1809750"/>
            <a:ext cx="3124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u="sng" dirty="0"/>
              <a:t>Activity:</a:t>
            </a:r>
          </a:p>
          <a:p>
            <a:endParaRPr lang="en-US" dirty="0"/>
          </a:p>
          <a:p>
            <a:r>
              <a:rPr lang="en-US" dirty="0"/>
              <a:t>Define each area of business logistics in your own words.</a:t>
            </a:r>
          </a:p>
        </p:txBody>
      </p:sp>
    </p:spTree>
    <p:extLst>
      <p:ext uri="{BB962C8B-B14F-4D97-AF65-F5344CB8AC3E}">
        <p14:creationId xmlns:p14="http://schemas.microsoft.com/office/powerpoint/2010/main" val="330238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Logistics</a:t>
            </a:r>
          </a:p>
        </p:txBody>
      </p:sp>
      <p:sp>
        <p:nvSpPr>
          <p:cNvPr id="4" name="TextBox 3"/>
          <p:cNvSpPr txBox="1"/>
          <p:nvPr/>
        </p:nvSpPr>
        <p:spPr>
          <a:xfrm>
            <a:off x="685800" y="1733550"/>
            <a:ext cx="7086600" cy="2893100"/>
          </a:xfrm>
          <a:prstGeom prst="rect">
            <a:avLst/>
          </a:prstGeom>
          <a:solidFill>
            <a:schemeClr val="bg2">
              <a:lumMod val="75000"/>
            </a:schemeClr>
          </a:solidFill>
        </p:spPr>
        <p:txBody>
          <a:bodyPr wrap="square" rtlCol="0">
            <a:spAutoFit/>
          </a:bodyPr>
          <a:lstStyle/>
          <a:p>
            <a:r>
              <a:rPr lang="en-US" sz="1400" b="1" dirty="0"/>
              <a:t>Business Logistics</a:t>
            </a:r>
            <a:r>
              <a:rPr lang="en-US" sz="1400" dirty="0"/>
              <a:t> – That part of the supply chain that plans, implements, and controls the efficient, effective, flow and storage of goods, services, and related information from point of origin to point of consumption in order to meet customer requirements.</a:t>
            </a:r>
          </a:p>
          <a:p>
            <a:endParaRPr lang="en-US" sz="1400" dirty="0"/>
          </a:p>
          <a:p>
            <a:r>
              <a:rPr lang="en-US" sz="1400" b="1" dirty="0"/>
              <a:t>Event Logistics</a:t>
            </a:r>
            <a:r>
              <a:rPr lang="en-US" sz="1400" dirty="0"/>
              <a:t> – Network of activities, facilities, and personnel required to organize, schedule, and deploy the resources for an event to take place and to efficiently withdraw after the event.</a:t>
            </a:r>
          </a:p>
          <a:p>
            <a:endParaRPr lang="en-US" sz="1400" dirty="0"/>
          </a:p>
          <a:p>
            <a:r>
              <a:rPr lang="en-US" sz="1400" b="1" dirty="0"/>
              <a:t>Military Logistics</a:t>
            </a:r>
            <a:r>
              <a:rPr lang="en-US" sz="1400" dirty="0"/>
              <a:t> – Design and integration of all aspects of support for the operational capability of the military forces (deployed or in garrison) and their equipment to ensure readiness, reliability, and efficiency.</a:t>
            </a:r>
          </a:p>
          <a:p>
            <a:endParaRPr lang="en-US" sz="1400" b="1" dirty="0"/>
          </a:p>
          <a:p>
            <a:r>
              <a:rPr lang="en-US" sz="1400" b="1" dirty="0"/>
              <a:t>Service Logistics</a:t>
            </a:r>
            <a:r>
              <a:rPr lang="en-US" sz="1400" dirty="0"/>
              <a:t> – Acquisition, scheduling, and management of facilities, assets, personnel, and materials to support and sustain a service operation or business.</a:t>
            </a:r>
            <a:endParaRPr lang="en-US" sz="1400" b="1" dirty="0"/>
          </a:p>
        </p:txBody>
      </p:sp>
    </p:spTree>
    <p:extLst>
      <p:ext uri="{BB962C8B-B14F-4D97-AF65-F5344CB8AC3E}">
        <p14:creationId xmlns:p14="http://schemas.microsoft.com/office/powerpoint/2010/main" val="56519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2BF4-52CF-4BEB-A13F-4F7838E1C61D}"/>
              </a:ext>
            </a:extLst>
          </p:cNvPr>
          <p:cNvSpPr>
            <a:spLocks noGrp="1"/>
          </p:cNvSpPr>
          <p:nvPr>
            <p:ph type="title"/>
          </p:nvPr>
        </p:nvSpPr>
        <p:spPr>
          <a:xfrm>
            <a:off x="4017433" y="281175"/>
            <a:ext cx="4677602" cy="610820"/>
          </a:xfrm>
          <a:solidFill>
            <a:srgbClr val="92D050"/>
          </a:solidFill>
        </p:spPr>
        <p:txBody>
          <a:bodyPr>
            <a:normAutofit fontScale="90000"/>
          </a:bodyPr>
          <a:lstStyle/>
          <a:p>
            <a:r>
              <a:rPr lang="en-US" sz="2400" b="1" dirty="0"/>
              <a:t>WOLF, GOAT AND CABBAGE PUZZLE</a:t>
            </a:r>
          </a:p>
        </p:txBody>
      </p:sp>
      <p:pic>
        <p:nvPicPr>
          <p:cNvPr id="4" name="Content Placeholder 3">
            <a:extLst>
              <a:ext uri="{FF2B5EF4-FFF2-40B4-BE49-F238E27FC236}">
                <a16:creationId xmlns:a16="http://schemas.microsoft.com/office/drawing/2014/main" id="{4F5747A1-3160-4045-B4D7-8D9BF9DF82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6933" y="0"/>
            <a:ext cx="4000500" cy="1580029"/>
          </a:xfrm>
          <a:prstGeom prst="rect">
            <a:avLst/>
          </a:prstGeom>
        </p:spPr>
      </p:pic>
      <p:sp>
        <p:nvSpPr>
          <p:cNvPr id="5" name="TextBox 4">
            <a:extLst>
              <a:ext uri="{FF2B5EF4-FFF2-40B4-BE49-F238E27FC236}">
                <a16:creationId xmlns:a16="http://schemas.microsoft.com/office/drawing/2014/main" id="{EB0B821F-608C-4F70-B591-F7A80EC68F90}"/>
              </a:ext>
            </a:extLst>
          </p:cNvPr>
          <p:cNvSpPr txBox="1"/>
          <p:nvPr/>
        </p:nvSpPr>
        <p:spPr>
          <a:xfrm>
            <a:off x="1485900" y="2114550"/>
            <a:ext cx="6172200" cy="2031325"/>
          </a:xfrm>
          <a:prstGeom prst="rect">
            <a:avLst/>
          </a:prstGeom>
          <a:noFill/>
        </p:spPr>
        <p:txBody>
          <a:bodyPr wrap="square" rtlCol="0">
            <a:spAutoFit/>
          </a:bodyPr>
          <a:lstStyle/>
          <a:p>
            <a:r>
              <a:rPr lang="en-US" dirty="0"/>
              <a:t>A man has to take a wolf, a goat, and some cabbage across a river. His rowboat has enough room for the man plus either the wolf or the goat or the cabbage. If he takes the cabbage with him, the wolf will eat the goat. If he takes the wolf, the goat will eat the cabbage. Only when the man is present are the goat and the cabbage safe from their enemies. All the same, the man carries wolf, goat, and cabbage across the river. How?</a:t>
            </a:r>
          </a:p>
        </p:txBody>
      </p:sp>
    </p:spTree>
    <p:extLst>
      <p:ext uri="{BB962C8B-B14F-4D97-AF65-F5344CB8AC3E}">
        <p14:creationId xmlns:p14="http://schemas.microsoft.com/office/powerpoint/2010/main" val="118921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B5DC-CF41-4ECF-8E77-68E3B0D047E6}"/>
              </a:ext>
            </a:extLst>
          </p:cNvPr>
          <p:cNvSpPr>
            <a:spLocks noGrp="1"/>
          </p:cNvSpPr>
          <p:nvPr>
            <p:ph type="title"/>
          </p:nvPr>
        </p:nvSpPr>
        <p:spPr>
          <a:xfrm>
            <a:off x="762000" y="209550"/>
            <a:ext cx="8246070" cy="610820"/>
          </a:xfrm>
        </p:spPr>
        <p:txBody>
          <a:bodyPr>
            <a:normAutofit fontScale="90000"/>
          </a:bodyPr>
          <a:lstStyle/>
          <a:p>
            <a:r>
              <a:rPr lang="en-US" sz="2800" dirty="0"/>
              <a:t>Project: History of Distribution</a:t>
            </a:r>
            <a:br>
              <a:rPr lang="en-US" sz="2800" dirty="0"/>
            </a:br>
            <a:r>
              <a:rPr lang="en-US" sz="2800" dirty="0"/>
              <a:t> and Logistics</a:t>
            </a:r>
          </a:p>
        </p:txBody>
      </p:sp>
      <p:sp>
        <p:nvSpPr>
          <p:cNvPr id="3" name="Content Placeholder 2">
            <a:extLst>
              <a:ext uri="{FF2B5EF4-FFF2-40B4-BE49-F238E27FC236}">
                <a16:creationId xmlns:a16="http://schemas.microsoft.com/office/drawing/2014/main" id="{154965C7-1D94-4965-B634-3D285664084E}"/>
              </a:ext>
            </a:extLst>
          </p:cNvPr>
          <p:cNvSpPr>
            <a:spLocks noGrp="1"/>
          </p:cNvSpPr>
          <p:nvPr>
            <p:ph idx="1"/>
          </p:nvPr>
        </p:nvSpPr>
        <p:spPr>
          <a:xfrm>
            <a:off x="5020964" y="1885950"/>
            <a:ext cx="3208636" cy="1526135"/>
          </a:xfrm>
          <a:solidFill>
            <a:schemeClr val="bg1">
              <a:lumMod val="85000"/>
            </a:schemeClr>
          </a:solidFill>
        </p:spPr>
        <p:txBody>
          <a:bodyPr>
            <a:normAutofit fontScale="77500" lnSpcReduction="20000"/>
          </a:bodyPr>
          <a:lstStyle/>
          <a:p>
            <a:pPr marL="0" marR="0" indent="0">
              <a:lnSpc>
                <a:spcPct val="115000"/>
              </a:lnSpc>
              <a:spcBef>
                <a:spcPts val="0"/>
              </a:spcBef>
              <a:spcAft>
                <a:spcPts val="0"/>
              </a:spcAft>
              <a:buNone/>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and create a timeline infographic of significant developments in transportation, distribution and</a:t>
            </a:r>
          </a:p>
          <a:p>
            <a:pPr marL="0" marR="0" indent="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logistics from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1950s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present time.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95AEBFF-3E7E-4919-9E70-82F5F0F2903A}"/>
              </a:ext>
            </a:extLst>
          </p:cNvPr>
          <p:cNvPicPr>
            <a:picLocks noChangeAspect="1"/>
          </p:cNvPicPr>
          <p:nvPr/>
        </p:nvPicPr>
        <p:blipFill>
          <a:blip r:embed="rId2"/>
          <a:stretch>
            <a:fillRect/>
          </a:stretch>
        </p:blipFill>
        <p:spPr>
          <a:xfrm>
            <a:off x="914400" y="1352550"/>
            <a:ext cx="2345049" cy="3409950"/>
          </a:xfrm>
          <a:prstGeom prst="rect">
            <a:avLst/>
          </a:prstGeom>
        </p:spPr>
      </p:pic>
    </p:spTree>
    <p:extLst>
      <p:ext uri="{BB962C8B-B14F-4D97-AF65-F5344CB8AC3E}">
        <p14:creationId xmlns:p14="http://schemas.microsoft.com/office/powerpoint/2010/main" val="403814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9900"/>
                </a:solidFill>
              </a:rPr>
              <a:t>Operations Management</a:t>
            </a:r>
          </a:p>
        </p:txBody>
      </p:sp>
      <p:sp>
        <p:nvSpPr>
          <p:cNvPr id="3" name="Content Placeholder 2"/>
          <p:cNvSpPr>
            <a:spLocks noGrp="1"/>
          </p:cNvSpPr>
          <p:nvPr>
            <p:ph idx="1"/>
          </p:nvPr>
        </p:nvSpPr>
        <p:spPr/>
        <p:txBody>
          <a:bodyPr>
            <a:normAutofit fontScale="77500" lnSpcReduction="20000"/>
          </a:bodyPr>
          <a:lstStyle/>
          <a:p>
            <a:r>
              <a:rPr lang="en-US" dirty="0"/>
              <a:t>Operations Management – Planning, scheduling and control of the activities that transform inputs into finished goods and services</a:t>
            </a:r>
          </a:p>
          <a:p>
            <a:r>
              <a:rPr lang="en-US" dirty="0"/>
              <a:t>Elements:</a:t>
            </a:r>
          </a:p>
          <a:p>
            <a:pPr lvl="1"/>
            <a:r>
              <a:rPr lang="en-US" dirty="0"/>
              <a:t>Planning</a:t>
            </a:r>
          </a:p>
          <a:p>
            <a:pPr lvl="1"/>
            <a:r>
              <a:rPr lang="en-US" dirty="0"/>
              <a:t>Scheduling</a:t>
            </a:r>
          </a:p>
          <a:p>
            <a:pPr lvl="1"/>
            <a:r>
              <a:rPr lang="en-US" dirty="0"/>
              <a:t>Technology</a:t>
            </a:r>
          </a:p>
          <a:p>
            <a:pPr lvl="1"/>
            <a:r>
              <a:rPr lang="en-US" dirty="0">
                <a:highlight>
                  <a:srgbClr val="FFFF00"/>
                </a:highlight>
              </a:rPr>
              <a:t>Logistics – costliest part </a:t>
            </a:r>
            <a:r>
              <a:rPr lang="en-US">
                <a:highlight>
                  <a:srgbClr val="FFFF00"/>
                </a:highlight>
              </a:rPr>
              <a:t>is transportation</a:t>
            </a:r>
            <a:endParaRPr lang="en-US" dirty="0">
              <a:highlight>
                <a:srgbClr val="FFFF00"/>
              </a:highlight>
            </a:endParaRPr>
          </a:p>
          <a:p>
            <a:pPr lvl="1"/>
            <a:r>
              <a:rPr lang="en-US" dirty="0"/>
              <a:t>Supply Chain Management</a:t>
            </a:r>
          </a:p>
          <a:p>
            <a:pPr lvl="1"/>
            <a:r>
              <a:rPr lang="en-US" dirty="0"/>
              <a:t>Quality Assurance</a:t>
            </a:r>
          </a:p>
          <a:p>
            <a:endParaRPr lang="en-US" dirty="0"/>
          </a:p>
        </p:txBody>
      </p:sp>
    </p:spTree>
    <p:extLst>
      <p:ext uri="{BB962C8B-B14F-4D97-AF65-F5344CB8AC3E}">
        <p14:creationId xmlns:p14="http://schemas.microsoft.com/office/powerpoint/2010/main" val="404259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09550"/>
            <a:ext cx="6713835" cy="943144"/>
          </a:xfrm>
          <a:solidFill>
            <a:srgbClr val="C00000"/>
          </a:solidFill>
        </p:spPr>
        <p:txBody>
          <a:bodyPr>
            <a:noAutofit/>
          </a:bodyPr>
          <a:lstStyle/>
          <a:p>
            <a:pPr algn="l"/>
            <a:r>
              <a:rPr lang="en-US" sz="2800" dirty="0"/>
              <a:t>ACTIVITY: What Does it Take to Make Thanksgiving Dinner?</a:t>
            </a:r>
          </a:p>
        </p:txBody>
      </p:sp>
      <p:sp>
        <p:nvSpPr>
          <p:cNvPr id="3" name="Content Placeholder 2">
            <a:extLst>
              <a:ext uri="{FF2B5EF4-FFF2-40B4-BE49-F238E27FC236}">
                <a16:creationId xmlns:a16="http://schemas.microsoft.com/office/drawing/2014/main" id="{A53548E1-2EB9-4420-BB6A-49D0501CE2F9}"/>
              </a:ext>
            </a:extLst>
          </p:cNvPr>
          <p:cNvSpPr>
            <a:spLocks noGrp="1"/>
          </p:cNvSpPr>
          <p:nvPr>
            <p:ph idx="1"/>
          </p:nvPr>
        </p:nvSpPr>
        <p:spPr>
          <a:xfrm>
            <a:off x="448965" y="1354661"/>
            <a:ext cx="6637635" cy="1826689"/>
          </a:xfrm>
        </p:spPr>
        <p:txBody>
          <a:bodyPr>
            <a:normAutofit fontScale="40000" lnSpcReduction="20000"/>
          </a:bodyPr>
          <a:lstStyle/>
          <a:p>
            <a:pPr marL="0" indent="0">
              <a:buNone/>
            </a:pPr>
            <a:r>
              <a:rPr lang="en-US" sz="3800" dirty="0"/>
              <a:t>Operations management is just what it sounds like—managing the operations of the business. The role of an operations manager is broad and encompasses multiple operational areas. While other employees can focus on a specialized area of operation (for example, finance and marketing), an operations manager wears many hats and does a bit of everything. While the term may be unfamiliar, you have probably already seen operations management in action—it even played a role in creating the beautiful turkey dinner in the photo below.</a:t>
            </a:r>
            <a:br>
              <a:rPr lang="en-US" sz="3800" dirty="0"/>
            </a:br>
            <a:br>
              <a:rPr lang="en-US" b="1" u="sng" dirty="0">
                <a:hlinkClick r:id="rId2"/>
              </a:rPr>
            </a:br>
            <a:endParaRPr lang="en-US" dirty="0"/>
          </a:p>
        </p:txBody>
      </p:sp>
      <p:pic>
        <p:nvPicPr>
          <p:cNvPr id="4" name="Picture 3">
            <a:extLst>
              <a:ext uri="{FF2B5EF4-FFF2-40B4-BE49-F238E27FC236}">
                <a16:creationId xmlns:a16="http://schemas.microsoft.com/office/drawing/2014/main" id="{EBFC7D5A-7DB9-4AAF-94C1-ED18087AF5B0}"/>
              </a:ext>
            </a:extLst>
          </p:cNvPr>
          <p:cNvPicPr>
            <a:picLocks noChangeAspect="1"/>
          </p:cNvPicPr>
          <p:nvPr/>
        </p:nvPicPr>
        <p:blipFill>
          <a:blip r:embed="rId3"/>
          <a:stretch>
            <a:fillRect/>
          </a:stretch>
        </p:blipFill>
        <p:spPr>
          <a:xfrm>
            <a:off x="5786698" y="2925327"/>
            <a:ext cx="2908337" cy="1936998"/>
          </a:xfrm>
          <a:prstGeom prst="rect">
            <a:avLst/>
          </a:prstGeom>
        </p:spPr>
      </p:pic>
      <p:sp>
        <p:nvSpPr>
          <p:cNvPr id="5" name="TextBox 4">
            <a:extLst>
              <a:ext uri="{FF2B5EF4-FFF2-40B4-BE49-F238E27FC236}">
                <a16:creationId xmlns:a16="http://schemas.microsoft.com/office/drawing/2014/main" id="{51CCD4A7-FDD3-47E9-B4D8-A8D13D915C3D}"/>
              </a:ext>
            </a:extLst>
          </p:cNvPr>
          <p:cNvSpPr txBox="1"/>
          <p:nvPr/>
        </p:nvSpPr>
        <p:spPr>
          <a:xfrm>
            <a:off x="448965" y="2889344"/>
            <a:ext cx="4504035" cy="1015663"/>
          </a:xfrm>
          <a:prstGeom prst="rect">
            <a:avLst/>
          </a:prstGeom>
          <a:noFill/>
        </p:spPr>
        <p:txBody>
          <a:bodyPr wrap="square" rtlCol="0">
            <a:spAutoFit/>
          </a:bodyPr>
          <a:lstStyle/>
          <a:p>
            <a:r>
              <a:rPr lang="en-US" sz="1500" dirty="0"/>
              <a:t>What does it take to make Thanksgiving dinner happen? Planning, scheduling, technology, logistics, supply chain management, quality assurance—all the aspects of operations management.</a:t>
            </a:r>
          </a:p>
        </p:txBody>
      </p:sp>
    </p:spTree>
    <p:extLst>
      <p:ext uri="{BB962C8B-B14F-4D97-AF65-F5344CB8AC3E}">
        <p14:creationId xmlns:p14="http://schemas.microsoft.com/office/powerpoint/2010/main" val="367360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a:t>
            </a:r>
          </a:p>
        </p:txBody>
      </p:sp>
      <p:sp>
        <p:nvSpPr>
          <p:cNvPr id="3" name="Content Placeholder 2"/>
          <p:cNvSpPr>
            <a:spLocks noGrp="1"/>
          </p:cNvSpPr>
          <p:nvPr>
            <p:ph idx="1"/>
          </p:nvPr>
        </p:nvSpPr>
        <p:spPr>
          <a:xfrm>
            <a:off x="381000" y="2038350"/>
            <a:ext cx="8246070" cy="2057400"/>
          </a:xfrm>
        </p:spPr>
        <p:txBody>
          <a:bodyPr>
            <a:normAutofit/>
          </a:bodyPr>
          <a:lstStyle/>
          <a:p>
            <a:pPr marL="0" indent="0">
              <a:buNone/>
            </a:pPr>
            <a:r>
              <a:rPr lang="en-US" u="sng" dirty="0"/>
              <a:t>Logistics is defined as:</a:t>
            </a:r>
          </a:p>
          <a:p>
            <a:pPr marL="0" indent="0">
              <a:buNone/>
            </a:pPr>
            <a:endParaRPr lang="en-US" sz="1800" u="sng" dirty="0"/>
          </a:p>
          <a:p>
            <a:pPr marL="400050" lvl="1" indent="0">
              <a:buNone/>
            </a:pPr>
            <a:r>
              <a:rPr lang="en-US" sz="1800" b="1" dirty="0">
                <a:solidFill>
                  <a:srgbClr val="0070C0"/>
                </a:solidFill>
              </a:rPr>
              <a:t>“that part of supply chain management that plans, implements, and controls the efficient, effective </a:t>
            </a:r>
            <a:r>
              <a:rPr lang="en-US" sz="1800" b="1" dirty="0">
                <a:solidFill>
                  <a:srgbClr val="0070C0"/>
                </a:solidFill>
                <a:highlight>
                  <a:srgbClr val="FFFF00"/>
                </a:highlight>
              </a:rPr>
              <a:t>forward and reverse flow and storage </a:t>
            </a:r>
            <a:r>
              <a:rPr lang="en-US" sz="1800" b="1" dirty="0">
                <a:solidFill>
                  <a:srgbClr val="0070C0"/>
                </a:solidFill>
              </a:rPr>
              <a:t>of goods, services and related information from the </a:t>
            </a:r>
            <a:r>
              <a:rPr lang="en-US" sz="1800" b="1" dirty="0">
                <a:solidFill>
                  <a:srgbClr val="0070C0"/>
                </a:solidFill>
                <a:highlight>
                  <a:srgbClr val="FFFF00"/>
                </a:highlight>
              </a:rPr>
              <a:t>point of origin to the point of consumption</a:t>
            </a:r>
            <a:r>
              <a:rPr lang="en-US" sz="1800" b="1" dirty="0">
                <a:solidFill>
                  <a:srgbClr val="0070C0"/>
                </a:solidFill>
              </a:rPr>
              <a:t> in order to meet consumers’ requirements.”</a:t>
            </a:r>
          </a:p>
          <a:p>
            <a:pPr marL="0" indent="0">
              <a:buNone/>
            </a:pPr>
            <a:endParaRPr lang="en-US" dirty="0"/>
          </a:p>
        </p:txBody>
      </p:sp>
    </p:spTree>
    <p:extLst>
      <p:ext uri="{BB962C8B-B14F-4D97-AF65-F5344CB8AC3E}">
        <p14:creationId xmlns:p14="http://schemas.microsoft.com/office/powerpoint/2010/main" val="410330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769B-1EDD-420E-A06A-8C4A1349DE7D}"/>
              </a:ext>
            </a:extLst>
          </p:cNvPr>
          <p:cNvSpPr>
            <a:spLocks noGrp="1"/>
          </p:cNvSpPr>
          <p:nvPr>
            <p:ph type="title"/>
          </p:nvPr>
        </p:nvSpPr>
        <p:spPr>
          <a:xfrm>
            <a:off x="2892245" y="739290"/>
            <a:ext cx="5802790" cy="572644"/>
          </a:xfrm>
          <a:prstGeom prst="rect">
            <a:avLst/>
          </a:prstGeom>
        </p:spPr>
        <p:txBody>
          <a:bodyPr anchor="ctr">
            <a:normAutofit/>
          </a:bodyPr>
          <a:lstStyle/>
          <a:p>
            <a:pPr>
              <a:lnSpc>
                <a:spcPct val="90000"/>
              </a:lnSpc>
            </a:pPr>
            <a:r>
              <a:rPr lang="en-US" sz="3300"/>
              <a:t>CORE OBJECTIVES OF LOGISTICS</a:t>
            </a:r>
          </a:p>
        </p:txBody>
      </p:sp>
      <p:sp>
        <p:nvSpPr>
          <p:cNvPr id="3" name="Content Placeholder 2">
            <a:extLst>
              <a:ext uri="{FF2B5EF4-FFF2-40B4-BE49-F238E27FC236}">
                <a16:creationId xmlns:a16="http://schemas.microsoft.com/office/drawing/2014/main" id="{BC184084-46F9-4384-9C2F-436AA638F463}"/>
              </a:ext>
            </a:extLst>
          </p:cNvPr>
          <p:cNvSpPr>
            <a:spLocks noGrp="1"/>
          </p:cNvSpPr>
          <p:nvPr>
            <p:ph idx="1"/>
          </p:nvPr>
        </p:nvSpPr>
        <p:spPr>
          <a:xfrm>
            <a:off x="3044949" y="2061023"/>
            <a:ext cx="5650085" cy="2366470"/>
          </a:xfrm>
          <a:prstGeom prst="rect">
            <a:avLst/>
          </a:prstGeom>
        </p:spPr>
        <p:txBody>
          <a:bodyPr>
            <a:normAutofit/>
          </a:bodyPr>
          <a:lstStyle/>
          <a:p>
            <a:r>
              <a:rPr lang="en-US" sz="1800" dirty="0"/>
              <a:t>Significantly reduce a supply chain’s operating costs</a:t>
            </a:r>
          </a:p>
          <a:p>
            <a:pPr marL="0" indent="0">
              <a:buNone/>
            </a:pPr>
            <a:endParaRPr lang="en-US" sz="1800" dirty="0"/>
          </a:p>
          <a:p>
            <a:r>
              <a:rPr lang="en-US" sz="1800" dirty="0"/>
              <a:t>Increase customer service provided to the organization’s customers, including not only the immediate external customers, but also the internal customers and the product’s end users</a:t>
            </a:r>
          </a:p>
        </p:txBody>
      </p:sp>
    </p:spTree>
    <p:extLst>
      <p:ext uri="{BB962C8B-B14F-4D97-AF65-F5344CB8AC3E}">
        <p14:creationId xmlns:p14="http://schemas.microsoft.com/office/powerpoint/2010/main" val="248829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bg2">
                    <a:lumMod val="25000"/>
                  </a:schemeClr>
                </a:solidFill>
              </a:rPr>
              <a:t>Supply Chain Manager vs. Logistics Manager</a:t>
            </a:r>
          </a:p>
        </p:txBody>
      </p:sp>
      <p:sp>
        <p:nvSpPr>
          <p:cNvPr id="4" name="TextBox 3"/>
          <p:cNvSpPr txBox="1"/>
          <p:nvPr/>
        </p:nvSpPr>
        <p:spPr>
          <a:xfrm>
            <a:off x="914400" y="1504950"/>
            <a:ext cx="30480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i="1" u="sng" dirty="0"/>
              <a:t>Supply Chain Manager:</a:t>
            </a:r>
          </a:p>
          <a:p>
            <a:endParaRPr lang="en-US" b="1" dirty="0"/>
          </a:p>
          <a:p>
            <a:r>
              <a:rPr lang="en-US" b="1" dirty="0"/>
              <a:t>Who</a:t>
            </a:r>
            <a:r>
              <a:rPr lang="en-US" dirty="0"/>
              <a:t> – from whom products will be bought</a:t>
            </a:r>
          </a:p>
          <a:p>
            <a:r>
              <a:rPr lang="en-US" b="1" dirty="0"/>
              <a:t>What</a:t>
            </a:r>
            <a:r>
              <a:rPr lang="en-US" dirty="0"/>
              <a:t> – what products are involved in the supply chain</a:t>
            </a:r>
          </a:p>
          <a:p>
            <a:r>
              <a:rPr lang="en-US" b="1" dirty="0"/>
              <a:t>When</a:t>
            </a:r>
            <a:r>
              <a:rPr lang="en-US" dirty="0"/>
              <a:t> – when products will be bought</a:t>
            </a:r>
          </a:p>
        </p:txBody>
      </p:sp>
      <p:sp>
        <p:nvSpPr>
          <p:cNvPr id="5" name="TextBox 4"/>
          <p:cNvSpPr txBox="1"/>
          <p:nvPr/>
        </p:nvSpPr>
        <p:spPr>
          <a:xfrm>
            <a:off x="5257800" y="1504950"/>
            <a:ext cx="30480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i="1" u="sng" dirty="0"/>
              <a:t>Logistics Manager:</a:t>
            </a:r>
          </a:p>
          <a:p>
            <a:endParaRPr lang="en-US" dirty="0"/>
          </a:p>
          <a:p>
            <a:r>
              <a:rPr lang="en-US" b="1" dirty="0"/>
              <a:t>Decides how – </a:t>
            </a:r>
            <a:r>
              <a:rPr lang="en-US" dirty="0"/>
              <a:t>takes over to get the products from the seller to the buyer</a:t>
            </a:r>
          </a:p>
          <a:p>
            <a:endParaRPr lang="en-US" b="1" dirty="0"/>
          </a:p>
          <a:p>
            <a:endParaRPr lang="en-US" b="1" dirty="0"/>
          </a:p>
          <a:p>
            <a:endParaRPr lang="en-US" b="1" dirty="0"/>
          </a:p>
        </p:txBody>
      </p:sp>
      <p:pic>
        <p:nvPicPr>
          <p:cNvPr id="3" name="Picture 2">
            <a:extLst>
              <a:ext uri="{FF2B5EF4-FFF2-40B4-BE49-F238E27FC236}">
                <a16:creationId xmlns:a16="http://schemas.microsoft.com/office/drawing/2014/main" id="{077921FF-4ADF-4E91-B2AC-14AE8364837F}"/>
              </a:ext>
            </a:extLst>
          </p:cNvPr>
          <p:cNvPicPr>
            <a:picLocks noChangeAspect="1"/>
          </p:cNvPicPr>
          <p:nvPr/>
        </p:nvPicPr>
        <p:blipFill>
          <a:blip r:embed="rId2"/>
          <a:stretch>
            <a:fillRect/>
          </a:stretch>
        </p:blipFill>
        <p:spPr>
          <a:xfrm>
            <a:off x="2133600" y="3562350"/>
            <a:ext cx="2114549" cy="1184147"/>
          </a:xfrm>
          <a:prstGeom prst="rect">
            <a:avLst/>
          </a:prstGeom>
        </p:spPr>
      </p:pic>
      <p:pic>
        <p:nvPicPr>
          <p:cNvPr id="6" name="Picture 5">
            <a:extLst>
              <a:ext uri="{FF2B5EF4-FFF2-40B4-BE49-F238E27FC236}">
                <a16:creationId xmlns:a16="http://schemas.microsoft.com/office/drawing/2014/main" id="{7390AB14-2AF8-4018-97EA-7A837F35A88A}"/>
              </a:ext>
            </a:extLst>
          </p:cNvPr>
          <p:cNvPicPr>
            <a:picLocks noChangeAspect="1"/>
          </p:cNvPicPr>
          <p:nvPr/>
        </p:nvPicPr>
        <p:blipFill>
          <a:blip r:embed="rId3"/>
          <a:stretch>
            <a:fillRect/>
          </a:stretch>
        </p:blipFill>
        <p:spPr>
          <a:xfrm>
            <a:off x="7086600" y="2978788"/>
            <a:ext cx="1752600" cy="1873748"/>
          </a:xfrm>
          <a:prstGeom prst="rect">
            <a:avLst/>
          </a:prstGeom>
        </p:spPr>
      </p:pic>
    </p:spTree>
    <p:extLst>
      <p:ext uri="{BB962C8B-B14F-4D97-AF65-F5344CB8AC3E}">
        <p14:creationId xmlns:p14="http://schemas.microsoft.com/office/powerpoint/2010/main" val="2645219112"/>
      </p:ext>
    </p:extLst>
  </p:cSld>
  <p:clrMapOvr>
    <a:masterClrMapping/>
  </p:clrMapOvr>
</p:sld>
</file>

<file path=ppt/theme/theme1.xml><?xml version="1.0" encoding="utf-8"?>
<a:theme xmlns:a="http://schemas.openxmlformats.org/drawingml/2006/main" name="Logistics with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1261</Words>
  <Application>Microsoft Office PowerPoint</Application>
  <PresentationFormat>On-screen Show (16:9)</PresentationFormat>
  <Paragraphs>104</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brothers</vt:lpstr>
      <vt:lpstr>Calibri</vt:lpstr>
      <vt:lpstr>Logistics with Boxes</vt:lpstr>
      <vt:lpstr>INTRO TO LOGISTICS</vt:lpstr>
      <vt:lpstr>TN CTE State Standards</vt:lpstr>
      <vt:lpstr>WOLF, GOAT AND CABBAGE PUZZLE</vt:lpstr>
      <vt:lpstr>Project: History of Distribution  and Logistics</vt:lpstr>
      <vt:lpstr>Operations Management</vt:lpstr>
      <vt:lpstr>ACTIVITY: What Does it Take to Make Thanksgiving Dinner?</vt:lpstr>
      <vt:lpstr>DEFINITION</vt:lpstr>
      <vt:lpstr>CORE OBJECTIVES OF LOGISTICS</vt:lpstr>
      <vt:lpstr>Supply Chain Manager vs. Logistics Manager</vt:lpstr>
      <vt:lpstr>Activity: What Does Logistics Make Possible?</vt:lpstr>
      <vt:lpstr>Activity Answer Key</vt:lpstr>
      <vt:lpstr>LOGISTICS AT ITS BEST</vt:lpstr>
      <vt:lpstr>Economic Impact of Logistics</vt:lpstr>
      <vt:lpstr>The leading logistics companies in the United States in 2020, based on North American net revenue* (in million U.S. dollars) </vt:lpstr>
      <vt:lpstr> DISTRIBUTION AND LOGISTICS EMPLOYMENT BY COUNTY </vt:lpstr>
      <vt:lpstr>ACTIVITY: Can You Solve This?</vt:lpstr>
      <vt:lpstr>Logistics in the Global Supply Chain</vt:lpstr>
      <vt:lpstr>Factors - Increased Use of Logistics</vt:lpstr>
      <vt:lpstr>Case Study: Blue Ridge Product Solutions</vt:lpstr>
      <vt:lpstr>Activity – What is Included in Logistics?</vt:lpstr>
      <vt:lpstr>Types of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LOGISTICS</dc:title>
  <dc:creator>ARIANE KAVASS</dc:creator>
  <cp:lastModifiedBy>ARIANE B KAVASS</cp:lastModifiedBy>
  <cp:revision>38</cp:revision>
  <dcterms:created xsi:type="dcterms:W3CDTF">2019-07-15T21:21:26Z</dcterms:created>
  <dcterms:modified xsi:type="dcterms:W3CDTF">2021-07-03T11:17:16Z</dcterms:modified>
</cp:coreProperties>
</file>