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</p:sldMasterIdLst>
  <p:notesMasterIdLst>
    <p:notesMasterId r:id="rId33"/>
  </p:notesMasterIdLst>
  <p:sldIdLst>
    <p:sldId id="256" r:id="rId3"/>
    <p:sldId id="326" r:id="rId4"/>
    <p:sldId id="318" r:id="rId5"/>
    <p:sldId id="264" r:id="rId6"/>
    <p:sldId id="259" r:id="rId7"/>
    <p:sldId id="260" r:id="rId8"/>
    <p:sldId id="319" r:id="rId9"/>
    <p:sldId id="267" r:id="rId10"/>
    <p:sldId id="301" r:id="rId11"/>
    <p:sldId id="302" r:id="rId12"/>
    <p:sldId id="303" r:id="rId13"/>
    <p:sldId id="321" r:id="rId14"/>
    <p:sldId id="269" r:id="rId15"/>
    <p:sldId id="315" r:id="rId16"/>
    <p:sldId id="316" r:id="rId17"/>
    <p:sldId id="330" r:id="rId18"/>
    <p:sldId id="329" r:id="rId19"/>
    <p:sldId id="347" r:id="rId20"/>
    <p:sldId id="348" r:id="rId21"/>
    <p:sldId id="349" r:id="rId22"/>
    <p:sldId id="304" r:id="rId23"/>
    <p:sldId id="281" r:id="rId24"/>
    <p:sldId id="310" r:id="rId25"/>
    <p:sldId id="340" r:id="rId26"/>
    <p:sldId id="339" r:id="rId27"/>
    <p:sldId id="341" r:id="rId28"/>
    <p:sldId id="342" r:id="rId29"/>
    <p:sldId id="343" r:id="rId30"/>
    <p:sldId id="344" r:id="rId31"/>
    <p:sldId id="345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9900CC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957" autoAdjust="0"/>
  </p:normalViewPr>
  <p:slideViewPr>
    <p:cSldViewPr>
      <p:cViewPr varScale="1">
        <p:scale>
          <a:sx n="113" d="100"/>
          <a:sy n="11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71BA-9931-4D85-A978-126D26A33B2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12FE-0434-48DC-98FC-EFF99E14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12FE-0434-48DC-98FC-EFF99E146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12FE-0434-48DC-98FC-EFF99E1465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the following: Tier I Supplier, Tier II Supplier, Connects Upstream to Midstream, What level is underground gas storage, Name 2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12FE-0434-48DC-98FC-EFF99E146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Daisy,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12FE-0434-48DC-98FC-EFF99E1465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655520"/>
            <a:ext cx="824607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335275"/>
            <a:ext cx="8246070" cy="106893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59" y="1520338"/>
            <a:ext cx="5350893" cy="959193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5" y="265172"/>
            <a:ext cx="1120670" cy="12588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0"/>
            <a:ext cx="0" cy="422413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592263"/>
            <a:ext cx="4100512" cy="585787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a Powerful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334694"/>
            <a:ext cx="5116513" cy="1112460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1509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566034"/>
            <a:ext cx="11980" cy="3606438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566034"/>
            <a:ext cx="671896" cy="675145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0224"/>
            <a:ext cx="5778593" cy="565894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AN AGENDA HERE…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899" y="1506270"/>
            <a:ext cx="6937375" cy="3386137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Add Section One</a:t>
            </a:r>
          </a:p>
        </p:txBody>
      </p:sp>
    </p:spTree>
    <p:extLst>
      <p:ext uri="{BB962C8B-B14F-4D97-AF65-F5344CB8AC3E}">
        <p14:creationId xmlns:p14="http://schemas.microsoft.com/office/powerpoint/2010/main" val="124988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2C9F-2AA6-4808-8763-DED92B47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A6335-EE16-48DC-86B7-CECFC5E2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8B15-9D82-4FA3-8272-C015B897C03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729A8-0664-4FEF-98F8-8C1FB577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1EE51-B9EF-41FB-B088-9EB4B401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AC78-7B4D-4DE7-846D-ACE1C4A3D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45" y="73929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44" y="1655520"/>
            <a:ext cx="5650085" cy="30541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68DF3-3208-4113-88E9-4FE84AE7B190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5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D774C-2EA2-4EC9-87CE-8000413F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8179-981D-4E3A-A1CB-9FD84226C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DB28E-6C29-4E28-B3A6-1D246B58B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8B15-9D82-4FA3-8272-C015B897C03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CCFB-AFC2-4C65-9FAB-92B07B797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0EBC-C8B6-41A6-8D74-CC7846654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AC78-7B4D-4DE7-846D-ACE1C4A3D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v-Q7Tmw85X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4ECUHJ9cJI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9&amp;v=ZpRzAzPi_T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LOGISTICS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Ms. Biba S. Kavass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05979"/>
            <a:ext cx="4648200" cy="8572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Level of Suppliers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43049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Tier I Suppliers – provides products or services directly to manufacturer</a:t>
            </a:r>
          </a:p>
          <a:p>
            <a:pPr>
              <a:lnSpc>
                <a:spcPct val="90000"/>
              </a:lnSpc>
            </a:pPr>
            <a:r>
              <a:rPr lang="en-US" dirty="0"/>
              <a:t>Tier II Suppliers – provides products or services directly to Tier I supplier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1095F-E406-4769-99BE-AAD0EB57A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2155295"/>
            <a:ext cx="4038600" cy="1484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5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Supplier Levels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7360"/>
            <a:ext cx="1958869" cy="11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5655"/>
            <a:ext cx="2209800" cy="11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5655"/>
            <a:ext cx="1905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514600" y="219075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0750"/>
            <a:ext cx="487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965" y="3916367"/>
            <a:ext cx="1952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Alcoa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917" y="3904637"/>
            <a:ext cx="1828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Ball Corporation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3105150"/>
            <a:ext cx="2438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Manufacturer</a:t>
            </a:r>
          </a:p>
          <a:p>
            <a:r>
              <a:rPr lang="en-US" dirty="0"/>
              <a:t>The Coca-Cola Company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2A1F6-22E5-46C0-A451-994CA2E79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105" y="2849270"/>
            <a:ext cx="1114425" cy="1057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CA03D8-EDAD-4269-A0EE-23FAF541A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88" y="2940263"/>
            <a:ext cx="935091" cy="9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3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336A-CE3A-4C67-89F3-4D286C8E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the 1</a:t>
            </a:r>
            <a:r>
              <a:rPr lang="en-US" baseline="30000" dirty="0"/>
              <a:t>st</a:t>
            </a:r>
            <a:r>
              <a:rPr lang="en-US" dirty="0"/>
              <a:t> Tier Supplier?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F5868-8D04-40C9-BD61-3B68D7B06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 the </a:t>
            </a:r>
            <a:r>
              <a:rPr lang="en-US" sz="2400" i="1" dirty="0" err="1"/>
              <a:t>SweetAction</a:t>
            </a:r>
            <a:r>
              <a:rPr lang="en-US" sz="2400" dirty="0"/>
              <a:t> supply chain, the cows produce milk. The farmer collects the milk and sends it to </a:t>
            </a:r>
            <a:r>
              <a:rPr lang="en-US" sz="2400" i="1" dirty="0"/>
              <a:t>Daisy, Inc.</a:t>
            </a:r>
            <a:r>
              <a:rPr lang="en-US" sz="2400" dirty="0"/>
              <a:t> for the milk to be processed. </a:t>
            </a:r>
            <a:r>
              <a:rPr lang="en-US" sz="2400" i="1" dirty="0"/>
              <a:t>Daisy, Inc.</a:t>
            </a:r>
            <a:r>
              <a:rPr lang="en-US" sz="2400" dirty="0"/>
              <a:t> sends the processed milk to </a:t>
            </a:r>
            <a:r>
              <a:rPr lang="en-US" sz="2400" i="1" dirty="0"/>
              <a:t>Breyer’s Ice Cream.</a:t>
            </a:r>
            <a:r>
              <a:rPr lang="en-US" sz="2400" dirty="0"/>
              <a:t> </a:t>
            </a:r>
            <a:r>
              <a:rPr lang="en-US" sz="2400" i="1" dirty="0"/>
              <a:t>Breyer’s</a:t>
            </a:r>
            <a:r>
              <a:rPr lang="en-US" sz="2400" dirty="0"/>
              <a:t> turns the milk into vanilla ice cream and sends it to </a:t>
            </a:r>
            <a:r>
              <a:rPr lang="en-US" sz="2400" i="1" dirty="0"/>
              <a:t>DOT Foods Distribution Center</a:t>
            </a:r>
            <a:r>
              <a:rPr lang="en-US" sz="2400" dirty="0"/>
              <a:t>. </a:t>
            </a:r>
            <a:r>
              <a:rPr lang="en-US" sz="2400" i="1" dirty="0"/>
              <a:t>DOT Foods</a:t>
            </a:r>
            <a:r>
              <a:rPr lang="en-US" sz="2400" dirty="0"/>
              <a:t> distributes the vanilla ice cream to </a:t>
            </a:r>
            <a:r>
              <a:rPr lang="en-US" sz="2400" i="1" dirty="0"/>
              <a:t>Kroger’s</a:t>
            </a:r>
            <a:r>
              <a:rPr lang="en-US" sz="2400" dirty="0"/>
              <a:t> in Cordova, TN. </a:t>
            </a:r>
            <a:r>
              <a:rPr lang="en-US" sz="2400" i="1" dirty="0"/>
              <a:t>Kroger’s</a:t>
            </a:r>
            <a:r>
              <a:rPr lang="en-US" sz="2400" dirty="0"/>
              <a:t> sells the vanilla ice cream to Mr. Jones.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Who is the 1</a:t>
            </a:r>
            <a:r>
              <a:rPr lang="en-US" b="1" baseline="30000" dirty="0">
                <a:highlight>
                  <a:srgbClr val="FFFF00"/>
                </a:highlight>
              </a:rPr>
              <a:t>st</a:t>
            </a:r>
            <a:r>
              <a:rPr lang="en-US" b="1" dirty="0">
                <a:highlight>
                  <a:srgbClr val="FFFF00"/>
                </a:highlight>
              </a:rPr>
              <a:t> Tier Supplier?</a:t>
            </a:r>
          </a:p>
        </p:txBody>
      </p:sp>
    </p:spTree>
    <p:extLst>
      <p:ext uri="{BB962C8B-B14F-4D97-AF65-F5344CB8AC3E}">
        <p14:creationId xmlns:p14="http://schemas.microsoft.com/office/powerpoint/2010/main" val="2086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05979"/>
            <a:ext cx="4876800" cy="857250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200" dirty="0"/>
              <a:t>Activity: Flows and Tiers in Logistics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53576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Complete the Student Handout Activity on Flows and Tiers in Logistics</a:t>
            </a:r>
          </a:p>
        </p:txBody>
      </p:sp>
    </p:spTree>
    <p:extLst>
      <p:ext uri="{BB962C8B-B14F-4D97-AF65-F5344CB8AC3E}">
        <p14:creationId xmlns:p14="http://schemas.microsoft.com/office/powerpoint/2010/main" val="269584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FFC000"/>
                </a:solidFill>
              </a:rPr>
              <a:t>Distribution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0495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Distribution Centers</a:t>
            </a:r>
            <a:r>
              <a:rPr lang="en-US" dirty="0"/>
              <a:t> – emphasize rapid movement of products through a facility -  </a:t>
            </a:r>
          </a:p>
          <a:p>
            <a:r>
              <a:rPr lang="en-US" dirty="0"/>
              <a:t>offers value-added services like product mixing, order fulfillment, cross docking, packaging, etc.</a:t>
            </a:r>
          </a:p>
          <a:p>
            <a:endParaRPr lang="en-US" b="1" dirty="0"/>
          </a:p>
          <a:p>
            <a:r>
              <a:rPr lang="en-US" b="1" dirty="0"/>
              <a:t>Warehouse</a:t>
            </a:r>
            <a:r>
              <a:rPr lang="en-US" dirty="0"/>
              <a:t> – emphasizes storage of products – usually doesn’t serve external customers</a:t>
            </a:r>
          </a:p>
          <a:p>
            <a:endParaRPr lang="en-US" dirty="0"/>
          </a:p>
          <a:p>
            <a:r>
              <a:rPr lang="en-US" b="1" dirty="0"/>
              <a:t>Fulfillment Centers</a:t>
            </a:r>
            <a:r>
              <a:rPr lang="en-US" dirty="0"/>
              <a:t> – represent a special type of distribution center that is focused on e-commerce orders (ex. Amazon)</a:t>
            </a:r>
          </a:p>
          <a:p>
            <a:endParaRPr lang="en-US" b="1" dirty="0"/>
          </a:p>
          <a:p>
            <a:r>
              <a:rPr lang="en-US" b="1" dirty="0"/>
              <a:t>Hub</a:t>
            </a:r>
            <a:r>
              <a:rPr lang="en-US" dirty="0"/>
              <a:t> - refers to a central warehouse that's used to cater various destinations that may be customers, stores or other smaller warehouses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208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Major Functions of Distribution Centers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4950"/>
            <a:ext cx="3962400" cy="29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1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E6CB-C750-469A-BB54-045F7E43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C000"/>
                </a:solidFill>
              </a:rPr>
              <a:t>FEDEX WORLD HUB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2DC83-BC2C-4E94-9F88-1923FF588F57}"/>
              </a:ext>
            </a:extLst>
          </p:cNvPr>
          <p:cNvSpPr/>
          <p:nvPr/>
        </p:nvSpPr>
        <p:spPr>
          <a:xfrm>
            <a:off x="4800600" y="3943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https://www.youtube.com/watch?v=v-Q7Tmw85Xs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9B69C-D9A0-4BE5-B802-514920299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58" y="1581150"/>
            <a:ext cx="4371975" cy="22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/>
              <a:t>PROJECT: DOT Foods – America’s Largest Food Re-Distributor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2A16DC-90AA-48F4-A8CF-B444600FDB9C}"/>
              </a:ext>
            </a:extLst>
          </p:cNvPr>
          <p:cNvSpPr/>
          <p:nvPr/>
        </p:nvSpPr>
        <p:spPr>
          <a:xfrm>
            <a:off x="4743450" y="3943350"/>
            <a:ext cx="333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https://www.youtube.com/watch?v=4ECUHJ9cJI8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FFDA66-EEBE-4AF9-A286-E475E1CE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3" y="1352550"/>
            <a:ext cx="7010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648B3-3F76-4FCF-A987-16ADDD248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1808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2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4664861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https://www.youtube.com/watch?v=8akN70cDnp8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51"/>
            <a:ext cx="7029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DFF4B4-5438-4541-95E8-54B36848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54" y="1138881"/>
            <a:ext cx="5056143" cy="33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4227-BC60-4031-813E-C3DA0C2A51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DOT FOODS REGIONAL DISTRIBUTION CENTERS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D203E-6136-411C-9ADF-179A53DC40CF}"/>
              </a:ext>
            </a:extLst>
          </p:cNvPr>
          <p:cNvSpPr txBox="1"/>
          <p:nvPr/>
        </p:nvSpPr>
        <p:spPr>
          <a:xfrm>
            <a:off x="990600" y="1352551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r>
              <a:rPr lang="en-US" sz="2400" b="1" i="1" u="sng" dirty="0">
                <a:solidFill>
                  <a:prstClr val="white"/>
                </a:solidFill>
                <a:latin typeface="Calibri"/>
              </a:rPr>
              <a:t>Directions:</a:t>
            </a:r>
            <a:endParaRPr lang="en-US" sz="2400" u="sng" dirty="0">
              <a:solidFill>
                <a:prstClr val="white"/>
              </a:solidFill>
              <a:latin typeface="Calibri"/>
            </a:endParaRPr>
          </a:p>
          <a:p>
            <a:pPr defTabSz="914378"/>
            <a:endParaRPr lang="en-US" sz="2400" b="1" i="1" dirty="0">
              <a:solidFill>
                <a:prstClr val="white"/>
              </a:solidFill>
              <a:latin typeface="Calibri"/>
            </a:endParaRPr>
          </a:p>
          <a:p>
            <a:pPr marL="342892" indent="-342892" defTabSz="914378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prstClr val="white"/>
                </a:solidFill>
                <a:latin typeface="Calibri"/>
              </a:rPr>
              <a:t>On your US Interstate Maps, map out the locations of ALL 11 Dot Foods Regional Distribution Centers using shapes</a:t>
            </a:r>
          </a:p>
          <a:p>
            <a:pPr marL="342892" indent="-342892" defTabSz="914378"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prstClr val="white"/>
              </a:solidFill>
              <a:latin typeface="Calibri"/>
            </a:endParaRPr>
          </a:p>
          <a:p>
            <a:pPr marL="342892" indent="-342892" defTabSz="914378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prstClr val="white"/>
                </a:solidFill>
                <a:latin typeface="Calibri"/>
              </a:rPr>
              <a:t>Indicate which location is the headquarters</a:t>
            </a:r>
          </a:p>
          <a:p>
            <a:pPr marL="342892" indent="-342892" defTabSz="914378"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prstClr val="white"/>
              </a:solidFill>
              <a:latin typeface="Calibri"/>
            </a:endParaRPr>
          </a:p>
          <a:p>
            <a:pPr marL="342892" indent="-342892" defTabSz="914378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prstClr val="white"/>
                </a:solidFill>
                <a:latin typeface="Calibri"/>
              </a:rPr>
              <a:t>If you were going to add a new Regional Distribution Center, where would you locate it? Flag your new Regional Distribution Center on the map and write down 3 reasons that you selected that location</a:t>
            </a:r>
          </a:p>
        </p:txBody>
      </p:sp>
    </p:spTree>
    <p:extLst>
      <p:ext uri="{BB962C8B-B14F-4D97-AF65-F5344CB8AC3E}">
        <p14:creationId xmlns:p14="http://schemas.microsoft.com/office/powerpoint/2010/main" val="80172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8760-A801-4980-A554-D3EF157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09550"/>
            <a:ext cx="2065635" cy="3886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>Reading: </a:t>
            </a:r>
            <a:r>
              <a:rPr lang="en-US" sz="2800" i="1" dirty="0"/>
              <a:t>Taking a Look at Why Amazon is Bringing Logistics </a:t>
            </a:r>
            <a:br>
              <a:rPr lang="en-US" sz="2800" i="1" dirty="0"/>
            </a:br>
            <a:r>
              <a:rPr lang="en-US" sz="2800" i="1" dirty="0"/>
              <a:t>In-House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96799-752B-464C-B116-29013C56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5" y="666750"/>
            <a:ext cx="6553200" cy="2718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059F25-7A1E-4268-B15D-3D397E172B64}"/>
              </a:ext>
            </a:extLst>
          </p:cNvPr>
          <p:cNvSpPr/>
          <p:nvPr/>
        </p:nvSpPr>
        <p:spPr>
          <a:xfrm>
            <a:off x="144165" y="371475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https://www.youtube.com/watch?time_continue=614&amp;v=Efs3PyR8iBw</a:t>
            </a:r>
          </a:p>
        </p:txBody>
      </p:sp>
    </p:spTree>
    <p:extLst>
      <p:ext uri="{BB962C8B-B14F-4D97-AF65-F5344CB8AC3E}">
        <p14:creationId xmlns:p14="http://schemas.microsoft.com/office/powerpoint/2010/main" val="112236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39F81-5AFD-4D75-9676-D3DFFF2C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71450"/>
            <a:ext cx="71437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The Future is Now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09750"/>
            <a:ext cx="4041775" cy="20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432435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https://www.youtube.com/watch?time_continue=79&amp;v=ZpRzAzPi_T8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465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572000" y="0"/>
            <a:ext cx="1" cy="112393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821206" y="2494812"/>
            <a:ext cx="7505023" cy="945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spc="30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pc="300" dirty="0">
                <a:solidFill>
                  <a:srgbClr val="FFFFFF"/>
                </a:solidFill>
                <a:latin typeface="Cambria"/>
                <a:cs typeface="Cambria"/>
              </a:rPr>
              <a:t>Module 2 – Logistics Environment</a:t>
            </a:r>
            <a:endParaRPr lang="en-US" b="1" spc="3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93659" y="1520338"/>
            <a:ext cx="5350893" cy="959193"/>
            <a:chOff x="2257013" y="1682350"/>
            <a:chExt cx="4447108" cy="797182"/>
          </a:xfrm>
        </p:grpSpPr>
        <p:pic>
          <p:nvPicPr>
            <p:cNvPr id="10" name="Picture 9" descr="Banner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1" name="Picture 10" descr="Banner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529474" y="1652751"/>
            <a:ext cx="6114935" cy="538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CLA Review</a:t>
            </a:r>
          </a:p>
        </p:txBody>
      </p:sp>
      <p:pic>
        <p:nvPicPr>
          <p:cNvPr id="24" name="Picture 23" descr="Gears-0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70" y="265172"/>
            <a:ext cx="1120670" cy="125883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>
            <a:off x="1971524" y="2555287"/>
            <a:ext cx="5116287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971524" y="3448286"/>
            <a:ext cx="511628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3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6113" y="554693"/>
            <a:ext cx="5778593" cy="56589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Security Requirements in Logistics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0486" y="3767772"/>
            <a:ext cx="671896" cy="675145"/>
            <a:chOff x="340088" y="1394937"/>
            <a:chExt cx="671896" cy="911261"/>
          </a:xfrm>
        </p:grpSpPr>
        <p:sp>
          <p:nvSpPr>
            <p:cNvPr id="5" name="Right Triangle 4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0486" y="2297954"/>
            <a:ext cx="671896" cy="675145"/>
            <a:chOff x="340088" y="1394937"/>
            <a:chExt cx="671896" cy="911261"/>
          </a:xfrm>
        </p:grpSpPr>
        <p:sp>
          <p:nvSpPr>
            <p:cNvPr id="8" name="Right Triangle 7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0486" y="3047804"/>
            <a:ext cx="671896" cy="675145"/>
            <a:chOff x="340088" y="1394937"/>
            <a:chExt cx="671896" cy="911261"/>
          </a:xfrm>
        </p:grpSpPr>
        <p:sp>
          <p:nvSpPr>
            <p:cNvPr id="11" name="Right Triangle 10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9899" y="1341919"/>
            <a:ext cx="6937375" cy="35289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Fences and Gates</a:t>
            </a:r>
          </a:p>
          <a:p>
            <a:pPr>
              <a:lnSpc>
                <a:spcPct val="150000"/>
              </a:lnSpc>
            </a:pPr>
            <a:r>
              <a:rPr lang="en-US" dirty="0"/>
              <a:t>Security Guards</a:t>
            </a:r>
          </a:p>
          <a:p>
            <a:pPr>
              <a:lnSpc>
                <a:spcPct val="150000"/>
              </a:lnSpc>
            </a:pPr>
            <a:r>
              <a:rPr lang="en-US" dirty="0"/>
              <a:t>Lights and Alarms</a:t>
            </a:r>
          </a:p>
          <a:p>
            <a:pPr>
              <a:lnSpc>
                <a:spcPct val="150000"/>
              </a:lnSpc>
            </a:pPr>
            <a:r>
              <a:rPr lang="en-US" dirty="0"/>
              <a:t>CCTV – Closed Circuit TV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09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600200" y="173355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Customs-Trade Partnership Against Terrorism (C-</a:t>
            </a:r>
            <a:r>
              <a:rPr lang="en-US" b="1" u="sng" dirty="0" err="1"/>
              <a:t>TPAT</a:t>
            </a:r>
            <a:r>
              <a:rPr lang="en-US" b="1" u="sng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major global supply chain security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by U.S. Bureau of Customs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Chief goal – create an environment of close co-operation between U.S. importers, carriers, and international exporters to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Trade Zones – areas within a country where barriers to trade are relaxed or removed (tariffs, regs, etc.)</a:t>
            </a:r>
          </a:p>
        </p:txBody>
      </p:sp>
    </p:spTree>
    <p:extLst>
      <p:ext uri="{BB962C8B-B14F-4D97-AF65-F5344CB8AC3E}">
        <p14:creationId xmlns:p14="http://schemas.microsoft.com/office/powerpoint/2010/main" val="196073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600200" y="173355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Free and Secure Trade (FAST)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 initiative between Canada, US, and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benefit – faster clearance to C-</a:t>
            </a:r>
            <a:r>
              <a:rPr lang="en-US" dirty="0" err="1"/>
              <a:t>TPAT</a:t>
            </a:r>
            <a:r>
              <a:rPr lang="en-US" dirty="0"/>
              <a:t> members’ cargoes at these US borders</a:t>
            </a:r>
          </a:p>
          <a:p>
            <a:endParaRPr lang="en-US" dirty="0"/>
          </a:p>
          <a:p>
            <a:r>
              <a:rPr lang="en-US" b="1" u="sng" dirty="0"/>
              <a:t>Container Security Initiative (CSI)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criteria to identify high-risk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Pre-screen containers before arrive at US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Pre-screen high risk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more secure containers</a:t>
            </a:r>
          </a:p>
        </p:txBody>
      </p:sp>
    </p:spTree>
    <p:extLst>
      <p:ext uri="{BB962C8B-B14F-4D97-AF65-F5344CB8AC3E}">
        <p14:creationId xmlns:p14="http://schemas.microsoft.com/office/powerpoint/2010/main" val="395138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International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600200" y="173355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Advanced Manifest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info electronically in advance of shipment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 vessels – 24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Aircraft – 4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Rail – 2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Trucks – 1 hour – FAST trucks only ½ hour</a:t>
            </a:r>
          </a:p>
        </p:txBody>
      </p:sp>
    </p:spTree>
    <p:extLst>
      <p:ext uri="{BB962C8B-B14F-4D97-AF65-F5344CB8AC3E}">
        <p14:creationId xmlns:p14="http://schemas.microsoft.com/office/powerpoint/2010/main" val="140599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Environmental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524000" y="1504950"/>
            <a:ext cx="647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ISO 14000 </a:t>
            </a:r>
            <a:r>
              <a:rPr lang="en-US" dirty="0"/>
              <a:t>– series of standards that outlines system for best measure to protect environment at each link of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Environmental Protection Agency (EPA) </a:t>
            </a:r>
            <a:r>
              <a:rPr lang="en-US" dirty="0"/>
              <a:t>– responsible for enforcing environment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Clean Water/Air Act </a:t>
            </a:r>
            <a:r>
              <a:rPr lang="en-US" dirty="0"/>
              <a:t>– regulate industrial waste disposal and other activities that impact water and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Hazardous Materials (Hazmat) </a:t>
            </a:r>
            <a:r>
              <a:rPr lang="en-US" dirty="0"/>
              <a:t>– agency responsible is US Department of Transportation (DOT)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register as hazmat if: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Radioactive materials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Explosives – more than 55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Recycling</a:t>
            </a:r>
            <a:r>
              <a:rPr lang="en-US" dirty="0"/>
              <a:t> – products collected and used to make another product</a:t>
            </a:r>
          </a:p>
        </p:txBody>
      </p:sp>
    </p:spTree>
    <p:extLst>
      <p:ext uri="{BB962C8B-B14F-4D97-AF65-F5344CB8AC3E}">
        <p14:creationId xmlns:p14="http://schemas.microsoft.com/office/powerpoint/2010/main" val="2856395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524000" y="150495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Warehouses and Distribution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Receiving Dock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Storage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Picking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Staging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Loading Dock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Throughput</a:t>
            </a:r>
            <a:r>
              <a:rPr lang="en-US" dirty="0"/>
              <a:t> – volume of goods expected to move through a warehouse</a:t>
            </a:r>
          </a:p>
        </p:txBody>
      </p:sp>
    </p:spTree>
    <p:extLst>
      <p:ext uri="{BB962C8B-B14F-4D97-AF65-F5344CB8AC3E}">
        <p14:creationId xmlns:p14="http://schemas.microsoft.com/office/powerpoint/2010/main" val="12604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06B60-E161-4043-9360-06AF8CDAB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92B9B-9D2C-41C6-870A-4EDD11B7C249}"/>
              </a:ext>
            </a:extLst>
          </p:cNvPr>
          <p:cNvSpPr txBox="1"/>
          <p:nvPr/>
        </p:nvSpPr>
        <p:spPr>
          <a:xfrm>
            <a:off x="1524000" y="1504950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Types of Docks</a:t>
            </a:r>
            <a:endParaRPr lang="en-US" dirty="0"/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Flush Docks </a:t>
            </a:r>
            <a:r>
              <a:rPr lang="en-US" dirty="0"/>
              <a:t>– most common – outside wall of building is flush with dock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 Docks </a:t>
            </a:r>
            <a:r>
              <a:rPr lang="en-US" dirty="0"/>
              <a:t>– platform that extends out from the exterior building wall – safety is concern in bad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Enclosed Docks </a:t>
            </a:r>
            <a:r>
              <a:rPr lang="en-US" dirty="0"/>
              <a:t>– provide the most security and most protection from weather – like a large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Rail Sidin</a:t>
            </a:r>
            <a:r>
              <a:rPr lang="en-US" dirty="0"/>
              <a:t>gs – located away from main docks and have separate unloading and staging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C10-48DC-400F-9C77-8AC1C32E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LOGISTICS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AB3C-1EC5-4D5E-813C-4DB0AE8E0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244" y="1655520"/>
            <a:ext cx="6251756" cy="3487980"/>
          </a:xfrm>
        </p:spPr>
        <p:txBody>
          <a:bodyPr>
            <a:noAutofit/>
          </a:bodyPr>
          <a:lstStyle/>
          <a:p>
            <a:r>
              <a:rPr lang="en-US" sz="1800" b="1" dirty="0"/>
              <a:t>Materials Management:</a:t>
            </a:r>
            <a:r>
              <a:rPr lang="en-US" sz="1800" dirty="0"/>
              <a:t> involves the bringing of raw materials and supplies to where they are used to produce products and merchandise, usually a manufacturing company, and moving them through the company until they become finished products – </a:t>
            </a:r>
            <a:r>
              <a:rPr lang="en-US" sz="1800" b="1" dirty="0">
                <a:highlight>
                  <a:srgbClr val="FFFF00"/>
                </a:highlight>
              </a:rPr>
              <a:t>inbound logistics</a:t>
            </a:r>
            <a:endParaRPr lang="en-US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000" dirty="0"/>
          </a:p>
          <a:p>
            <a:r>
              <a:rPr lang="en-US" sz="1800" b="1" dirty="0"/>
              <a:t>Physical Distribution Management</a:t>
            </a:r>
            <a:r>
              <a:rPr lang="en-US" sz="1800" dirty="0"/>
              <a:t>: involves the movement of finished products and merchandise from the end of the production line to the consumer – </a:t>
            </a:r>
            <a:r>
              <a:rPr lang="en-US" sz="1800" b="1" dirty="0">
                <a:highlight>
                  <a:srgbClr val="FFFF00"/>
                </a:highlight>
              </a:rPr>
              <a:t>outbound logistics</a:t>
            </a:r>
          </a:p>
        </p:txBody>
      </p:sp>
    </p:spTree>
    <p:extLst>
      <p:ext uri="{BB962C8B-B14F-4D97-AF65-F5344CB8AC3E}">
        <p14:creationId xmlns:p14="http://schemas.microsoft.com/office/powerpoint/2010/main" val="274186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409A279-6C64-49F6-96BD-D90F25A67DD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600200" y="2343150"/>
            <a:ext cx="693737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Complete the Intro to Logistics Learning Packet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Complete Module 2 – The Logistics Environment on OpusWorks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Take the Module 2 – Logistics Environment Quiz on quizizz.com – you must pass with an 80 or higher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F8B8DCC9-2970-4068-9321-D03C3920D56D}"/>
              </a:ext>
            </a:extLst>
          </p:cNvPr>
          <p:cNvSpPr/>
          <p:nvPr/>
        </p:nvSpPr>
        <p:spPr>
          <a:xfrm>
            <a:off x="2819400" y="285750"/>
            <a:ext cx="3200400" cy="14478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180506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Movement of Goods/Services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4123034" cy="32067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Point of Origin </a:t>
            </a:r>
            <a:r>
              <a:rPr lang="en-US" sz="2400" dirty="0"/>
              <a:t>– when and where manufactured or processed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Point of Consumption </a:t>
            </a:r>
            <a:r>
              <a:rPr lang="en-US" sz="2400" dirty="0"/>
              <a:t>– when and where received by end user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18" y="1276350"/>
            <a:ext cx="20087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819900" y="257175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38550"/>
            <a:ext cx="2136321" cy="120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6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FLOWS IN LOGISTICS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83080"/>
            <a:ext cx="6271058" cy="27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09750"/>
            <a:ext cx="2057400" cy="258532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FLOW:</a:t>
            </a:r>
            <a:endParaRPr lang="en-US" dirty="0"/>
          </a:p>
          <a:p>
            <a:r>
              <a:rPr lang="en-US" b="1" dirty="0"/>
              <a:t>Transportation represents flow of inventory from points of origin in supply chain to destinations, or points of use and consumption.</a:t>
            </a:r>
          </a:p>
        </p:txBody>
      </p:sp>
    </p:spTree>
    <p:extLst>
      <p:ext uri="{BB962C8B-B14F-4D97-AF65-F5344CB8AC3E}">
        <p14:creationId xmlns:p14="http://schemas.microsoft.com/office/powerpoint/2010/main" val="132564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TYPES OF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Forward Flow:</a:t>
            </a:r>
          </a:p>
          <a:p>
            <a:pPr marL="914400" lvl="1" indent="-514350"/>
            <a:r>
              <a:rPr lang="en-US" sz="1800" b="1" dirty="0"/>
              <a:t>Inbound</a:t>
            </a:r>
            <a:r>
              <a:rPr lang="en-US" sz="1800" dirty="0"/>
              <a:t>  – procurement of materials and goods from supplier locations</a:t>
            </a:r>
          </a:p>
          <a:p>
            <a:pPr marL="914400" lvl="1" indent="-514350"/>
            <a:r>
              <a:rPr lang="en-US" sz="1800" b="1" dirty="0"/>
              <a:t>Outbound</a:t>
            </a:r>
            <a:r>
              <a:rPr lang="en-US" sz="1800" dirty="0"/>
              <a:t>  – distribution of materials and goods to customer locations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Reverse Flow:</a:t>
            </a:r>
          </a:p>
          <a:p>
            <a:pPr lvl="1"/>
            <a:r>
              <a:rPr lang="en-US" sz="1800" dirty="0"/>
              <a:t>Product returns, recycling, reuse of materials, repair and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11134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430F91-E3DC-460F-8E0C-C7C81B254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226" y="857250"/>
            <a:ext cx="64795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9" y="739290"/>
            <a:ext cx="3437235" cy="57264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Supply Chain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038350"/>
            <a:ext cx="5418129" cy="267127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Midstream/Internal </a:t>
            </a:r>
            <a:r>
              <a:rPr lang="en-US" sz="2400" dirty="0"/>
              <a:t>– transformation of raw materials into semi-or finished products - manufacturer</a:t>
            </a:r>
          </a:p>
          <a:p>
            <a:r>
              <a:rPr lang="en-US" sz="2400" b="1" dirty="0"/>
              <a:t>Upstream</a:t>
            </a:r>
            <a:r>
              <a:rPr lang="en-US" sz="2400" dirty="0"/>
              <a:t> – material flow from suppliers to manufacturer - activities occur </a:t>
            </a:r>
            <a:r>
              <a:rPr lang="en-US" sz="2400" b="1" i="1" u="sng" dirty="0"/>
              <a:t>before</a:t>
            </a:r>
            <a:r>
              <a:rPr lang="en-US" sz="2400" dirty="0"/>
              <a:t> main organization (to the left – inbound)</a:t>
            </a:r>
          </a:p>
          <a:p>
            <a:r>
              <a:rPr lang="en-US" sz="2400" b="1" dirty="0"/>
              <a:t>Downstream</a:t>
            </a:r>
            <a:r>
              <a:rPr lang="en-US" sz="2400" dirty="0"/>
              <a:t> – distribution of products to customers - activities occur </a:t>
            </a:r>
            <a:r>
              <a:rPr lang="en-US" sz="2400" b="1" i="1" u="sng" dirty="0"/>
              <a:t>after</a:t>
            </a:r>
            <a:r>
              <a:rPr lang="en-US" sz="2400" dirty="0"/>
              <a:t> main organization (to the right – outbound)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648"/>
            <a:ext cx="4728804" cy="17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Upstream, Midstream, and Downstream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1119"/>
            <a:ext cx="7239000" cy="34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46924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cs with Box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1117</Words>
  <Application>Microsoft Office PowerPoint</Application>
  <PresentationFormat>On-screen Show (16:9)</PresentationFormat>
  <Paragraphs>135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Cambria</vt:lpstr>
      <vt:lpstr>Wingdings</vt:lpstr>
      <vt:lpstr>Logistics with Boxes</vt:lpstr>
      <vt:lpstr>Office Theme</vt:lpstr>
      <vt:lpstr>INTRO TO LOGISTICS</vt:lpstr>
      <vt:lpstr>Reading: Taking a Look at Why Amazon is Bringing Logistics  In-House</vt:lpstr>
      <vt:lpstr>LOGISTICS MANAGEMENT</vt:lpstr>
      <vt:lpstr>Movement of Goods/Services</vt:lpstr>
      <vt:lpstr>FLOWS IN LOGISTICS</vt:lpstr>
      <vt:lpstr>TYPES OF FLOWS</vt:lpstr>
      <vt:lpstr>PowerPoint Presentation</vt:lpstr>
      <vt:lpstr>Supply Chain Network</vt:lpstr>
      <vt:lpstr>Upstream, Midstream, and Downstream</vt:lpstr>
      <vt:lpstr>Level of Suppliers </vt:lpstr>
      <vt:lpstr>Example of Supplier Levels</vt:lpstr>
      <vt:lpstr>Who is the 1st Tier Supplier?</vt:lpstr>
      <vt:lpstr>Activity: Flows and Tiers in Logistics</vt:lpstr>
      <vt:lpstr>Distribution Centers</vt:lpstr>
      <vt:lpstr>Major Functions of Distribution Centers</vt:lpstr>
      <vt:lpstr>FEDEX WORLD HUB</vt:lpstr>
      <vt:lpstr>PROJECT: DOT Foods – America’s Largest Food Re-Distributor</vt:lpstr>
      <vt:lpstr>PowerPoint Presentation</vt:lpstr>
      <vt:lpstr>DOT FOODS REGIONAL DISTRIBUTION CENTERS</vt:lpstr>
      <vt:lpstr>PowerPoint Presentation</vt:lpstr>
      <vt:lpstr>The Future is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LOGISTICS</dc:title>
  <dc:creator>ARIANE KAVASS</dc:creator>
  <cp:lastModifiedBy>ARIANE B KAVASS</cp:lastModifiedBy>
  <cp:revision>38</cp:revision>
  <dcterms:created xsi:type="dcterms:W3CDTF">2019-07-15T21:21:26Z</dcterms:created>
  <dcterms:modified xsi:type="dcterms:W3CDTF">2021-07-03T11:15:52Z</dcterms:modified>
</cp:coreProperties>
</file>