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256" r:id="rId2"/>
    <p:sldId id="277" r:id="rId3"/>
    <p:sldId id="257" r:id="rId4"/>
    <p:sldId id="355" r:id="rId5"/>
    <p:sldId id="258" r:id="rId6"/>
    <p:sldId id="302" r:id="rId7"/>
    <p:sldId id="351" r:id="rId8"/>
    <p:sldId id="296" r:id="rId9"/>
    <p:sldId id="339" r:id="rId10"/>
    <p:sldId id="259" r:id="rId11"/>
    <p:sldId id="338" r:id="rId12"/>
    <p:sldId id="299" r:id="rId13"/>
    <p:sldId id="337" r:id="rId14"/>
    <p:sldId id="354" r:id="rId15"/>
    <p:sldId id="264" r:id="rId16"/>
    <p:sldId id="300" r:id="rId17"/>
    <p:sldId id="298" r:id="rId18"/>
    <p:sldId id="297" r:id="rId19"/>
    <p:sldId id="303" r:id="rId20"/>
    <p:sldId id="301" r:id="rId21"/>
    <p:sldId id="261" r:id="rId22"/>
    <p:sldId id="336" r:id="rId23"/>
    <p:sldId id="357" r:id="rId24"/>
    <p:sldId id="358" r:id="rId25"/>
    <p:sldId id="281" r:id="rId26"/>
    <p:sldId id="328" r:id="rId27"/>
    <p:sldId id="333" r:id="rId28"/>
    <p:sldId id="334" r:id="rId29"/>
    <p:sldId id="279" r:id="rId30"/>
  </p:sldIdLst>
  <p:sldSz cx="9144000" cy="5143500" type="screen16x9"/>
  <p:notesSz cx="7010400" cy="9296400"/>
  <p:embeddedFontLst>
    <p:embeddedFont>
      <p:font typeface="Abadi" panose="020B0604020104020204" pitchFamily="34" charset="0"/>
      <p:regular r:id="rId32"/>
    </p:embeddedFont>
    <p:embeddedFont>
      <p:font typeface="Calibri" panose="020F0502020204030204" pitchFamily="34" charset="0"/>
      <p:regular r:id="rId33"/>
      <p:bold r:id="rId34"/>
      <p:italic r:id="rId35"/>
      <p:boldItalic r:id="rId36"/>
    </p:embeddedFont>
    <p:embeddedFont>
      <p:font typeface="Encode Sans Semi Condensed" panose="020B0604020202020204" charset="0"/>
      <p:regular r:id="rId37"/>
      <p:bold r:id="rId38"/>
    </p:embeddedFont>
    <p:embeddedFont>
      <p:font typeface="Encode Sans Semi Condensed Light" panose="020B0604020202020204" charset="0"/>
      <p:regular r:id="rId39"/>
      <p:bold r:id="rId40"/>
    </p:embeddedFont>
    <p:embeddedFont>
      <p:font typeface="Encode Sans Semi Condensed SemiBold" panose="00000706000000000000"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4B00A9-9B5B-4C73-A409-024D6CA0390D}">
  <a:tblStyle styleId="{D14B00A9-9B5B-4C73-A409-024D6CA0390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1C96EDD-5978-4BCE-B74B-E825704AD35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580" autoAdjust="0"/>
  </p:normalViewPr>
  <p:slideViewPr>
    <p:cSldViewPr snapToGrid="0">
      <p:cViewPr varScale="1">
        <p:scale>
          <a:sx n="112" d="100"/>
          <a:sy n="112" d="100"/>
        </p:scale>
        <p:origin x="7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9F470-8DDA-4B18-9E8F-607E56E8529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B7A78B9-0B9E-4776-983C-FD0A2B7DBF5E}">
      <dgm:prSet phldrT="[Text]" custT="1"/>
      <dgm:spPr/>
      <dgm:t>
        <a:bodyPr/>
        <a:lstStyle/>
        <a:p>
          <a:pPr marL="0" lvl="0" indent="0" algn="ctr" defTabSz="488950">
            <a:lnSpc>
              <a:spcPct val="90000"/>
            </a:lnSpc>
            <a:spcBef>
              <a:spcPct val="0"/>
            </a:spcBef>
            <a:spcAft>
              <a:spcPct val="35000"/>
            </a:spcAft>
            <a:buNone/>
          </a:pPr>
          <a:r>
            <a:rPr lang="en-US" sz="1100" b="1" kern="1200" dirty="0">
              <a:solidFill>
                <a:srgbClr val="32A318">
                  <a:lumMod val="75000"/>
                </a:srgbClr>
              </a:solidFill>
              <a:latin typeface="Arial"/>
              <a:ea typeface="+mn-ea"/>
              <a:cs typeface="+mn-cs"/>
            </a:rPr>
            <a:t>Marketing</a:t>
          </a:r>
        </a:p>
        <a:p>
          <a:pPr marL="0" lvl="0" algn="ctr" defTabSz="533400">
            <a:lnSpc>
              <a:spcPct val="90000"/>
            </a:lnSpc>
            <a:spcBef>
              <a:spcPct val="0"/>
            </a:spcBef>
            <a:spcAft>
              <a:spcPct val="35000"/>
            </a:spcAft>
            <a:buNone/>
          </a:pPr>
          <a:r>
            <a:rPr lang="en-US" sz="1000" kern="1200" dirty="0"/>
            <a:t>Generates demand – nothing happens until there is a sale</a:t>
          </a:r>
        </a:p>
      </dgm:t>
    </dgm:pt>
    <dgm:pt modelId="{7499B0D9-0511-431C-9131-74A0224FCD79}" type="parTrans" cxnId="{AC859667-193D-4C00-99AF-581054ACB59A}">
      <dgm:prSet/>
      <dgm:spPr/>
      <dgm:t>
        <a:bodyPr/>
        <a:lstStyle/>
        <a:p>
          <a:endParaRPr lang="en-US"/>
        </a:p>
      </dgm:t>
    </dgm:pt>
    <dgm:pt modelId="{D1EB9359-DA5E-4C7E-BCBD-99BB784C019C}" type="sibTrans" cxnId="{AC859667-193D-4C00-99AF-581054ACB59A}">
      <dgm:prSet/>
      <dgm:spPr/>
      <dgm:t>
        <a:bodyPr/>
        <a:lstStyle/>
        <a:p>
          <a:endParaRPr lang="en-US"/>
        </a:p>
      </dgm:t>
    </dgm:pt>
    <dgm:pt modelId="{A3AD2C98-9A7A-4081-ADE2-070C88610A5C}">
      <dgm:prSet phldrT="[Text]" custT="1"/>
      <dgm:spPr/>
      <dgm:t>
        <a:bodyPr/>
        <a:lstStyle/>
        <a:p>
          <a:pPr marL="0" lvl="0" indent="0" algn="ctr" defTabSz="488950">
            <a:lnSpc>
              <a:spcPct val="100000"/>
            </a:lnSpc>
            <a:spcBef>
              <a:spcPct val="0"/>
            </a:spcBef>
            <a:spcAft>
              <a:spcPct val="35000"/>
            </a:spcAft>
            <a:buNone/>
          </a:pPr>
          <a:r>
            <a:rPr lang="en-US" sz="1050" b="1" kern="1200" dirty="0">
              <a:solidFill>
                <a:srgbClr val="32A318">
                  <a:lumMod val="75000"/>
                </a:srgbClr>
              </a:solidFill>
              <a:latin typeface="Arial"/>
              <a:ea typeface="+mn-ea"/>
              <a:cs typeface="+mn-cs"/>
            </a:rPr>
            <a:t>Prod</a:t>
          </a:r>
          <a:r>
            <a:rPr lang="en-US" sz="1050" b="1" kern="1200" dirty="0">
              <a:solidFill>
                <a:schemeClr val="accent3">
                  <a:lumMod val="75000"/>
                </a:schemeClr>
              </a:solidFill>
              <a:latin typeface="Arial"/>
              <a:ea typeface="+mn-ea"/>
              <a:cs typeface="+mn-cs"/>
            </a:rPr>
            <a:t>uctio</a:t>
          </a:r>
          <a:r>
            <a:rPr lang="en-US" sz="1050" b="1" kern="1200" dirty="0">
              <a:solidFill>
                <a:srgbClr val="32A318">
                  <a:lumMod val="75000"/>
                </a:srgbClr>
              </a:solidFill>
              <a:latin typeface="Arial"/>
              <a:ea typeface="+mn-ea"/>
              <a:cs typeface="+mn-cs"/>
            </a:rPr>
            <a:t>n &amp; Operations</a:t>
          </a:r>
        </a:p>
        <a:p>
          <a:pPr marL="0" lvl="0" algn="ctr" defTabSz="444500">
            <a:lnSpc>
              <a:spcPct val="90000"/>
            </a:lnSpc>
            <a:spcBef>
              <a:spcPct val="0"/>
            </a:spcBef>
            <a:spcAft>
              <a:spcPct val="35000"/>
            </a:spcAft>
            <a:buNone/>
          </a:pPr>
          <a:r>
            <a:rPr lang="en-US" sz="1000" kern="1200" dirty="0"/>
            <a:t>Creates, produces and delivers the product</a:t>
          </a:r>
        </a:p>
      </dgm:t>
    </dgm:pt>
    <dgm:pt modelId="{4AEAFB5F-9C79-4A51-9C14-82283DEE5CF0}" type="parTrans" cxnId="{17B4EF25-C3CE-44B0-AB1C-7E985684AA4A}">
      <dgm:prSet/>
      <dgm:spPr/>
      <dgm:t>
        <a:bodyPr/>
        <a:lstStyle/>
        <a:p>
          <a:endParaRPr lang="en-US"/>
        </a:p>
      </dgm:t>
    </dgm:pt>
    <dgm:pt modelId="{48DCE547-257C-4A5F-9562-8D0F8ECF40C2}" type="sibTrans" cxnId="{17B4EF25-C3CE-44B0-AB1C-7E985684AA4A}">
      <dgm:prSet/>
      <dgm:spPr/>
      <dgm:t>
        <a:bodyPr/>
        <a:lstStyle/>
        <a:p>
          <a:endParaRPr lang="en-US"/>
        </a:p>
      </dgm:t>
    </dgm:pt>
    <dgm:pt modelId="{99BCF710-8F0F-4D0C-B0A4-12B4BCDC842E}">
      <dgm:prSet phldrT="[Text]" custT="1"/>
      <dgm:spPr/>
      <dgm:t>
        <a:bodyPr/>
        <a:lstStyle/>
        <a:p>
          <a:r>
            <a:rPr lang="en-US" sz="1100" b="1" kern="1200" dirty="0">
              <a:solidFill>
                <a:srgbClr val="32A318">
                  <a:lumMod val="75000"/>
                </a:srgbClr>
              </a:solidFill>
              <a:latin typeface="Arial"/>
              <a:ea typeface="+mn-ea"/>
              <a:cs typeface="+mn-cs"/>
            </a:rPr>
            <a:t>Finance/Accounting</a:t>
          </a:r>
        </a:p>
        <a:p>
          <a:r>
            <a:rPr lang="en-US" sz="1000" kern="1200" dirty="0">
              <a:solidFill>
                <a:srgbClr val="FFFFFF"/>
              </a:solidFill>
              <a:latin typeface="Arial"/>
              <a:ea typeface="+mn-ea"/>
              <a:cs typeface="+mn-cs"/>
            </a:rPr>
            <a:t>Tracks how the organization is doing collecting money and paying the bills</a:t>
          </a:r>
        </a:p>
      </dgm:t>
    </dgm:pt>
    <dgm:pt modelId="{0CCA19E5-D777-4E9A-8741-76E51E40C16A}" type="parTrans" cxnId="{85E9404E-286E-41CB-99DA-22F844CB6E9B}">
      <dgm:prSet/>
      <dgm:spPr/>
      <dgm:t>
        <a:bodyPr/>
        <a:lstStyle/>
        <a:p>
          <a:endParaRPr lang="en-US"/>
        </a:p>
      </dgm:t>
    </dgm:pt>
    <dgm:pt modelId="{27C6EE35-A989-406F-8DB3-E94DC3B43A55}" type="sibTrans" cxnId="{85E9404E-286E-41CB-99DA-22F844CB6E9B}">
      <dgm:prSet/>
      <dgm:spPr/>
      <dgm:t>
        <a:bodyPr/>
        <a:lstStyle/>
        <a:p>
          <a:endParaRPr lang="en-US"/>
        </a:p>
      </dgm:t>
    </dgm:pt>
    <dgm:pt modelId="{BC70ED51-5A52-4789-A6B7-02E633C91784}">
      <dgm:prSet phldrT="[Text]" custT="1"/>
      <dgm:spPr/>
      <dgm:t>
        <a:bodyPr/>
        <a:lstStyle/>
        <a:p>
          <a:pPr marL="0" lvl="0" indent="0" algn="ctr" defTabSz="488950">
            <a:lnSpc>
              <a:spcPct val="90000"/>
            </a:lnSpc>
            <a:spcBef>
              <a:spcPct val="0"/>
            </a:spcBef>
            <a:spcAft>
              <a:spcPct val="35000"/>
            </a:spcAft>
            <a:buNone/>
          </a:pPr>
          <a:r>
            <a:rPr lang="en-US" sz="1100" b="1" kern="1200" dirty="0">
              <a:solidFill>
                <a:srgbClr val="32A318">
                  <a:lumMod val="75000"/>
                </a:srgbClr>
              </a:solidFill>
              <a:latin typeface="Arial"/>
              <a:ea typeface="+mn-ea"/>
              <a:cs typeface="+mn-cs"/>
            </a:rPr>
            <a:t>Management</a:t>
          </a:r>
        </a:p>
        <a:p>
          <a:pPr marL="0" lvl="0" algn="ctr" defTabSz="666750">
            <a:lnSpc>
              <a:spcPct val="90000"/>
            </a:lnSpc>
            <a:spcBef>
              <a:spcPct val="0"/>
            </a:spcBef>
            <a:spcAft>
              <a:spcPct val="35000"/>
            </a:spcAft>
            <a:buNone/>
          </a:pPr>
          <a:r>
            <a:rPr lang="en-US" sz="1000" kern="1200" dirty="0">
              <a:solidFill>
                <a:srgbClr val="FFFFFF"/>
              </a:solidFill>
              <a:latin typeface="Arial"/>
              <a:ea typeface="+mn-ea"/>
              <a:cs typeface="+mn-cs"/>
            </a:rPr>
            <a:t>Coordination and administration of tasks to achieve goal</a:t>
          </a:r>
        </a:p>
      </dgm:t>
    </dgm:pt>
    <dgm:pt modelId="{371C423B-2930-4BC0-A2CA-8F1E13183CB8}" type="parTrans" cxnId="{A835EE36-6935-4893-8EB6-AF3176A588CB}">
      <dgm:prSet/>
      <dgm:spPr/>
      <dgm:t>
        <a:bodyPr/>
        <a:lstStyle/>
        <a:p>
          <a:endParaRPr lang="en-US"/>
        </a:p>
      </dgm:t>
    </dgm:pt>
    <dgm:pt modelId="{DF913AF4-D1DA-4A08-8B84-12D681192A7A}" type="sibTrans" cxnId="{A835EE36-6935-4893-8EB6-AF3176A588CB}">
      <dgm:prSet/>
      <dgm:spPr/>
      <dgm:t>
        <a:bodyPr/>
        <a:lstStyle/>
        <a:p>
          <a:endParaRPr lang="en-US"/>
        </a:p>
      </dgm:t>
    </dgm:pt>
    <dgm:pt modelId="{9033AC99-14A8-4E93-B011-ECDA26439128}" type="pres">
      <dgm:prSet presAssocID="{1369F470-8DDA-4B18-9E8F-607E56E8529E}" presName="matrix" presStyleCnt="0">
        <dgm:presLayoutVars>
          <dgm:chMax val="1"/>
          <dgm:dir/>
          <dgm:resizeHandles val="exact"/>
        </dgm:presLayoutVars>
      </dgm:prSet>
      <dgm:spPr/>
    </dgm:pt>
    <dgm:pt modelId="{BFB56F20-BCDF-481C-8D4F-07A39799EB7C}" type="pres">
      <dgm:prSet presAssocID="{1369F470-8DDA-4B18-9E8F-607E56E8529E}" presName="diamond" presStyleLbl="bgShp" presStyleIdx="0" presStyleCnt="1"/>
      <dgm:spPr/>
    </dgm:pt>
    <dgm:pt modelId="{F01CD1AA-7A46-453A-8873-EE1A9AC88C0B}" type="pres">
      <dgm:prSet presAssocID="{1369F470-8DDA-4B18-9E8F-607E56E8529E}" presName="quad1" presStyleLbl="node1" presStyleIdx="0" presStyleCnt="4">
        <dgm:presLayoutVars>
          <dgm:chMax val="0"/>
          <dgm:chPref val="0"/>
          <dgm:bulletEnabled val="1"/>
        </dgm:presLayoutVars>
      </dgm:prSet>
      <dgm:spPr/>
    </dgm:pt>
    <dgm:pt modelId="{3033C4C5-9FAB-4582-9DB3-92154C342349}" type="pres">
      <dgm:prSet presAssocID="{1369F470-8DDA-4B18-9E8F-607E56E8529E}" presName="quad2" presStyleLbl="node1" presStyleIdx="1" presStyleCnt="4" custScaleX="102021">
        <dgm:presLayoutVars>
          <dgm:chMax val="0"/>
          <dgm:chPref val="0"/>
          <dgm:bulletEnabled val="1"/>
        </dgm:presLayoutVars>
      </dgm:prSet>
      <dgm:spPr/>
    </dgm:pt>
    <dgm:pt modelId="{CD8FCD17-AC6A-4B85-A667-F4B6F19523CA}" type="pres">
      <dgm:prSet presAssocID="{1369F470-8DDA-4B18-9E8F-607E56E8529E}" presName="quad3" presStyleLbl="node1" presStyleIdx="2" presStyleCnt="4">
        <dgm:presLayoutVars>
          <dgm:chMax val="0"/>
          <dgm:chPref val="0"/>
          <dgm:bulletEnabled val="1"/>
        </dgm:presLayoutVars>
      </dgm:prSet>
      <dgm:spPr/>
    </dgm:pt>
    <dgm:pt modelId="{F1F54009-6225-4D71-A584-AB2AA3BAA02B}" type="pres">
      <dgm:prSet presAssocID="{1369F470-8DDA-4B18-9E8F-607E56E8529E}" presName="quad4" presStyleLbl="node1" presStyleIdx="3" presStyleCnt="4" custLinFactNeighborX="842" custLinFactNeighborY="-3846">
        <dgm:presLayoutVars>
          <dgm:chMax val="0"/>
          <dgm:chPref val="0"/>
          <dgm:bulletEnabled val="1"/>
        </dgm:presLayoutVars>
      </dgm:prSet>
      <dgm:spPr/>
    </dgm:pt>
  </dgm:ptLst>
  <dgm:cxnLst>
    <dgm:cxn modelId="{63D6AF0C-97BC-4184-A426-DEFC5322E65A}" type="presOf" srcId="{7B7A78B9-0B9E-4776-983C-FD0A2B7DBF5E}" destId="{F01CD1AA-7A46-453A-8873-EE1A9AC88C0B}" srcOrd="0" destOrd="0" presId="urn:microsoft.com/office/officeart/2005/8/layout/matrix3"/>
    <dgm:cxn modelId="{8D0E1311-B8FD-4E8D-B1D8-3FF35D5B554B}" type="presOf" srcId="{BC70ED51-5A52-4789-A6B7-02E633C91784}" destId="{F1F54009-6225-4D71-A584-AB2AA3BAA02B}" srcOrd="0" destOrd="0" presId="urn:microsoft.com/office/officeart/2005/8/layout/matrix3"/>
    <dgm:cxn modelId="{11EC8323-506F-4E25-B72F-F4830DD177CF}" type="presOf" srcId="{99BCF710-8F0F-4D0C-B0A4-12B4BCDC842E}" destId="{CD8FCD17-AC6A-4B85-A667-F4B6F19523CA}" srcOrd="0" destOrd="0" presId="urn:microsoft.com/office/officeart/2005/8/layout/matrix3"/>
    <dgm:cxn modelId="{17B4EF25-C3CE-44B0-AB1C-7E985684AA4A}" srcId="{1369F470-8DDA-4B18-9E8F-607E56E8529E}" destId="{A3AD2C98-9A7A-4081-ADE2-070C88610A5C}" srcOrd="1" destOrd="0" parTransId="{4AEAFB5F-9C79-4A51-9C14-82283DEE5CF0}" sibTransId="{48DCE547-257C-4A5F-9562-8D0F8ECF40C2}"/>
    <dgm:cxn modelId="{A835EE36-6935-4893-8EB6-AF3176A588CB}" srcId="{1369F470-8DDA-4B18-9E8F-607E56E8529E}" destId="{BC70ED51-5A52-4789-A6B7-02E633C91784}" srcOrd="3" destOrd="0" parTransId="{371C423B-2930-4BC0-A2CA-8F1E13183CB8}" sibTransId="{DF913AF4-D1DA-4A08-8B84-12D681192A7A}"/>
    <dgm:cxn modelId="{AC859667-193D-4C00-99AF-581054ACB59A}" srcId="{1369F470-8DDA-4B18-9E8F-607E56E8529E}" destId="{7B7A78B9-0B9E-4776-983C-FD0A2B7DBF5E}" srcOrd="0" destOrd="0" parTransId="{7499B0D9-0511-431C-9131-74A0224FCD79}" sibTransId="{D1EB9359-DA5E-4C7E-BCBD-99BB784C019C}"/>
    <dgm:cxn modelId="{85E9404E-286E-41CB-99DA-22F844CB6E9B}" srcId="{1369F470-8DDA-4B18-9E8F-607E56E8529E}" destId="{99BCF710-8F0F-4D0C-B0A4-12B4BCDC842E}" srcOrd="2" destOrd="0" parTransId="{0CCA19E5-D777-4E9A-8741-76E51E40C16A}" sibTransId="{27C6EE35-A989-406F-8DB3-E94DC3B43A55}"/>
    <dgm:cxn modelId="{6E6AA09E-FEF9-40C2-BA08-71AB75C0EA0D}" type="presOf" srcId="{1369F470-8DDA-4B18-9E8F-607E56E8529E}" destId="{9033AC99-14A8-4E93-B011-ECDA26439128}" srcOrd="0" destOrd="0" presId="urn:microsoft.com/office/officeart/2005/8/layout/matrix3"/>
    <dgm:cxn modelId="{0802C9D7-DA07-4FA9-A83B-4C0F81C05C65}" type="presOf" srcId="{A3AD2C98-9A7A-4081-ADE2-070C88610A5C}" destId="{3033C4C5-9FAB-4582-9DB3-92154C342349}" srcOrd="0" destOrd="0" presId="urn:microsoft.com/office/officeart/2005/8/layout/matrix3"/>
    <dgm:cxn modelId="{770BBB70-434D-42DE-9D00-876B5844CD41}" type="presParOf" srcId="{9033AC99-14A8-4E93-B011-ECDA26439128}" destId="{BFB56F20-BCDF-481C-8D4F-07A39799EB7C}" srcOrd="0" destOrd="0" presId="urn:microsoft.com/office/officeart/2005/8/layout/matrix3"/>
    <dgm:cxn modelId="{28C32EF1-ECEA-4837-8A32-7A56A8935F87}" type="presParOf" srcId="{9033AC99-14A8-4E93-B011-ECDA26439128}" destId="{F01CD1AA-7A46-453A-8873-EE1A9AC88C0B}" srcOrd="1" destOrd="0" presId="urn:microsoft.com/office/officeart/2005/8/layout/matrix3"/>
    <dgm:cxn modelId="{7ECCC92E-0D4F-4A68-89E7-59A77B819DCB}" type="presParOf" srcId="{9033AC99-14A8-4E93-B011-ECDA26439128}" destId="{3033C4C5-9FAB-4582-9DB3-92154C342349}" srcOrd="2" destOrd="0" presId="urn:microsoft.com/office/officeart/2005/8/layout/matrix3"/>
    <dgm:cxn modelId="{F6181CDF-DF98-4C61-9114-FE177473CFBD}" type="presParOf" srcId="{9033AC99-14A8-4E93-B011-ECDA26439128}" destId="{CD8FCD17-AC6A-4B85-A667-F4B6F19523CA}" srcOrd="3" destOrd="0" presId="urn:microsoft.com/office/officeart/2005/8/layout/matrix3"/>
    <dgm:cxn modelId="{F8C1CD7E-9DA6-4D3A-BEBB-23B61CEDA9BB}" type="presParOf" srcId="{9033AC99-14A8-4E93-B011-ECDA26439128}" destId="{F1F54009-6225-4D71-A584-AB2AA3BAA02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56F20-BCDF-481C-8D4F-07A39799EB7C}">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CD1AA-7A46-453A-8873-EE1A9AC88C0B}">
      <dsp:nvSpPr>
        <dsp:cNvPr id="0" name=""/>
        <dsp:cNvSpPr/>
      </dsp:nvSpPr>
      <dsp:spPr>
        <a:xfrm>
          <a:off x="140208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2A318">
                  <a:lumMod val="75000"/>
                </a:srgbClr>
              </a:solidFill>
              <a:latin typeface="Arial"/>
              <a:ea typeface="+mn-ea"/>
              <a:cs typeface="+mn-cs"/>
            </a:rPr>
            <a:t>Marketing</a:t>
          </a:r>
        </a:p>
        <a:p>
          <a:pPr marL="0" lvl="0" algn="ctr" defTabSz="533400">
            <a:lnSpc>
              <a:spcPct val="90000"/>
            </a:lnSpc>
            <a:spcBef>
              <a:spcPct val="0"/>
            </a:spcBef>
            <a:spcAft>
              <a:spcPct val="35000"/>
            </a:spcAft>
            <a:buNone/>
          </a:pPr>
          <a:r>
            <a:rPr lang="en-US" sz="1000" kern="1200" dirty="0"/>
            <a:t>Generates demand – nothing happens until there is a sale</a:t>
          </a:r>
        </a:p>
      </dsp:txBody>
      <dsp:txXfrm>
        <a:off x="1479451" y="463451"/>
        <a:ext cx="1430218" cy="1430218"/>
      </dsp:txXfrm>
    </dsp:sp>
    <dsp:sp modelId="{3033C4C5-9FAB-4582-9DB3-92154C342349}">
      <dsp:nvSpPr>
        <dsp:cNvPr id="0" name=""/>
        <dsp:cNvSpPr/>
      </dsp:nvSpPr>
      <dsp:spPr>
        <a:xfrm>
          <a:off x="3092943" y="386080"/>
          <a:ext cx="1616992"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050" b="1" kern="1200" dirty="0">
              <a:solidFill>
                <a:srgbClr val="32A318">
                  <a:lumMod val="75000"/>
                </a:srgbClr>
              </a:solidFill>
              <a:latin typeface="Arial"/>
              <a:ea typeface="+mn-ea"/>
              <a:cs typeface="+mn-cs"/>
            </a:rPr>
            <a:t>Prod</a:t>
          </a:r>
          <a:r>
            <a:rPr lang="en-US" sz="1050" b="1" kern="1200" dirty="0">
              <a:solidFill>
                <a:schemeClr val="accent3">
                  <a:lumMod val="75000"/>
                </a:schemeClr>
              </a:solidFill>
              <a:latin typeface="Arial"/>
              <a:ea typeface="+mn-ea"/>
              <a:cs typeface="+mn-cs"/>
            </a:rPr>
            <a:t>uctio</a:t>
          </a:r>
          <a:r>
            <a:rPr lang="en-US" sz="1050" b="1" kern="1200" dirty="0">
              <a:solidFill>
                <a:srgbClr val="32A318">
                  <a:lumMod val="75000"/>
                </a:srgbClr>
              </a:solidFill>
              <a:latin typeface="Arial"/>
              <a:ea typeface="+mn-ea"/>
              <a:cs typeface="+mn-cs"/>
            </a:rPr>
            <a:t>n &amp; Operations</a:t>
          </a:r>
        </a:p>
        <a:p>
          <a:pPr marL="0" lvl="0" algn="ctr" defTabSz="444500">
            <a:lnSpc>
              <a:spcPct val="90000"/>
            </a:lnSpc>
            <a:spcBef>
              <a:spcPct val="0"/>
            </a:spcBef>
            <a:spcAft>
              <a:spcPct val="35000"/>
            </a:spcAft>
            <a:buNone/>
          </a:pPr>
          <a:r>
            <a:rPr lang="en-US" sz="1000" kern="1200" dirty="0"/>
            <a:t>Creates, produces and delivers the product</a:t>
          </a:r>
        </a:p>
      </dsp:txBody>
      <dsp:txXfrm>
        <a:off x="3170314" y="463451"/>
        <a:ext cx="1462250" cy="1430218"/>
      </dsp:txXfrm>
    </dsp:sp>
    <dsp:sp modelId="{CD8FCD17-AC6A-4B85-A667-F4B6F19523CA}">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2A318">
                  <a:lumMod val="75000"/>
                </a:srgbClr>
              </a:solidFill>
              <a:latin typeface="Arial"/>
              <a:ea typeface="+mn-ea"/>
              <a:cs typeface="+mn-cs"/>
            </a:rPr>
            <a:t>Finance/Accounting</a:t>
          </a:r>
        </a:p>
        <a:p>
          <a:pPr marL="0" lvl="0" indent="0" algn="ctr" defTabSz="488950">
            <a:lnSpc>
              <a:spcPct val="90000"/>
            </a:lnSpc>
            <a:spcBef>
              <a:spcPct val="0"/>
            </a:spcBef>
            <a:spcAft>
              <a:spcPct val="35000"/>
            </a:spcAft>
            <a:buNone/>
          </a:pPr>
          <a:r>
            <a:rPr lang="en-US" sz="1000" kern="1200" dirty="0">
              <a:solidFill>
                <a:srgbClr val="FFFFFF"/>
              </a:solidFill>
              <a:latin typeface="Arial"/>
              <a:ea typeface="+mn-ea"/>
              <a:cs typeface="+mn-cs"/>
            </a:rPr>
            <a:t>Tracks how the organization is doing collecting money and paying the bills</a:t>
          </a:r>
        </a:p>
      </dsp:txBody>
      <dsp:txXfrm>
        <a:off x="1479451" y="2170331"/>
        <a:ext cx="1430218" cy="1430218"/>
      </dsp:txXfrm>
    </dsp:sp>
    <dsp:sp modelId="{F1F54009-6225-4D71-A584-AB2AA3BAA02B}">
      <dsp:nvSpPr>
        <dsp:cNvPr id="0" name=""/>
        <dsp:cNvSpPr/>
      </dsp:nvSpPr>
      <dsp:spPr>
        <a:xfrm>
          <a:off x="3122305" y="2032002"/>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2A318">
                  <a:lumMod val="75000"/>
                </a:srgbClr>
              </a:solidFill>
              <a:latin typeface="Arial"/>
              <a:ea typeface="+mn-ea"/>
              <a:cs typeface="+mn-cs"/>
            </a:rPr>
            <a:t>Management</a:t>
          </a:r>
        </a:p>
        <a:p>
          <a:pPr marL="0" lvl="0" algn="ctr" defTabSz="666750">
            <a:lnSpc>
              <a:spcPct val="90000"/>
            </a:lnSpc>
            <a:spcBef>
              <a:spcPct val="0"/>
            </a:spcBef>
            <a:spcAft>
              <a:spcPct val="35000"/>
            </a:spcAft>
            <a:buNone/>
          </a:pPr>
          <a:r>
            <a:rPr lang="en-US" sz="1000" kern="1200" dirty="0">
              <a:solidFill>
                <a:srgbClr val="FFFFFF"/>
              </a:solidFill>
              <a:latin typeface="Arial"/>
              <a:ea typeface="+mn-ea"/>
              <a:cs typeface="+mn-cs"/>
            </a:rPr>
            <a:t>Coordination and administration of tasks to achieve goal</a:t>
          </a:r>
        </a:p>
      </dsp:txBody>
      <dsp:txXfrm>
        <a:off x="3199676" y="2109373"/>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3807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492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210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6724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2752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2fec25b5c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c2fec25b5c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ed75ccf_01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ed75ccf_01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ed75ccf_01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ed75ccf_01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70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1472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Roaster, mill, mill, mill, dairy processing, refinery, water processing</a:t>
            </a:r>
          </a:p>
        </p:txBody>
      </p:sp>
    </p:spTree>
    <p:extLst>
      <p:ext uri="{BB962C8B-B14F-4D97-AF65-F5344CB8AC3E}">
        <p14:creationId xmlns:p14="http://schemas.microsoft.com/office/powerpoint/2010/main" val="207674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Flour – Wheat - Mill</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1133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4F5876"/>
            </a:gs>
            <a:gs pos="100000">
              <a:srgbClr val="1D1F25"/>
            </a:gs>
          </a:gsLst>
          <a:path path="circle">
            <a:fillToRect l="50000" t="50000" r="50000" b="50000"/>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rot="10800000">
            <a:off x="6904227" y="249339"/>
            <a:ext cx="2034302" cy="2271600"/>
            <a:chOff x="208025" y="2621275"/>
            <a:chExt cx="2034302" cy="2271600"/>
          </a:xfrm>
        </p:grpSpPr>
        <p:sp>
          <p:nvSpPr>
            <p:cNvPr id="11" name="Google Shape;11;p2"/>
            <p:cNvSpPr/>
            <p:nvPr/>
          </p:nvSpPr>
          <p:spPr>
            <a:xfrm rot="-5400000" flipH="1">
              <a:off x="89375" y="2739925"/>
              <a:ext cx="2271600" cy="2034300"/>
            </a:xfrm>
            <a:prstGeom prst="parallelogram">
              <a:avLst>
                <a:gd name="adj" fmla="val 22770"/>
              </a:avLst>
            </a:prstGeom>
            <a:gradFill>
              <a:gsLst>
                <a:gs pos="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17527" y="4047646"/>
              <a:ext cx="1624800" cy="380700"/>
            </a:xfrm>
            <a:prstGeom prst="rtTriangle">
              <a:avLst/>
            </a:prstGeom>
            <a:gradFill>
              <a:gsLst>
                <a:gs pos="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208025" y="2621275"/>
            <a:ext cx="2034302" cy="2271600"/>
            <a:chOff x="208025" y="2621275"/>
            <a:chExt cx="2034302" cy="2271600"/>
          </a:xfrm>
        </p:grpSpPr>
        <p:sp>
          <p:nvSpPr>
            <p:cNvPr id="14" name="Google Shape;14;p2"/>
            <p:cNvSpPr/>
            <p:nvPr/>
          </p:nvSpPr>
          <p:spPr>
            <a:xfrm rot="-5400000" flipH="1">
              <a:off x="89375" y="2739925"/>
              <a:ext cx="2271600" cy="2034300"/>
            </a:xfrm>
            <a:prstGeom prst="parallelogram">
              <a:avLst>
                <a:gd name="adj" fmla="val 22770"/>
              </a:avLst>
            </a:prstGeom>
            <a:gradFill>
              <a:gsLst>
                <a:gs pos="0">
                  <a:schemeClr val="accent1"/>
                </a:gs>
                <a:gs pos="2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617527" y="4047646"/>
              <a:ext cx="1624800" cy="380700"/>
            </a:xfrm>
            <a:prstGeom prst="rtTriangle">
              <a:avLst/>
            </a:prstGeom>
            <a:gradFill>
              <a:gsLst>
                <a:gs pos="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rot="10800000" flipH="1">
            <a:off x="624300" y="1092075"/>
            <a:ext cx="7895400" cy="2959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101000" y="1738825"/>
            <a:ext cx="6942000" cy="16659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F5876"/>
            </a:gs>
            <a:gs pos="100000">
              <a:srgbClr val="1D1F25"/>
            </a:gs>
          </a:gsLst>
          <a:lin ang="16198662" scaled="0"/>
        </a:gradFill>
        <a:effectLst/>
      </p:bgPr>
    </p:bg>
    <p:spTree>
      <p:nvGrpSpPr>
        <p:cNvPr id="1" name="Shape 18"/>
        <p:cNvGrpSpPr/>
        <p:nvPr/>
      </p:nvGrpSpPr>
      <p:grpSpPr>
        <a:xfrm>
          <a:off x="0" y="0"/>
          <a:ext cx="0" cy="0"/>
          <a:chOff x="0" y="0"/>
          <a:chExt cx="0" cy="0"/>
        </a:xfrm>
      </p:grpSpPr>
      <p:grpSp>
        <p:nvGrpSpPr>
          <p:cNvPr id="19" name="Google Shape;19;p3"/>
          <p:cNvGrpSpPr/>
          <p:nvPr/>
        </p:nvGrpSpPr>
        <p:grpSpPr>
          <a:xfrm rot="-5400000">
            <a:off x="1362062" y="3581043"/>
            <a:ext cx="866125" cy="1369504"/>
            <a:chOff x="-262307" y="2765255"/>
            <a:chExt cx="2504700" cy="1770300"/>
          </a:xfrm>
        </p:grpSpPr>
        <p:sp>
          <p:nvSpPr>
            <p:cNvPr id="20" name="Google Shape;20;p3"/>
            <p:cNvSpPr/>
            <p:nvPr/>
          </p:nvSpPr>
          <p:spPr>
            <a:xfrm rot="-5400000" flipH="1">
              <a:off x="104893" y="2398055"/>
              <a:ext cx="1770300" cy="2504700"/>
            </a:xfrm>
            <a:prstGeom prst="parallelogram">
              <a:avLst>
                <a:gd name="adj" fmla="val 9167"/>
              </a:avLst>
            </a:prstGeom>
            <a:gradFill>
              <a:gsLst>
                <a:gs pos="0">
                  <a:schemeClr val="accent1"/>
                </a:gs>
                <a:gs pos="2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617527" y="4047646"/>
              <a:ext cx="1624800" cy="380700"/>
            </a:xfrm>
            <a:prstGeom prst="rtTriangle">
              <a:avLst/>
            </a:prstGeom>
            <a:gradFill>
              <a:gsLst>
                <a:gs pos="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p:nvPr/>
        </p:nvSpPr>
        <p:spPr>
          <a:xfrm rot="10800000" flipH="1">
            <a:off x="630975" y="0"/>
            <a:ext cx="1472100" cy="43839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0"/>
              </a:spcBef>
              <a:spcAft>
                <a:spcPts val="0"/>
              </a:spcAft>
              <a:buSzPts val="3000"/>
              <a:buNone/>
              <a:defRPr sz="3000">
                <a:solidFill>
                  <a:schemeClr val="accent1"/>
                </a:solidFill>
              </a:defRPr>
            </a:lvl2pPr>
            <a:lvl3pPr lvl="2" rtl="0">
              <a:spcBef>
                <a:spcPts val="0"/>
              </a:spcBef>
              <a:spcAft>
                <a:spcPts val="0"/>
              </a:spcAft>
              <a:buSzPts val="3000"/>
              <a:buNone/>
              <a:defRPr sz="3000">
                <a:solidFill>
                  <a:schemeClr val="accent1"/>
                </a:solidFill>
              </a:defRPr>
            </a:lvl3pPr>
            <a:lvl4pPr lvl="3" rtl="0">
              <a:spcBef>
                <a:spcPts val="0"/>
              </a:spcBef>
              <a:spcAft>
                <a:spcPts val="0"/>
              </a:spcAft>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grpSp>
        <p:nvGrpSpPr>
          <p:cNvPr id="38" name="Google Shape;38;p5"/>
          <p:cNvGrpSpPr/>
          <p:nvPr/>
        </p:nvGrpSpPr>
        <p:grpSpPr>
          <a:xfrm>
            <a:off x="0" y="277661"/>
            <a:ext cx="7817376" cy="1293452"/>
            <a:chOff x="0" y="277661"/>
            <a:chExt cx="7817376" cy="1293452"/>
          </a:xfrm>
        </p:grpSpPr>
        <p:sp>
          <p:nvSpPr>
            <p:cNvPr id="39" name="Google Shape;39;p5"/>
            <p:cNvSpPr/>
            <p:nvPr/>
          </p:nvSpPr>
          <p:spPr>
            <a:xfrm rot="-5400000" flipH="1">
              <a:off x="112050" y="481364"/>
              <a:ext cx="9777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10800000">
              <a:off x="278209" y="1169850"/>
              <a:ext cx="927900" cy="2979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5"/>
            <p:cNvGrpSpPr/>
            <p:nvPr/>
          </p:nvGrpSpPr>
          <p:grpSpPr>
            <a:xfrm>
              <a:off x="284659" y="277661"/>
              <a:ext cx="7532717" cy="895903"/>
              <a:chOff x="0" y="266575"/>
              <a:chExt cx="6046490" cy="1687200"/>
            </a:xfrm>
          </p:grpSpPr>
          <p:sp>
            <p:nvSpPr>
              <p:cNvPr id="42" name="Google Shape;42;p5"/>
              <p:cNvSpPr/>
              <p:nvPr/>
            </p:nvSpPr>
            <p:spPr>
              <a:xfrm rot="10800000" flipH="1">
                <a:off x="0" y="266575"/>
                <a:ext cx="5867700" cy="1687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0800000">
                <a:off x="5864390" y="266658"/>
                <a:ext cx="182100" cy="1684500"/>
              </a:xfrm>
              <a:prstGeom prst="triangle">
                <a:avLst>
                  <a:gd name="adj" fmla="val 100000"/>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4;p5"/>
          <p:cNvGrpSpPr/>
          <p:nvPr/>
        </p:nvGrpSpPr>
        <p:grpSpPr>
          <a:xfrm rot="10800000" flipH="1">
            <a:off x="8543953" y="4243733"/>
            <a:ext cx="600055" cy="374899"/>
            <a:chOff x="5211448" y="3165393"/>
            <a:chExt cx="1477967" cy="784800"/>
          </a:xfrm>
        </p:grpSpPr>
        <p:sp>
          <p:nvSpPr>
            <p:cNvPr id="45" name="Google Shape;45;p5"/>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flipH="1">
            <a:off x="8385351" y="4612318"/>
            <a:ext cx="758573" cy="531131"/>
            <a:chOff x="0" y="266575"/>
            <a:chExt cx="7503194" cy="1687200"/>
          </a:xfrm>
        </p:grpSpPr>
        <p:sp>
          <p:nvSpPr>
            <p:cNvPr id="48" name="Google Shape;48;p5"/>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5"/>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1" name="Google Shape;51;p5"/>
          <p:cNvSpPr txBox="1">
            <a:spLocks noGrp="1"/>
          </p:cNvSpPr>
          <p:nvPr>
            <p:ph type="body" idx="1"/>
          </p:nvPr>
        </p:nvSpPr>
        <p:spPr>
          <a:xfrm>
            <a:off x="1206100" y="1706200"/>
            <a:ext cx="7026900" cy="30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2" name="Google Shape;52;p5"/>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3"/>
        <p:cNvGrpSpPr/>
        <p:nvPr/>
      </p:nvGrpSpPr>
      <p:grpSpPr>
        <a:xfrm>
          <a:off x="0" y="0"/>
          <a:ext cx="0" cy="0"/>
          <a:chOff x="0" y="0"/>
          <a:chExt cx="0" cy="0"/>
        </a:xfrm>
      </p:grpSpPr>
      <p:sp>
        <p:nvSpPr>
          <p:cNvPr id="54" name="Google Shape;54;p6"/>
          <p:cNvSpPr/>
          <p:nvPr/>
        </p:nvSpPr>
        <p:spPr>
          <a:xfrm rot="-5400000" flipH="1">
            <a:off x="112050" y="481364"/>
            <a:ext cx="9777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10800000">
            <a:off x="278209" y="1169850"/>
            <a:ext cx="927900" cy="2979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a:off x="284659" y="277661"/>
            <a:ext cx="7532717" cy="895903"/>
            <a:chOff x="0" y="266575"/>
            <a:chExt cx="6046490" cy="1687200"/>
          </a:xfrm>
        </p:grpSpPr>
        <p:sp>
          <p:nvSpPr>
            <p:cNvPr id="57" name="Google Shape;57;p6"/>
            <p:cNvSpPr/>
            <p:nvPr/>
          </p:nvSpPr>
          <p:spPr>
            <a:xfrm rot="10800000" flipH="1">
              <a:off x="0" y="266575"/>
              <a:ext cx="5867700" cy="1687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10800000">
              <a:off x="5864390" y="266658"/>
              <a:ext cx="182100" cy="1684500"/>
            </a:xfrm>
            <a:prstGeom prst="triangle">
              <a:avLst>
                <a:gd name="adj" fmla="val 100000"/>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6"/>
          <p:cNvGrpSpPr/>
          <p:nvPr/>
        </p:nvGrpSpPr>
        <p:grpSpPr>
          <a:xfrm rot="10800000" flipH="1">
            <a:off x="8543953" y="4243733"/>
            <a:ext cx="600055" cy="374899"/>
            <a:chOff x="5211448" y="3165393"/>
            <a:chExt cx="1477967" cy="784800"/>
          </a:xfrm>
        </p:grpSpPr>
        <p:sp>
          <p:nvSpPr>
            <p:cNvPr id="60" name="Google Shape;60;p6"/>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6"/>
          <p:cNvGrpSpPr/>
          <p:nvPr/>
        </p:nvGrpSpPr>
        <p:grpSpPr>
          <a:xfrm flipH="1">
            <a:off x="8385351" y="4612318"/>
            <a:ext cx="758573" cy="531131"/>
            <a:chOff x="0" y="266575"/>
            <a:chExt cx="7503194" cy="1687200"/>
          </a:xfrm>
        </p:grpSpPr>
        <p:sp>
          <p:nvSpPr>
            <p:cNvPr id="63" name="Google Shape;63;p6"/>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6" name="Google Shape;66;p6"/>
          <p:cNvSpPr txBox="1">
            <a:spLocks noGrp="1"/>
          </p:cNvSpPr>
          <p:nvPr>
            <p:ph type="body" idx="1"/>
          </p:nvPr>
        </p:nvSpPr>
        <p:spPr>
          <a:xfrm>
            <a:off x="1206100" y="1706200"/>
            <a:ext cx="3336900" cy="3064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67" name="Google Shape;67;p6"/>
          <p:cNvSpPr txBox="1">
            <a:spLocks noGrp="1"/>
          </p:cNvSpPr>
          <p:nvPr>
            <p:ph type="body" idx="2"/>
          </p:nvPr>
        </p:nvSpPr>
        <p:spPr>
          <a:xfrm>
            <a:off x="4896145" y="1706200"/>
            <a:ext cx="3336900" cy="3064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68" name="Google Shape;68;p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
        <p:cNvGrpSpPr/>
        <p:nvPr/>
      </p:nvGrpSpPr>
      <p:grpSpPr>
        <a:xfrm>
          <a:off x="0" y="0"/>
          <a:ext cx="0" cy="0"/>
          <a:chOff x="0" y="0"/>
          <a:chExt cx="0" cy="0"/>
        </a:xfrm>
      </p:grpSpPr>
      <p:sp>
        <p:nvSpPr>
          <p:cNvPr id="70" name="Google Shape;70;p7"/>
          <p:cNvSpPr/>
          <p:nvPr/>
        </p:nvSpPr>
        <p:spPr>
          <a:xfrm rot="-5400000" flipH="1">
            <a:off x="112050" y="481364"/>
            <a:ext cx="9777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a:off x="278209" y="1169850"/>
            <a:ext cx="927900" cy="2979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7"/>
          <p:cNvGrpSpPr/>
          <p:nvPr/>
        </p:nvGrpSpPr>
        <p:grpSpPr>
          <a:xfrm>
            <a:off x="284659" y="277661"/>
            <a:ext cx="7532717" cy="895903"/>
            <a:chOff x="0" y="266575"/>
            <a:chExt cx="6046490" cy="1687200"/>
          </a:xfrm>
        </p:grpSpPr>
        <p:sp>
          <p:nvSpPr>
            <p:cNvPr id="73" name="Google Shape;73;p7"/>
            <p:cNvSpPr/>
            <p:nvPr/>
          </p:nvSpPr>
          <p:spPr>
            <a:xfrm rot="10800000" flipH="1">
              <a:off x="0" y="266575"/>
              <a:ext cx="5867700" cy="1687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rot="10800000">
              <a:off x="5864390" y="266658"/>
              <a:ext cx="182100" cy="1684500"/>
            </a:xfrm>
            <a:prstGeom prst="triangle">
              <a:avLst>
                <a:gd name="adj" fmla="val 100000"/>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7"/>
          <p:cNvGrpSpPr/>
          <p:nvPr/>
        </p:nvGrpSpPr>
        <p:grpSpPr>
          <a:xfrm rot="10800000" flipH="1">
            <a:off x="8543953" y="4243733"/>
            <a:ext cx="600055" cy="374899"/>
            <a:chOff x="5211448" y="3165393"/>
            <a:chExt cx="1477967" cy="784800"/>
          </a:xfrm>
        </p:grpSpPr>
        <p:sp>
          <p:nvSpPr>
            <p:cNvPr id="76" name="Google Shape;76;p7"/>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7"/>
          <p:cNvGrpSpPr/>
          <p:nvPr/>
        </p:nvGrpSpPr>
        <p:grpSpPr>
          <a:xfrm flipH="1">
            <a:off x="8385351" y="4612318"/>
            <a:ext cx="758573" cy="531131"/>
            <a:chOff x="0" y="266575"/>
            <a:chExt cx="7503194" cy="1687200"/>
          </a:xfrm>
        </p:grpSpPr>
        <p:sp>
          <p:nvSpPr>
            <p:cNvPr id="79" name="Google Shape;79;p7"/>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7"/>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2" name="Google Shape;82;p7"/>
          <p:cNvSpPr txBox="1">
            <a:spLocks noGrp="1"/>
          </p:cNvSpPr>
          <p:nvPr>
            <p:ph type="body" idx="1"/>
          </p:nvPr>
        </p:nvSpPr>
        <p:spPr>
          <a:xfrm>
            <a:off x="1201800" y="1706200"/>
            <a:ext cx="2147400" cy="3064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3" name="Google Shape;83;p7"/>
          <p:cNvSpPr txBox="1">
            <a:spLocks noGrp="1"/>
          </p:cNvSpPr>
          <p:nvPr>
            <p:ph type="body" idx="2"/>
          </p:nvPr>
        </p:nvSpPr>
        <p:spPr>
          <a:xfrm>
            <a:off x="3643672" y="1706200"/>
            <a:ext cx="2147400" cy="3064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4" name="Google Shape;84;p7"/>
          <p:cNvSpPr txBox="1">
            <a:spLocks noGrp="1"/>
          </p:cNvSpPr>
          <p:nvPr>
            <p:ph type="body" idx="3"/>
          </p:nvPr>
        </p:nvSpPr>
        <p:spPr>
          <a:xfrm>
            <a:off x="6085544" y="1706200"/>
            <a:ext cx="2147400" cy="3064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5" name="Google Shape;85;p7"/>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grpSp>
        <p:nvGrpSpPr>
          <p:cNvPr id="109" name="Google Shape;109;p10"/>
          <p:cNvGrpSpPr/>
          <p:nvPr/>
        </p:nvGrpSpPr>
        <p:grpSpPr>
          <a:xfrm rot="10800000" flipH="1">
            <a:off x="8543953" y="4243733"/>
            <a:ext cx="600055" cy="374899"/>
            <a:chOff x="5211448" y="3165393"/>
            <a:chExt cx="1477967" cy="784800"/>
          </a:xfrm>
        </p:grpSpPr>
        <p:sp>
          <p:nvSpPr>
            <p:cNvPr id="110" name="Google Shape;110;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0"/>
          <p:cNvGrpSpPr/>
          <p:nvPr/>
        </p:nvGrpSpPr>
        <p:grpSpPr>
          <a:xfrm flipH="1">
            <a:off x="8385351" y="4612318"/>
            <a:ext cx="758573" cy="531131"/>
            <a:chOff x="0" y="266575"/>
            <a:chExt cx="7503194" cy="1687200"/>
          </a:xfrm>
        </p:grpSpPr>
        <p:sp>
          <p:nvSpPr>
            <p:cNvPr id="113" name="Google Shape;113;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0"/>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6" name="Google Shape;116;p10"/>
          <p:cNvGrpSpPr/>
          <p:nvPr/>
        </p:nvGrpSpPr>
        <p:grpSpPr>
          <a:xfrm flipH="1">
            <a:off x="1" y="524824"/>
            <a:ext cx="600055" cy="374899"/>
            <a:chOff x="5211448" y="3165393"/>
            <a:chExt cx="1477967" cy="784800"/>
          </a:xfrm>
        </p:grpSpPr>
        <p:sp>
          <p:nvSpPr>
            <p:cNvPr id="117" name="Google Shape;117;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0"/>
          <p:cNvGrpSpPr/>
          <p:nvPr/>
        </p:nvGrpSpPr>
        <p:grpSpPr>
          <a:xfrm rot="10800000" flipH="1">
            <a:off x="84" y="8"/>
            <a:ext cx="758573" cy="531131"/>
            <a:chOff x="0" y="266575"/>
            <a:chExt cx="7503194" cy="1687200"/>
          </a:xfrm>
        </p:grpSpPr>
        <p:sp>
          <p:nvSpPr>
            <p:cNvPr id="120" name="Google Shape;120;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871B15-0EC5-4E4C-8995-4DB48B05A02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0170B38-A8FD-4580-AF7B-8070354DD67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F947756-83B7-4392-B239-B3B718A8EF97}"/>
              </a:ext>
            </a:extLst>
          </p:cNvPr>
          <p:cNvSpPr>
            <a:spLocks noGrp="1" noChangeArrowheads="1"/>
          </p:cNvSpPr>
          <p:nvPr>
            <p:ph type="sldNum" sz="quarter" idx="12"/>
          </p:nvPr>
        </p:nvSpPr>
        <p:spPr>
          <a:ln/>
        </p:spPr>
        <p:txBody>
          <a:bodyPr/>
          <a:lstStyle>
            <a:lvl1pPr>
              <a:defRPr/>
            </a:lvl1pPr>
          </a:lstStyle>
          <a:p>
            <a:fld id="{82DDE4CE-91ED-4599-BE32-C2D9C9A97EF3}" type="slidenum">
              <a:rPr lang="es-ES" altLang="en-US"/>
              <a:pPr/>
              <a:t>‹#›</a:t>
            </a:fld>
            <a:endParaRPr lang="es-ES" altLang="en-US"/>
          </a:p>
        </p:txBody>
      </p:sp>
    </p:spTree>
    <p:extLst>
      <p:ext uri="{BB962C8B-B14F-4D97-AF65-F5344CB8AC3E}">
        <p14:creationId xmlns:p14="http://schemas.microsoft.com/office/powerpoint/2010/main" val="381449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00" y="277650"/>
            <a:ext cx="6840600" cy="895800"/>
          </a:xfrm>
          <a:prstGeom prst="rect">
            <a:avLst/>
          </a:prstGeom>
          <a:noFill/>
          <a:ln>
            <a:noFill/>
          </a:ln>
          <a:effectLst>
            <a:outerShdw blurRad="28575" dist="9525" dir="5400000" algn="bl" rotWithShape="0">
              <a:schemeClr val="dk1">
                <a:alpha val="15000"/>
              </a:scheme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1pPr>
            <a:lvl2pPr lvl="1">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2pPr>
            <a:lvl3pPr lvl="2">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3pPr>
            <a:lvl4pPr lvl="3">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4pPr>
            <a:lvl5pPr lvl="4">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5pPr>
            <a:lvl6pPr lvl="5">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6pPr>
            <a:lvl7pPr lvl="6">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7pPr>
            <a:lvl8pPr lvl="7">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8pPr>
            <a:lvl9pPr lvl="8">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7" name="Google Shape;7;p1"/>
          <p:cNvSpPr txBox="1">
            <a:spLocks noGrp="1"/>
          </p:cNvSpPr>
          <p:nvPr>
            <p:ph type="body" idx="1"/>
          </p:nvPr>
        </p:nvSpPr>
        <p:spPr>
          <a:xfrm>
            <a:off x="1470125" y="1553800"/>
            <a:ext cx="6915300" cy="30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543950" y="4612325"/>
            <a:ext cx="485400" cy="5310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Encode Sans Semi Condensed SemiBold"/>
                <a:ea typeface="Encode Sans Semi Condensed SemiBold"/>
                <a:cs typeface="Encode Sans Semi Condensed SemiBold"/>
                <a:sym typeface="Encode Sans Semi Condensed SemiBold"/>
              </a:defRPr>
            </a:lvl1pPr>
            <a:lvl2pPr lvl="1" algn="r">
              <a:buNone/>
              <a:defRPr sz="1300">
                <a:solidFill>
                  <a:schemeClr val="lt1"/>
                </a:solidFill>
                <a:latin typeface="Encode Sans Semi Condensed SemiBold"/>
                <a:ea typeface="Encode Sans Semi Condensed SemiBold"/>
                <a:cs typeface="Encode Sans Semi Condensed SemiBold"/>
                <a:sym typeface="Encode Sans Semi Condensed SemiBold"/>
              </a:defRPr>
            </a:lvl2pPr>
            <a:lvl3pPr lvl="2" algn="r">
              <a:buNone/>
              <a:defRPr sz="1300">
                <a:solidFill>
                  <a:schemeClr val="lt1"/>
                </a:solidFill>
                <a:latin typeface="Encode Sans Semi Condensed SemiBold"/>
                <a:ea typeface="Encode Sans Semi Condensed SemiBold"/>
                <a:cs typeface="Encode Sans Semi Condensed SemiBold"/>
                <a:sym typeface="Encode Sans Semi Condensed SemiBold"/>
              </a:defRPr>
            </a:lvl3pPr>
            <a:lvl4pPr lvl="3" algn="r">
              <a:buNone/>
              <a:defRPr sz="1300">
                <a:solidFill>
                  <a:schemeClr val="lt1"/>
                </a:solidFill>
                <a:latin typeface="Encode Sans Semi Condensed SemiBold"/>
                <a:ea typeface="Encode Sans Semi Condensed SemiBold"/>
                <a:cs typeface="Encode Sans Semi Condensed SemiBold"/>
                <a:sym typeface="Encode Sans Semi Condensed SemiBold"/>
              </a:defRPr>
            </a:lvl4pPr>
            <a:lvl5pPr lvl="4" algn="r">
              <a:buNone/>
              <a:defRPr sz="1300">
                <a:solidFill>
                  <a:schemeClr val="lt1"/>
                </a:solidFill>
                <a:latin typeface="Encode Sans Semi Condensed SemiBold"/>
                <a:ea typeface="Encode Sans Semi Condensed SemiBold"/>
                <a:cs typeface="Encode Sans Semi Condensed SemiBold"/>
                <a:sym typeface="Encode Sans Semi Condensed SemiBold"/>
              </a:defRPr>
            </a:lvl5pPr>
            <a:lvl6pPr lvl="5" algn="r">
              <a:buNone/>
              <a:defRPr sz="1300">
                <a:solidFill>
                  <a:schemeClr val="lt1"/>
                </a:solidFill>
                <a:latin typeface="Encode Sans Semi Condensed SemiBold"/>
                <a:ea typeface="Encode Sans Semi Condensed SemiBold"/>
                <a:cs typeface="Encode Sans Semi Condensed SemiBold"/>
                <a:sym typeface="Encode Sans Semi Condensed SemiBold"/>
              </a:defRPr>
            </a:lvl6pPr>
            <a:lvl7pPr lvl="6" algn="r">
              <a:buNone/>
              <a:defRPr sz="1300">
                <a:solidFill>
                  <a:schemeClr val="lt1"/>
                </a:solidFill>
                <a:latin typeface="Encode Sans Semi Condensed SemiBold"/>
                <a:ea typeface="Encode Sans Semi Condensed SemiBold"/>
                <a:cs typeface="Encode Sans Semi Condensed SemiBold"/>
                <a:sym typeface="Encode Sans Semi Condensed SemiBold"/>
              </a:defRPr>
            </a:lvl7pPr>
            <a:lvl8pPr lvl="7" algn="r">
              <a:buNone/>
              <a:defRPr sz="1300">
                <a:solidFill>
                  <a:schemeClr val="lt1"/>
                </a:solidFill>
                <a:latin typeface="Encode Sans Semi Condensed SemiBold"/>
                <a:ea typeface="Encode Sans Semi Condensed SemiBold"/>
                <a:cs typeface="Encode Sans Semi Condensed SemiBold"/>
                <a:sym typeface="Encode Sans Semi Condensed SemiBold"/>
              </a:defRPr>
            </a:lvl8pPr>
            <a:lvl9pPr lvl="8" algn="r">
              <a:buNone/>
              <a:defRPr sz="1300">
                <a:solidFill>
                  <a:schemeClr val="lt1"/>
                </a:solidFill>
                <a:latin typeface="Encode Sans Semi Condensed SemiBold"/>
                <a:ea typeface="Encode Sans Semi Condensed SemiBold"/>
                <a:cs typeface="Encode Sans Semi Condensed SemiBold"/>
                <a:sym typeface="Encode Sans Semi Condensed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etheeconomy.com/films/supply-chain-reaction/?autoplay=ye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youtube.com/watch?time_continue=2&amp;v=xD-pLgLgZGo"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counterculturecoffee.com/blog/coffee-basics-natural-sundried-vs-washed-processes"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counterculturecoffee.com/blog/coffee-basics-roasting"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jaPBPxL4oT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1"/>
          <p:cNvSpPr txBox="1">
            <a:spLocks noGrp="1"/>
          </p:cNvSpPr>
          <p:nvPr>
            <p:ph type="ctrTitle"/>
          </p:nvPr>
        </p:nvSpPr>
        <p:spPr>
          <a:xfrm>
            <a:off x="1101000" y="1738825"/>
            <a:ext cx="6942000" cy="1665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dirty="0">
                <a:solidFill>
                  <a:schemeClr val="accent3">
                    <a:lumMod val="75000"/>
                  </a:schemeClr>
                </a:solidFill>
              </a:rPr>
              <a:t>Intro to Supply Chain</a:t>
            </a:r>
            <a:br>
              <a:rPr lang="en" sz="3600" b="1" dirty="0">
                <a:solidFill>
                  <a:schemeClr val="accent3">
                    <a:lumMod val="75000"/>
                  </a:schemeClr>
                </a:solidFill>
              </a:rPr>
            </a:br>
            <a:br>
              <a:rPr lang="en" sz="3600" dirty="0"/>
            </a:br>
            <a:r>
              <a:rPr lang="en" sz="1400" dirty="0"/>
              <a:t>Ms. Biba S. Kavass</a:t>
            </a:r>
            <a:endParaRPr sz="1400" dirty="0"/>
          </a:p>
        </p:txBody>
      </p:sp>
      <p:cxnSp>
        <p:nvCxnSpPr>
          <p:cNvPr id="3" name="Straight Connector 2">
            <a:extLst>
              <a:ext uri="{FF2B5EF4-FFF2-40B4-BE49-F238E27FC236}">
                <a16:creationId xmlns:a16="http://schemas.microsoft.com/office/drawing/2014/main" id="{0F83E9D7-972A-4D9E-8B86-051B323AA0CE}"/>
              </a:ext>
            </a:extLst>
          </p:cNvPr>
          <p:cNvCxnSpPr/>
          <p:nvPr/>
        </p:nvCxnSpPr>
        <p:spPr>
          <a:xfrm>
            <a:off x="2462873" y="2649758"/>
            <a:ext cx="451193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177610" y="347477"/>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616385" y="445936"/>
            <a:ext cx="3564158" cy="307777"/>
          </a:xfrm>
          <a:prstGeom prst="rect">
            <a:avLst/>
          </a:prstGeom>
          <a:noFill/>
        </p:spPr>
        <p:txBody>
          <a:bodyPr wrap="square" rtlCol="0">
            <a:spAutoFit/>
          </a:bodyPr>
          <a:lstStyle/>
          <a:p>
            <a:pPr algn="ctr"/>
            <a:r>
              <a:rPr lang="en-US" b="1" dirty="0">
                <a:solidFill>
                  <a:schemeClr val="accent2">
                    <a:lumMod val="50000"/>
                  </a:schemeClr>
                </a:solidFill>
              </a:rPr>
              <a:t>Let’s Practice</a:t>
            </a: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10C977B2-DD92-4FE0-A067-C472DBE3504B}"/>
              </a:ext>
            </a:extLst>
          </p:cNvPr>
          <p:cNvSpPr txBox="1"/>
          <p:nvPr/>
        </p:nvSpPr>
        <p:spPr>
          <a:xfrm>
            <a:off x="1168029" y="1875521"/>
            <a:ext cx="7094943" cy="938719"/>
          </a:xfrm>
          <a:prstGeom prst="rect">
            <a:avLst/>
          </a:prstGeom>
          <a:noFill/>
        </p:spPr>
        <p:txBody>
          <a:bodyPr wrap="square" rtlCol="0">
            <a:spAutoFit/>
          </a:bodyPr>
          <a:lstStyle/>
          <a:p>
            <a:r>
              <a:rPr lang="en-US" sz="1100" dirty="0">
                <a:solidFill>
                  <a:schemeClr val="dk1"/>
                </a:solidFill>
                <a:latin typeface="Encode Sans Semi Condensed Light"/>
                <a:sym typeface="Encode Sans Semi Condensed Light"/>
              </a:rPr>
              <a:t>Draw the supply chain for bread. First, answer the questions below:</a:t>
            </a:r>
          </a:p>
          <a:p>
            <a:pPr lvl="2"/>
            <a:endParaRPr lang="en-US" sz="1100" dirty="0">
              <a:solidFill>
                <a:schemeClr val="dk1"/>
              </a:solidFill>
              <a:latin typeface="Encode Sans Semi Condensed Light"/>
              <a:sym typeface="Encode Sans Semi Condensed Light"/>
            </a:endParaRPr>
          </a:p>
          <a:p>
            <a:pPr marL="228600" lvl="3" indent="-228600">
              <a:buFont typeface="+mj-lt"/>
              <a:buAutoNum type="arabicPeriod"/>
            </a:pPr>
            <a:r>
              <a:rPr lang="en-US" sz="1100" dirty="0">
                <a:solidFill>
                  <a:schemeClr val="dk1"/>
                </a:solidFill>
                <a:latin typeface="Encode Sans Semi Condensed Light"/>
                <a:sym typeface="Encode Sans Semi Condensed Light"/>
              </a:rPr>
              <a:t>What is the main ingredient in bread? _____________________</a:t>
            </a:r>
          </a:p>
          <a:p>
            <a:pPr marL="228600" lvl="3" indent="-228600">
              <a:buFont typeface="+mj-lt"/>
              <a:buAutoNum type="arabicPeriod"/>
            </a:pPr>
            <a:r>
              <a:rPr lang="en-US" sz="1100" dirty="0">
                <a:solidFill>
                  <a:schemeClr val="dk1"/>
                </a:solidFill>
                <a:latin typeface="Encode Sans Semi Condensed Light"/>
                <a:sym typeface="Encode Sans Semi Condensed Light"/>
              </a:rPr>
              <a:t>Where does the main ingredient come from? ________________</a:t>
            </a:r>
          </a:p>
          <a:p>
            <a:pPr marL="228600" lvl="3" indent="-228600">
              <a:buFont typeface="+mj-lt"/>
              <a:buAutoNum type="arabicPeriod"/>
            </a:pPr>
            <a:r>
              <a:rPr lang="en-US" sz="1100" dirty="0">
                <a:solidFill>
                  <a:schemeClr val="dk1"/>
                </a:solidFill>
                <a:latin typeface="Encode Sans Semi Condensed Light"/>
                <a:sym typeface="Encode Sans Semi Condensed Light"/>
              </a:rPr>
              <a:t>How is the raw material processed? _______________________</a:t>
            </a:r>
          </a:p>
        </p:txBody>
      </p:sp>
      <p:pic>
        <p:nvPicPr>
          <p:cNvPr id="3" name="Picture 2">
            <a:extLst>
              <a:ext uri="{FF2B5EF4-FFF2-40B4-BE49-F238E27FC236}">
                <a16:creationId xmlns:a16="http://schemas.microsoft.com/office/drawing/2014/main" id="{740C6EDF-6476-40D9-9F0C-180E7FE08394}"/>
              </a:ext>
            </a:extLst>
          </p:cNvPr>
          <p:cNvPicPr>
            <a:picLocks noChangeAspect="1"/>
          </p:cNvPicPr>
          <p:nvPr/>
        </p:nvPicPr>
        <p:blipFill>
          <a:blip r:embed="rId3"/>
          <a:stretch>
            <a:fillRect/>
          </a:stretch>
        </p:blipFill>
        <p:spPr>
          <a:xfrm>
            <a:off x="6977950" y="1098619"/>
            <a:ext cx="1827919" cy="1369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7790A7-545F-45C0-9A45-2D428C47D0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3" name="Picture 2">
            <a:extLst>
              <a:ext uri="{FF2B5EF4-FFF2-40B4-BE49-F238E27FC236}">
                <a16:creationId xmlns:a16="http://schemas.microsoft.com/office/drawing/2014/main" id="{BAE8634D-E854-42B4-B39D-E15DFBAEAD1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61004" y="679847"/>
            <a:ext cx="7630916" cy="3663058"/>
          </a:xfrm>
          <a:prstGeom prst="rect">
            <a:avLst/>
          </a:prstGeom>
        </p:spPr>
      </p:pic>
    </p:spTree>
    <p:extLst>
      <p:ext uri="{BB962C8B-B14F-4D97-AF65-F5344CB8AC3E}">
        <p14:creationId xmlns:p14="http://schemas.microsoft.com/office/powerpoint/2010/main" val="13304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F609-3986-4B27-ABCD-3A362908FD0E}"/>
              </a:ext>
            </a:extLst>
          </p:cNvPr>
          <p:cNvSpPr>
            <a:spLocks noGrp="1"/>
          </p:cNvSpPr>
          <p:nvPr>
            <p:ph type="title"/>
          </p:nvPr>
        </p:nvSpPr>
        <p:spPr/>
        <p:txBody>
          <a:bodyPr/>
          <a:lstStyle/>
          <a:p>
            <a:r>
              <a:rPr lang="en-US" b="1" dirty="0">
                <a:solidFill>
                  <a:schemeClr val="accent3">
                    <a:lumMod val="75000"/>
                  </a:schemeClr>
                </a:solidFill>
              </a:rPr>
              <a:t>Supply Chain Reaction</a:t>
            </a:r>
          </a:p>
        </p:txBody>
      </p:sp>
      <p:pic>
        <p:nvPicPr>
          <p:cNvPr id="6" name="Picture 5">
            <a:extLst>
              <a:ext uri="{FF2B5EF4-FFF2-40B4-BE49-F238E27FC236}">
                <a16:creationId xmlns:a16="http://schemas.microsoft.com/office/drawing/2014/main" id="{4641F142-3043-4AD3-B1C7-7990F9354246}"/>
              </a:ext>
            </a:extLst>
          </p:cNvPr>
          <p:cNvPicPr>
            <a:picLocks noChangeAspect="1"/>
          </p:cNvPicPr>
          <p:nvPr/>
        </p:nvPicPr>
        <p:blipFill>
          <a:blip r:embed="rId2"/>
          <a:stretch>
            <a:fillRect/>
          </a:stretch>
        </p:blipFill>
        <p:spPr>
          <a:xfrm>
            <a:off x="1801368" y="1512873"/>
            <a:ext cx="2770632" cy="2319214"/>
          </a:xfrm>
          <a:prstGeom prst="rect">
            <a:avLst/>
          </a:prstGeom>
        </p:spPr>
      </p:pic>
      <p:sp>
        <p:nvSpPr>
          <p:cNvPr id="4" name="Text Placeholder 3">
            <a:extLst>
              <a:ext uri="{FF2B5EF4-FFF2-40B4-BE49-F238E27FC236}">
                <a16:creationId xmlns:a16="http://schemas.microsoft.com/office/drawing/2014/main" id="{D1A1E108-CBF9-4CCD-B831-0242DC6A4DA1}"/>
              </a:ext>
            </a:extLst>
          </p:cNvPr>
          <p:cNvSpPr>
            <a:spLocks noGrp="1"/>
          </p:cNvSpPr>
          <p:nvPr>
            <p:ph type="body" idx="2"/>
          </p:nvPr>
        </p:nvSpPr>
        <p:spPr>
          <a:xfrm>
            <a:off x="5496846" y="1855072"/>
            <a:ext cx="2625963" cy="1537584"/>
          </a:xfrm>
          <a:solidFill>
            <a:schemeClr val="accent6">
              <a:lumMod val="60000"/>
              <a:lumOff val="40000"/>
            </a:schemeClr>
          </a:solidFill>
        </p:spPr>
        <p:txBody>
          <a:bodyPr/>
          <a:lstStyle/>
          <a:p>
            <a:pPr marL="101600" indent="0">
              <a:buNone/>
            </a:pPr>
            <a:r>
              <a:rPr lang="en-US" sz="1400" b="1" u="sng" dirty="0"/>
              <a:t>Assignment</a:t>
            </a:r>
          </a:p>
          <a:p>
            <a:pPr marL="101600" indent="0">
              <a:buNone/>
            </a:pPr>
            <a:r>
              <a:rPr lang="en-US" sz="1100" dirty="0"/>
              <a:t>Directions:  After watching the video “Supply Chain Reaction” (https://wetheeconomy.com/films/supply-chain-reaction/), complete the questions on the activity sheet.</a:t>
            </a:r>
          </a:p>
          <a:p>
            <a:endParaRPr lang="en-US" sz="1200" dirty="0"/>
          </a:p>
          <a:p>
            <a:endParaRPr lang="en-US" dirty="0"/>
          </a:p>
        </p:txBody>
      </p:sp>
      <p:sp>
        <p:nvSpPr>
          <p:cNvPr id="5" name="Slide Number Placeholder 4">
            <a:extLst>
              <a:ext uri="{FF2B5EF4-FFF2-40B4-BE49-F238E27FC236}">
                <a16:creationId xmlns:a16="http://schemas.microsoft.com/office/drawing/2014/main" id="{7195E3FB-1EC9-4773-B2D3-36518A8B7C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Rectangle 6">
            <a:extLst>
              <a:ext uri="{FF2B5EF4-FFF2-40B4-BE49-F238E27FC236}">
                <a16:creationId xmlns:a16="http://schemas.microsoft.com/office/drawing/2014/main" id="{7688C014-D779-4188-9DCF-1CC121B5488B}"/>
              </a:ext>
            </a:extLst>
          </p:cNvPr>
          <p:cNvSpPr/>
          <p:nvPr/>
        </p:nvSpPr>
        <p:spPr>
          <a:xfrm>
            <a:off x="664108" y="4354605"/>
            <a:ext cx="4572000" cy="677108"/>
          </a:xfrm>
          <a:prstGeom prst="rect">
            <a:avLst/>
          </a:prstGeom>
        </p:spPr>
        <p:txBody>
          <a:bodyPr>
            <a:spAutoFit/>
          </a:bodyPr>
          <a:lstStyle/>
          <a:p>
            <a:r>
              <a:rPr lang="en-US" sz="1200" dirty="0">
                <a:hlinkClick r:id="rId3"/>
              </a:rPr>
              <a:t>https://wetheeconomy.com/films/supply-chain-reaction/?autoplay=yes</a:t>
            </a:r>
            <a:endParaRPr lang="en-US" sz="1200" dirty="0"/>
          </a:p>
          <a:p>
            <a:endParaRPr lang="en-US" dirty="0"/>
          </a:p>
        </p:txBody>
      </p:sp>
    </p:spTree>
    <p:extLst>
      <p:ext uri="{BB962C8B-B14F-4D97-AF65-F5344CB8AC3E}">
        <p14:creationId xmlns:p14="http://schemas.microsoft.com/office/powerpoint/2010/main" val="254041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177610" y="347477"/>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616385" y="445936"/>
            <a:ext cx="3564158" cy="307777"/>
          </a:xfrm>
          <a:prstGeom prst="rect">
            <a:avLst/>
          </a:prstGeom>
          <a:noFill/>
        </p:spPr>
        <p:txBody>
          <a:bodyPr wrap="square" rtlCol="0">
            <a:spAutoFit/>
          </a:bodyPr>
          <a:lstStyle/>
          <a:p>
            <a:pPr algn="ctr"/>
            <a:r>
              <a:rPr lang="en-US" b="1" dirty="0">
                <a:solidFill>
                  <a:schemeClr val="accent2">
                    <a:lumMod val="50000"/>
                  </a:schemeClr>
                </a:solidFill>
              </a:rPr>
              <a:t>Benefits of Supply Chain Management</a:t>
            </a: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10C977B2-DD92-4FE0-A067-C472DBE3504B}"/>
              </a:ext>
            </a:extLst>
          </p:cNvPr>
          <p:cNvSpPr txBox="1"/>
          <p:nvPr/>
        </p:nvSpPr>
        <p:spPr>
          <a:xfrm>
            <a:off x="1168029" y="1875521"/>
            <a:ext cx="7094943" cy="1785104"/>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Develops better customer relationship and service.</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Creates better delivery mechanisms for products and services in demand with minimum delay.</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Improvises productivity and business functions.</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Minimizes warehouse and transportation costs.</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Minimizes direct and indirect costs.</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Assists in achieving shipping of right products to the right place at the right time.</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Enhances inventory management.</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Assists companies in adapting to the challenges of globalization, economic upheaval, expanding consumer expectations, and related differences.</a:t>
            </a:r>
          </a:p>
          <a:p>
            <a:pPr marL="171450" indent="-171450">
              <a:buFont typeface="Arial" panose="020B0604020202020204" pitchFamily="34" charset="0"/>
              <a:buChar char="•"/>
            </a:pPr>
            <a:r>
              <a:rPr lang="en-US" sz="1100" dirty="0">
                <a:solidFill>
                  <a:schemeClr val="dk1"/>
                </a:solidFill>
                <a:latin typeface="Encode Sans Semi Condensed Light"/>
                <a:sym typeface="Encode Sans Semi Condensed Light"/>
              </a:rPr>
              <a:t>Assists companies in minimizing waste, driving out costs, and achieving efficiencies throughout the supply chain process.</a:t>
            </a:r>
          </a:p>
        </p:txBody>
      </p:sp>
      <p:pic>
        <p:nvPicPr>
          <p:cNvPr id="6" name="Picture 5">
            <a:extLst>
              <a:ext uri="{FF2B5EF4-FFF2-40B4-BE49-F238E27FC236}">
                <a16:creationId xmlns:a16="http://schemas.microsoft.com/office/drawing/2014/main" id="{240002EC-B885-4023-8AF1-1B77B96B98F3}"/>
              </a:ext>
            </a:extLst>
          </p:cNvPr>
          <p:cNvPicPr>
            <a:picLocks noChangeAspect="1"/>
          </p:cNvPicPr>
          <p:nvPr/>
        </p:nvPicPr>
        <p:blipFill>
          <a:blip r:embed="rId3"/>
          <a:stretch>
            <a:fillRect/>
          </a:stretch>
        </p:blipFill>
        <p:spPr>
          <a:xfrm>
            <a:off x="8543950" y="124952"/>
            <a:ext cx="445047" cy="445047"/>
          </a:xfrm>
          <a:prstGeom prst="rect">
            <a:avLst/>
          </a:prstGeom>
        </p:spPr>
      </p:pic>
    </p:spTree>
    <p:extLst>
      <p:ext uri="{BB962C8B-B14F-4D97-AF65-F5344CB8AC3E}">
        <p14:creationId xmlns:p14="http://schemas.microsoft.com/office/powerpoint/2010/main" val="147516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AE3B7-D1B8-4BA5-8D28-E54CAED46F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Rectangle 2">
            <a:extLst>
              <a:ext uri="{FF2B5EF4-FFF2-40B4-BE49-F238E27FC236}">
                <a16:creationId xmlns:a16="http://schemas.microsoft.com/office/drawing/2014/main" id="{CF1B4EFF-E630-41DE-8914-DB42693F5A9B}"/>
              </a:ext>
            </a:extLst>
          </p:cNvPr>
          <p:cNvSpPr/>
          <p:nvPr/>
        </p:nvSpPr>
        <p:spPr>
          <a:xfrm>
            <a:off x="991156" y="289005"/>
            <a:ext cx="4572000" cy="923330"/>
          </a:xfrm>
          <a:prstGeom prst="rect">
            <a:avLst/>
          </a:prstGeom>
        </p:spPr>
        <p:txBody>
          <a:bodyPr>
            <a:spAutoFit/>
          </a:bodyPr>
          <a:lstStyle/>
          <a:p>
            <a:r>
              <a:rPr lang="en-US" sz="1800" b="1" dirty="0">
                <a:solidFill>
                  <a:schemeClr val="accent1">
                    <a:lumMod val="75000"/>
                  </a:schemeClr>
                </a:solidFill>
              </a:rPr>
              <a:t>Reading: </a:t>
            </a:r>
            <a:r>
              <a:rPr lang="en-US" sz="1800" b="1" i="1" dirty="0">
                <a:solidFill>
                  <a:schemeClr val="accent1">
                    <a:lumMod val="75000"/>
                  </a:schemeClr>
                </a:solidFill>
              </a:rPr>
              <a:t>Summertime shortages: Why you can't find chicken wings, chlorine, or a new washer this summer. . .</a:t>
            </a:r>
          </a:p>
        </p:txBody>
      </p:sp>
      <p:pic>
        <p:nvPicPr>
          <p:cNvPr id="4" name="Picture 3">
            <a:extLst>
              <a:ext uri="{FF2B5EF4-FFF2-40B4-BE49-F238E27FC236}">
                <a16:creationId xmlns:a16="http://schemas.microsoft.com/office/drawing/2014/main" id="{301DC8CA-A3C2-48E1-8C34-F840B52BC644}"/>
              </a:ext>
            </a:extLst>
          </p:cNvPr>
          <p:cNvPicPr>
            <a:picLocks noChangeAspect="1"/>
          </p:cNvPicPr>
          <p:nvPr/>
        </p:nvPicPr>
        <p:blipFill>
          <a:blip r:embed="rId2"/>
          <a:stretch>
            <a:fillRect/>
          </a:stretch>
        </p:blipFill>
        <p:spPr>
          <a:xfrm>
            <a:off x="5268157" y="1175069"/>
            <a:ext cx="3724483" cy="2793362"/>
          </a:xfrm>
          <a:prstGeom prst="rect">
            <a:avLst/>
          </a:prstGeom>
        </p:spPr>
      </p:pic>
      <p:sp>
        <p:nvSpPr>
          <p:cNvPr id="5" name="Rectangle 4">
            <a:extLst>
              <a:ext uri="{FF2B5EF4-FFF2-40B4-BE49-F238E27FC236}">
                <a16:creationId xmlns:a16="http://schemas.microsoft.com/office/drawing/2014/main" id="{823BB4AD-1E36-46C8-832A-24B5EEA5AB44}"/>
              </a:ext>
            </a:extLst>
          </p:cNvPr>
          <p:cNvSpPr/>
          <p:nvPr/>
        </p:nvSpPr>
        <p:spPr>
          <a:xfrm>
            <a:off x="1084598" y="1452089"/>
            <a:ext cx="3233773" cy="1785104"/>
          </a:xfrm>
          <a:prstGeom prst="rect">
            <a:avLst/>
          </a:prstGeom>
        </p:spPr>
        <p:txBody>
          <a:bodyPr wrap="square">
            <a:spAutoFit/>
          </a:bodyPr>
          <a:lstStyle/>
          <a:p>
            <a:r>
              <a:rPr lang="en-US" sz="1100" dirty="0">
                <a:solidFill>
                  <a:schemeClr val="dk1"/>
                </a:solidFill>
                <a:latin typeface="Encode Sans Semi Condensed Light"/>
              </a:rPr>
              <a:t>Summertime is perfect for bike rides, cookouts, home improvements and relaxing by the pool.</a:t>
            </a:r>
          </a:p>
          <a:p>
            <a:pPr marL="171450" indent="-171450">
              <a:buFont typeface="Arial" panose="020B0604020202020204" pitchFamily="34" charset="0"/>
              <a:buChar char="•"/>
            </a:pPr>
            <a:endParaRPr lang="en-US" sz="1100" dirty="0">
              <a:solidFill>
                <a:schemeClr val="dk1"/>
              </a:solidFill>
              <a:latin typeface="Encode Sans Semi Condensed Light"/>
            </a:endParaRPr>
          </a:p>
          <a:p>
            <a:r>
              <a:rPr lang="en-US" sz="1100" dirty="0">
                <a:solidFill>
                  <a:schemeClr val="dk1"/>
                </a:solidFill>
                <a:latin typeface="Encode Sans Semi Condensed Light"/>
              </a:rPr>
              <a:t>But a COVID-19 hangover from 2020 is threatening many of those traditions as shop owners struggle with shortages and higher prices created by snarled supply chains.</a:t>
            </a:r>
          </a:p>
          <a:p>
            <a:endParaRPr lang="en-US" sz="1100" dirty="0">
              <a:solidFill>
                <a:schemeClr val="dk1"/>
              </a:solidFill>
              <a:latin typeface="Encode Sans Semi Condensed Light"/>
            </a:endParaRPr>
          </a:p>
          <a:p>
            <a:r>
              <a:rPr lang="en-US" sz="1100" b="1" i="1" dirty="0">
                <a:solidFill>
                  <a:schemeClr val="dk1"/>
                </a:solidFill>
                <a:latin typeface="Encode Sans Semi Condensed Light"/>
              </a:rPr>
              <a:t>Read the rest of the article and then participate in class discussion about supply chain shortages.</a:t>
            </a:r>
          </a:p>
        </p:txBody>
      </p:sp>
      <p:sp>
        <p:nvSpPr>
          <p:cNvPr id="6" name="Rectangle 5">
            <a:extLst>
              <a:ext uri="{FF2B5EF4-FFF2-40B4-BE49-F238E27FC236}">
                <a16:creationId xmlns:a16="http://schemas.microsoft.com/office/drawing/2014/main" id="{0CD79A6A-1B39-401B-91A0-1C5764180158}"/>
              </a:ext>
            </a:extLst>
          </p:cNvPr>
          <p:cNvSpPr/>
          <p:nvPr/>
        </p:nvSpPr>
        <p:spPr>
          <a:xfrm>
            <a:off x="5268157" y="4090323"/>
            <a:ext cx="3385270" cy="338554"/>
          </a:xfrm>
          <a:prstGeom prst="rect">
            <a:avLst/>
          </a:prstGeom>
        </p:spPr>
        <p:txBody>
          <a:bodyPr wrap="square">
            <a:spAutoFit/>
          </a:bodyPr>
          <a:lstStyle/>
          <a:p>
            <a:r>
              <a:rPr lang="en-US" sz="800" dirty="0"/>
              <a:t>https://www.cincinnati.com/story/money/2021/05/31/chicken-wing-shortage-2021-chlorine-lumber-appliances/5241944001/</a:t>
            </a:r>
          </a:p>
        </p:txBody>
      </p:sp>
    </p:spTree>
    <p:extLst>
      <p:ext uri="{BB962C8B-B14F-4D97-AF65-F5344CB8AC3E}">
        <p14:creationId xmlns:p14="http://schemas.microsoft.com/office/powerpoint/2010/main" val="412322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dirty="0">
                <a:solidFill>
                  <a:schemeClr val="accent3">
                    <a:lumMod val="75000"/>
                  </a:schemeClr>
                </a:solidFill>
              </a:rPr>
              <a:t>What is the Difference?</a:t>
            </a:r>
            <a:endParaRPr sz="2800" b="1" dirty="0">
              <a:solidFill>
                <a:schemeClr val="accent3">
                  <a:lumMod val="75000"/>
                </a:schemeClr>
              </a:solidFill>
            </a:endParaRPr>
          </a:p>
        </p:txBody>
      </p:sp>
      <p:sp>
        <p:nvSpPr>
          <p:cNvPr id="203" name="Google Shape;203;p19"/>
          <p:cNvSpPr txBox="1">
            <a:spLocks noGrp="1"/>
          </p:cNvSpPr>
          <p:nvPr>
            <p:ph type="body" idx="1"/>
          </p:nvPr>
        </p:nvSpPr>
        <p:spPr>
          <a:xfrm>
            <a:off x="1201800" y="1706200"/>
            <a:ext cx="2147400" cy="30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1" u="sng" dirty="0"/>
              <a:t>Operations Management</a:t>
            </a:r>
            <a:endParaRPr sz="1400" b="1" u="sng" dirty="0"/>
          </a:p>
          <a:p>
            <a:pPr marL="0" lvl="0" indent="0" algn="l" rtl="0">
              <a:spcBef>
                <a:spcPts val="600"/>
              </a:spcBef>
              <a:spcAft>
                <a:spcPts val="0"/>
              </a:spcAft>
              <a:buNone/>
            </a:pPr>
            <a:r>
              <a:rPr lang="en-US" sz="1100" dirty="0"/>
              <a:t>Set of activities that creates value in the form of goods and service by transforming inputs into outputs.</a:t>
            </a:r>
          </a:p>
          <a:p>
            <a:pPr marL="0" lvl="0" indent="0" algn="l" rtl="0">
              <a:spcBef>
                <a:spcPts val="600"/>
              </a:spcBef>
              <a:spcAft>
                <a:spcPts val="0"/>
              </a:spcAft>
              <a:buNone/>
            </a:pPr>
            <a:endParaRPr lang="en-US" sz="1100" dirty="0"/>
          </a:p>
          <a:p>
            <a:pPr marL="0" lvl="0" indent="0">
              <a:lnSpc>
                <a:spcPct val="100000"/>
              </a:lnSpc>
              <a:buNone/>
            </a:pPr>
            <a:r>
              <a:rPr lang="en-US" sz="1100" b="1" dirty="0"/>
              <a:t>Examples</a:t>
            </a:r>
            <a:r>
              <a:rPr lang="en-US" sz="1100" dirty="0"/>
              <a:t>: </a:t>
            </a:r>
          </a:p>
          <a:p>
            <a:pPr marL="171450" indent="-171450">
              <a:lnSpc>
                <a:spcPct val="100000"/>
              </a:lnSpc>
              <a:buFont typeface="Wingdings" panose="05000000000000000000" pitchFamily="2" charset="2"/>
              <a:buChar char="§"/>
            </a:pPr>
            <a:r>
              <a:rPr lang="en-US" sz="1100" dirty="0"/>
              <a:t>Scheduling crews for an airline</a:t>
            </a:r>
          </a:p>
          <a:p>
            <a:pPr marL="171450" indent="-171450">
              <a:lnSpc>
                <a:spcPct val="100000"/>
              </a:lnSpc>
              <a:buFont typeface="Wingdings" panose="05000000000000000000" pitchFamily="2" charset="2"/>
              <a:buChar char="§"/>
            </a:pPr>
            <a:r>
              <a:rPr lang="en-US" sz="1100" dirty="0"/>
              <a:t>Designing a new I-Phone</a:t>
            </a:r>
          </a:p>
          <a:p>
            <a:pPr marL="0" lvl="0" indent="0" algn="l" rtl="0">
              <a:spcBef>
                <a:spcPts val="600"/>
              </a:spcBef>
              <a:spcAft>
                <a:spcPts val="0"/>
              </a:spcAft>
              <a:buNone/>
            </a:pPr>
            <a:endParaRPr sz="1100" dirty="0"/>
          </a:p>
        </p:txBody>
      </p:sp>
      <p:sp>
        <p:nvSpPr>
          <p:cNvPr id="204" name="Google Shape;204;p19"/>
          <p:cNvSpPr txBox="1">
            <a:spLocks noGrp="1"/>
          </p:cNvSpPr>
          <p:nvPr>
            <p:ph type="body" idx="2"/>
          </p:nvPr>
        </p:nvSpPr>
        <p:spPr>
          <a:xfrm>
            <a:off x="3556904" y="1706200"/>
            <a:ext cx="2147400" cy="3064800"/>
          </a:xfrm>
          <a:prstGeom prst="rect">
            <a:avLst/>
          </a:prstGeom>
        </p:spPr>
        <p:txBody>
          <a:bodyPr spcFirstLastPara="1" wrap="square" lIns="0" tIns="0" rIns="0" bIns="0" anchor="t" anchorCtr="0">
            <a:noAutofit/>
          </a:bodyPr>
          <a:lstStyle/>
          <a:p>
            <a:pPr marL="0" indent="0" eaLnBrk="0" fontAlgn="base" hangingPunct="0">
              <a:buNone/>
              <a:defRPr/>
            </a:pPr>
            <a:r>
              <a:rPr lang="en-US" sz="1400" b="1" u="sng" dirty="0"/>
              <a:t>Supply Chain Management</a:t>
            </a:r>
          </a:p>
          <a:p>
            <a:pPr marL="0" lvl="0" indent="0" eaLnBrk="0" fontAlgn="base" hangingPunct="0">
              <a:lnSpc>
                <a:spcPct val="100000"/>
              </a:lnSpc>
              <a:spcBef>
                <a:spcPct val="0"/>
              </a:spcBef>
              <a:spcAft>
                <a:spcPct val="0"/>
              </a:spcAft>
              <a:buClrTx/>
              <a:buSzTx/>
              <a:buNone/>
              <a:defRPr/>
            </a:pPr>
            <a:r>
              <a:rPr lang="en-US" altLang="en-US" sz="1100" dirty="0"/>
              <a:t>Network of manufacturers, retailers, distributors, transporters, storage facilities, and suppliers that participate in the production, delivery, and sale of a product to the consumer</a:t>
            </a:r>
          </a:p>
          <a:p>
            <a:pPr marL="0" lvl="0" indent="0" eaLnBrk="0" fontAlgn="base" hangingPunct="0">
              <a:lnSpc>
                <a:spcPct val="100000"/>
              </a:lnSpc>
              <a:spcBef>
                <a:spcPct val="0"/>
              </a:spcBef>
              <a:spcAft>
                <a:spcPct val="0"/>
              </a:spcAft>
              <a:buClrTx/>
              <a:buSzTx/>
              <a:buNone/>
              <a:defRPr/>
            </a:pPr>
            <a:endParaRPr lang="en-US" sz="1400" kern="1200" dirty="0">
              <a:solidFill>
                <a:srgbClr val="000000"/>
              </a:solidFill>
              <a:latin typeface="Arial"/>
              <a:ea typeface="+mn-ea"/>
              <a:cs typeface="Arial"/>
            </a:endParaRPr>
          </a:p>
          <a:p>
            <a:pPr marL="0" lvl="0" indent="0" eaLnBrk="0" fontAlgn="base" hangingPunct="0">
              <a:lnSpc>
                <a:spcPct val="100000"/>
              </a:lnSpc>
              <a:spcBef>
                <a:spcPct val="0"/>
              </a:spcBef>
              <a:spcAft>
                <a:spcPct val="0"/>
              </a:spcAft>
              <a:buClrTx/>
              <a:buSzTx/>
              <a:buNone/>
              <a:defRPr/>
            </a:pPr>
            <a:r>
              <a:rPr lang="en-US" sz="1100" b="1" dirty="0"/>
              <a:t>Example:</a:t>
            </a:r>
          </a:p>
          <a:p>
            <a:pPr marL="0" lvl="0" indent="0" eaLnBrk="0" fontAlgn="base" hangingPunct="0">
              <a:lnSpc>
                <a:spcPct val="100000"/>
              </a:lnSpc>
              <a:spcBef>
                <a:spcPct val="0"/>
              </a:spcBef>
              <a:spcAft>
                <a:spcPct val="0"/>
              </a:spcAft>
              <a:buClrTx/>
              <a:buSzTx/>
              <a:buNone/>
              <a:defRPr/>
            </a:pPr>
            <a:r>
              <a:rPr lang="en-US" sz="1100" dirty="0"/>
              <a:t>Supplying beet sugar from the farmer to the syrup producer to the bottler to the distributor to the store to the consumer</a:t>
            </a:r>
          </a:p>
          <a:p>
            <a:pPr marL="0" indent="0">
              <a:buNone/>
            </a:pPr>
            <a:endParaRPr dirty="0"/>
          </a:p>
        </p:txBody>
      </p:sp>
      <p:sp>
        <p:nvSpPr>
          <p:cNvPr id="205" name="Google Shape;205;p19"/>
          <p:cNvSpPr txBox="1">
            <a:spLocks noGrp="1"/>
          </p:cNvSpPr>
          <p:nvPr>
            <p:ph type="body" idx="3"/>
          </p:nvPr>
        </p:nvSpPr>
        <p:spPr>
          <a:xfrm>
            <a:off x="6085544" y="1706200"/>
            <a:ext cx="2147400" cy="3064800"/>
          </a:xfrm>
          <a:prstGeom prst="rect">
            <a:avLst/>
          </a:prstGeom>
        </p:spPr>
        <p:txBody>
          <a:bodyPr spcFirstLastPara="1" wrap="square" lIns="0" tIns="0" rIns="0" bIns="0" anchor="t" anchorCtr="0">
            <a:noAutofit/>
          </a:bodyPr>
          <a:lstStyle/>
          <a:p>
            <a:pPr marL="0" lvl="0" indent="0">
              <a:buNone/>
            </a:pPr>
            <a:r>
              <a:rPr lang="en" sz="1400" b="1" u="sng" dirty="0"/>
              <a:t>Logistics Management</a:t>
            </a:r>
            <a:endParaRPr sz="1400" b="1" u="sng" dirty="0"/>
          </a:p>
          <a:p>
            <a:pPr marL="0" lvl="0" indent="0" eaLnBrk="0" fontAlgn="base" hangingPunct="0">
              <a:lnSpc>
                <a:spcPct val="100000"/>
              </a:lnSpc>
              <a:spcBef>
                <a:spcPct val="0"/>
              </a:spcBef>
              <a:spcAft>
                <a:spcPct val="0"/>
              </a:spcAft>
              <a:buClrTx/>
              <a:buSzTx/>
              <a:buNone/>
              <a:defRPr/>
            </a:pPr>
            <a:r>
              <a:rPr lang="en-US" sz="1100" dirty="0"/>
              <a:t>Planning, execution, and control of the procurement, movement, and stationing of personnel, material, and other resources</a:t>
            </a:r>
          </a:p>
          <a:p>
            <a:pPr marL="0" lvl="0" indent="0" eaLnBrk="0" fontAlgn="base" hangingPunct="0">
              <a:lnSpc>
                <a:spcPct val="100000"/>
              </a:lnSpc>
              <a:spcBef>
                <a:spcPct val="0"/>
              </a:spcBef>
              <a:spcAft>
                <a:spcPct val="0"/>
              </a:spcAft>
              <a:buClrTx/>
              <a:buSzTx/>
              <a:buNone/>
              <a:defRPr/>
            </a:pPr>
            <a:endParaRPr lang="en-US" sz="1400" kern="1200" dirty="0">
              <a:solidFill>
                <a:srgbClr val="000000"/>
              </a:solidFill>
              <a:latin typeface="Arial"/>
              <a:ea typeface="+mn-ea"/>
              <a:cs typeface="Arial"/>
            </a:endParaRPr>
          </a:p>
          <a:p>
            <a:pPr marL="0" lvl="0" indent="0" eaLnBrk="0" fontAlgn="base" hangingPunct="0">
              <a:lnSpc>
                <a:spcPct val="100000"/>
              </a:lnSpc>
              <a:spcBef>
                <a:spcPct val="0"/>
              </a:spcBef>
              <a:spcAft>
                <a:spcPct val="0"/>
              </a:spcAft>
              <a:buClrTx/>
              <a:buSzTx/>
              <a:buNone/>
              <a:defRPr/>
            </a:pPr>
            <a:r>
              <a:rPr lang="en-US" sz="1100" b="1" dirty="0"/>
              <a:t>Example:</a:t>
            </a:r>
          </a:p>
          <a:p>
            <a:pPr marL="0" lvl="0" indent="0" eaLnBrk="0" fontAlgn="base" hangingPunct="0">
              <a:lnSpc>
                <a:spcPct val="100000"/>
              </a:lnSpc>
              <a:spcBef>
                <a:spcPct val="0"/>
              </a:spcBef>
              <a:spcAft>
                <a:spcPct val="0"/>
              </a:spcAft>
              <a:buClrTx/>
              <a:buSzTx/>
              <a:buNone/>
              <a:defRPr/>
            </a:pPr>
            <a:r>
              <a:rPr lang="en-US" sz="1100" dirty="0"/>
              <a:t>Transporting a shipment of tomatoes from California to a Kroger in Memphis</a:t>
            </a:r>
            <a:endParaRPr sz="1100" dirty="0"/>
          </a:p>
        </p:txBody>
      </p:sp>
      <p:sp>
        <p:nvSpPr>
          <p:cNvPr id="206" name="Google Shape;206;p19"/>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cxnSp>
        <p:nvCxnSpPr>
          <p:cNvPr id="3" name="Straight Connector 2">
            <a:extLst>
              <a:ext uri="{FF2B5EF4-FFF2-40B4-BE49-F238E27FC236}">
                <a16:creationId xmlns:a16="http://schemas.microsoft.com/office/drawing/2014/main" id="{20C5F9C3-031A-4250-B968-E4BC5650EF60}"/>
              </a:ext>
            </a:extLst>
          </p:cNvPr>
          <p:cNvCxnSpPr/>
          <p:nvPr/>
        </p:nvCxnSpPr>
        <p:spPr>
          <a:xfrm>
            <a:off x="3349200" y="1608543"/>
            <a:ext cx="0" cy="295678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465291C-C41C-4C35-BCD8-503A210D3AFE}"/>
              </a:ext>
            </a:extLst>
          </p:cNvPr>
          <p:cNvPicPr>
            <a:picLocks noChangeAspect="1"/>
          </p:cNvPicPr>
          <p:nvPr/>
        </p:nvPicPr>
        <p:blipFill>
          <a:blip r:embed="rId3"/>
          <a:stretch>
            <a:fillRect/>
          </a:stretch>
        </p:blipFill>
        <p:spPr>
          <a:xfrm>
            <a:off x="5791072" y="1596317"/>
            <a:ext cx="12193" cy="29690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177610" y="347477"/>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455821" y="386114"/>
            <a:ext cx="3720958" cy="523220"/>
          </a:xfrm>
          <a:prstGeom prst="rect">
            <a:avLst/>
          </a:prstGeom>
          <a:noFill/>
        </p:spPr>
        <p:txBody>
          <a:bodyPr wrap="square" rtlCol="0">
            <a:spAutoFit/>
          </a:bodyPr>
          <a:lstStyle/>
          <a:p>
            <a:pPr algn="ctr"/>
            <a:r>
              <a:rPr lang="en-US" altLang="en-US" b="1" dirty="0">
                <a:solidFill>
                  <a:schemeClr val="accent2">
                    <a:lumMod val="50000"/>
                  </a:schemeClr>
                </a:solidFill>
              </a:rPr>
              <a:t>Video Case Study: Frito-Lay: Operations Management in Manufacturing</a:t>
            </a:r>
            <a:endParaRPr lang="en-US" b="1" dirty="0">
              <a:solidFill>
                <a:schemeClr val="accent2">
                  <a:lumMod val="50000"/>
                </a:schemeClr>
              </a:solidFill>
            </a:endParaRP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240002EC-B885-4023-8AF1-1B77B96B98F3}"/>
              </a:ext>
            </a:extLst>
          </p:cNvPr>
          <p:cNvPicPr>
            <a:picLocks noChangeAspect="1"/>
          </p:cNvPicPr>
          <p:nvPr/>
        </p:nvPicPr>
        <p:blipFill>
          <a:blip r:embed="rId3"/>
          <a:stretch>
            <a:fillRect/>
          </a:stretch>
        </p:blipFill>
        <p:spPr>
          <a:xfrm>
            <a:off x="3935810" y="988802"/>
            <a:ext cx="883596" cy="565501"/>
          </a:xfrm>
          <a:prstGeom prst="rect">
            <a:avLst/>
          </a:prstGeom>
        </p:spPr>
      </p:pic>
      <p:sp>
        <p:nvSpPr>
          <p:cNvPr id="17" name="Rectangle 4">
            <a:extLst>
              <a:ext uri="{FF2B5EF4-FFF2-40B4-BE49-F238E27FC236}">
                <a16:creationId xmlns:a16="http://schemas.microsoft.com/office/drawing/2014/main" id="{554E8FC2-893A-4136-B688-34ECF6DD17D2}"/>
              </a:ext>
            </a:extLst>
          </p:cNvPr>
          <p:cNvSpPr>
            <a:spLocks noChangeArrowheads="1"/>
          </p:cNvSpPr>
          <p:nvPr/>
        </p:nvSpPr>
        <p:spPr bwMode="auto">
          <a:xfrm>
            <a:off x="468337" y="1815596"/>
            <a:ext cx="807561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100" dirty="0">
                <a:solidFill>
                  <a:schemeClr val="dk1"/>
                </a:solidFill>
                <a:latin typeface="Encode Sans Semi Condensed Light"/>
                <a:cs typeface="Arial"/>
              </a:rPr>
              <a:t>Frito-Lay, the Dallas-based subsidiary of PepsiCo, operates 30+ manufacturing facilities across the U.S. and Canada, more than 200 distribution centers, and has approximately 55,000 employees. With over 15,000 routes they make over 500,000 weekly service calls on approximately 290,000 customers. Sales exceeded $15 billion in 2016. </a:t>
            </a:r>
          </a:p>
          <a:p>
            <a:pPr>
              <a:spcBef>
                <a:spcPct val="0"/>
              </a:spcBef>
              <a:buFontTx/>
              <a:buNone/>
            </a:pPr>
            <a:endParaRPr lang="en-US" altLang="en-US" sz="1100" dirty="0">
              <a:solidFill>
                <a:schemeClr val="dk1"/>
              </a:solidFill>
              <a:latin typeface="Encode Sans Semi Condensed Light"/>
              <a:cs typeface="Arial"/>
            </a:endParaRPr>
          </a:p>
          <a:p>
            <a:pPr>
              <a:spcBef>
                <a:spcPct val="0"/>
              </a:spcBef>
              <a:buFontTx/>
              <a:buNone/>
            </a:pPr>
            <a:r>
              <a:rPr lang="en-US" altLang="en-US" sz="1100" dirty="0">
                <a:solidFill>
                  <a:schemeClr val="dk1"/>
                </a:solidFill>
                <a:latin typeface="Encode Sans Semi Condensed Light"/>
                <a:cs typeface="Arial"/>
              </a:rPr>
              <a:t>Operations is the focus of the firm—from designing products for new markets, to meeting changing consumer preferences, to adjusting to rising commodity costs, to subtle issues involving flavors and preservatives—OM is under constant cost, time, quality, and market pressure.</a:t>
            </a:r>
          </a:p>
          <a:p>
            <a:pPr>
              <a:spcBef>
                <a:spcPct val="0"/>
              </a:spcBef>
              <a:buFontTx/>
              <a:buNone/>
            </a:pPr>
            <a:endParaRPr lang="en-US" altLang="en-US" sz="1100" dirty="0">
              <a:solidFill>
                <a:schemeClr val="dk1"/>
              </a:solidFill>
              <a:latin typeface="Encode Sans Semi Condensed Light"/>
              <a:cs typeface="Arial"/>
            </a:endParaRPr>
          </a:p>
          <a:p>
            <a:pPr>
              <a:spcBef>
                <a:spcPct val="0"/>
              </a:spcBef>
              <a:buFontTx/>
              <a:buNone/>
            </a:pPr>
            <a:r>
              <a:rPr lang="en-US" altLang="en-US" sz="1100" dirty="0">
                <a:solidFill>
                  <a:schemeClr val="dk1"/>
                </a:solidFill>
                <a:latin typeface="Encode Sans Semi Condensed Light"/>
                <a:cs typeface="Arial"/>
              </a:rPr>
              <a:t>Directions: After watching the video, work with a partner and answer the following questions:</a:t>
            </a:r>
          </a:p>
          <a:p>
            <a:pPr>
              <a:spcBef>
                <a:spcPct val="0"/>
              </a:spcBef>
              <a:buFontTx/>
              <a:buNone/>
            </a:pPr>
            <a:endParaRPr lang="en-US" altLang="en-US" sz="1100" dirty="0">
              <a:solidFill>
                <a:schemeClr val="dk1"/>
              </a:solidFill>
              <a:latin typeface="Encode Sans Semi Condensed Light"/>
              <a:cs typeface="Arial"/>
            </a:endParaRPr>
          </a:p>
          <a:p>
            <a:pPr lvl="1">
              <a:spcBef>
                <a:spcPct val="0"/>
              </a:spcBef>
              <a:buFont typeface="Arial" panose="020B0604020202020204" pitchFamily="34" charset="0"/>
              <a:buAutoNum type="arabicPeriod"/>
            </a:pPr>
            <a:r>
              <a:rPr lang="en-US" altLang="en-US" sz="1100" dirty="0">
                <a:solidFill>
                  <a:schemeClr val="dk1"/>
                </a:solidFill>
                <a:latin typeface="Encode Sans Semi Condensed Light"/>
                <a:cs typeface="Arial"/>
              </a:rPr>
              <a:t>What are some examples of operations management discussed in the video?</a:t>
            </a:r>
          </a:p>
          <a:p>
            <a:pPr lvl="1">
              <a:spcBef>
                <a:spcPct val="0"/>
              </a:spcBef>
              <a:buFont typeface="Arial" panose="020B0604020202020204" pitchFamily="34" charset="0"/>
              <a:buAutoNum type="arabicPeriod"/>
            </a:pPr>
            <a:r>
              <a:rPr lang="en-US" altLang="en-US" sz="1100" dirty="0">
                <a:solidFill>
                  <a:schemeClr val="dk1"/>
                </a:solidFill>
                <a:latin typeface="Encode Sans Semi Condensed Light"/>
                <a:cs typeface="Arial"/>
              </a:rPr>
              <a:t>What are some examples of supply chain management discussed in the video?</a:t>
            </a:r>
          </a:p>
          <a:p>
            <a:pPr lvl="1">
              <a:spcBef>
                <a:spcPct val="0"/>
              </a:spcBef>
              <a:buFont typeface="Arial" panose="020B0604020202020204" pitchFamily="34" charset="0"/>
              <a:buAutoNum type="arabicPeriod"/>
            </a:pPr>
            <a:r>
              <a:rPr lang="en-US" altLang="en-US" sz="1100" dirty="0">
                <a:solidFill>
                  <a:schemeClr val="dk1"/>
                </a:solidFill>
                <a:latin typeface="Encode Sans Semi Condensed Light"/>
                <a:cs typeface="Arial"/>
              </a:rPr>
              <a:t>What are some examples of logistics discussed in the video?</a:t>
            </a:r>
          </a:p>
          <a:p>
            <a:pPr>
              <a:spcBef>
                <a:spcPct val="0"/>
              </a:spcBef>
              <a:buFontTx/>
              <a:buNone/>
            </a:pPr>
            <a:endParaRPr lang="en-US" altLang="en-US" sz="1400" dirty="0">
              <a:solidFill>
                <a:srgbClr val="231F20"/>
              </a:solidFill>
              <a:latin typeface="Abadi" panose="020B0604020104020204" pitchFamily="34" charset="0"/>
            </a:endParaRPr>
          </a:p>
        </p:txBody>
      </p:sp>
      <p:sp>
        <p:nvSpPr>
          <p:cNvPr id="7" name="Rectangle 6">
            <a:extLst>
              <a:ext uri="{FF2B5EF4-FFF2-40B4-BE49-F238E27FC236}">
                <a16:creationId xmlns:a16="http://schemas.microsoft.com/office/drawing/2014/main" id="{4F51ABA1-AFEA-4099-91CD-58ED8CEF7413}"/>
              </a:ext>
            </a:extLst>
          </p:cNvPr>
          <p:cNvSpPr/>
          <p:nvPr/>
        </p:nvSpPr>
        <p:spPr>
          <a:xfrm>
            <a:off x="351773" y="4394793"/>
            <a:ext cx="4467633" cy="307777"/>
          </a:xfrm>
          <a:prstGeom prst="rect">
            <a:avLst/>
          </a:prstGeom>
        </p:spPr>
        <p:txBody>
          <a:bodyPr wrap="none">
            <a:spAutoFit/>
          </a:bodyPr>
          <a:lstStyle/>
          <a:p>
            <a:pPr lvl="0" eaLnBrk="0" fontAlgn="base" hangingPunct="0">
              <a:spcBef>
                <a:spcPct val="0"/>
              </a:spcBef>
              <a:spcAft>
                <a:spcPct val="0"/>
              </a:spcAft>
              <a:buClrTx/>
              <a:defRPr/>
            </a:pPr>
            <a:r>
              <a:rPr lang="en-US" b="1" kern="1200" dirty="0">
                <a:solidFill>
                  <a:srgbClr val="BBE0E3">
                    <a:lumMod val="50000"/>
                  </a:srgbClr>
                </a:solidFill>
                <a:latin typeface="Arial" panose="020B0604020202020204" pitchFamily="34" charset="0"/>
                <a:ea typeface="+mn-ea"/>
                <a:cs typeface="Arial" panose="020B0604020202020204" pitchFamily="34" charset="0"/>
              </a:rPr>
              <a:t>https://www.youtube.com/watch?v=BTE7Uvm60IM</a:t>
            </a:r>
          </a:p>
        </p:txBody>
      </p:sp>
    </p:spTree>
    <p:extLst>
      <p:ext uri="{BB962C8B-B14F-4D97-AF65-F5344CB8AC3E}">
        <p14:creationId xmlns:p14="http://schemas.microsoft.com/office/powerpoint/2010/main" val="14109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EAD80-47F7-492A-BB3B-2DC9C959D3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extBox 3">
            <a:extLst>
              <a:ext uri="{FF2B5EF4-FFF2-40B4-BE49-F238E27FC236}">
                <a16:creationId xmlns:a16="http://schemas.microsoft.com/office/drawing/2014/main" id="{66B6258A-365E-4656-A9F7-D2319FBD81C8}"/>
              </a:ext>
            </a:extLst>
          </p:cNvPr>
          <p:cNvSpPr txBox="1"/>
          <p:nvPr/>
        </p:nvSpPr>
        <p:spPr>
          <a:xfrm>
            <a:off x="912143" y="231403"/>
            <a:ext cx="5077097" cy="400110"/>
          </a:xfrm>
          <a:prstGeom prst="rect">
            <a:avLst/>
          </a:prstGeom>
          <a:noFill/>
        </p:spPr>
        <p:txBody>
          <a:bodyPr wrap="square" rtlCol="0">
            <a:spAutoFit/>
          </a:bodyPr>
          <a:lstStyle/>
          <a:p>
            <a:r>
              <a:rPr lang="en-US" sz="2000" b="1" dirty="0">
                <a:solidFill>
                  <a:schemeClr val="accent3">
                    <a:lumMod val="75000"/>
                  </a:schemeClr>
                </a:solidFill>
              </a:rPr>
              <a:t>Functions of a Business Organization</a:t>
            </a:r>
          </a:p>
        </p:txBody>
      </p:sp>
      <p:graphicFrame>
        <p:nvGraphicFramePr>
          <p:cNvPr id="22" name="Diagram 21">
            <a:extLst>
              <a:ext uri="{FF2B5EF4-FFF2-40B4-BE49-F238E27FC236}">
                <a16:creationId xmlns:a16="http://schemas.microsoft.com/office/drawing/2014/main" id="{E89350F3-BB79-4B01-8D8D-72E86CD08182}"/>
              </a:ext>
            </a:extLst>
          </p:cNvPr>
          <p:cNvGraphicFramePr/>
          <p:nvPr>
            <p:extLst>
              <p:ext uri="{D42A27DB-BD31-4B8C-83A1-F6EECF244321}">
                <p14:modId xmlns:p14="http://schemas.microsoft.com/office/powerpoint/2010/main" val="683824111"/>
              </p:ext>
            </p:extLst>
          </p:nvPr>
        </p:nvGraphicFramePr>
        <p:xfrm>
          <a:off x="1604094" y="84809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08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177610" y="347477"/>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778510" y="376412"/>
            <a:ext cx="3107748" cy="307777"/>
          </a:xfrm>
          <a:prstGeom prst="rect">
            <a:avLst/>
          </a:prstGeom>
          <a:noFill/>
        </p:spPr>
        <p:txBody>
          <a:bodyPr wrap="square" rtlCol="0">
            <a:spAutoFit/>
          </a:bodyPr>
          <a:lstStyle/>
          <a:p>
            <a:pPr algn="ctr"/>
            <a:r>
              <a:rPr lang="en-US" b="1" dirty="0">
                <a:solidFill>
                  <a:schemeClr val="accent2">
                    <a:lumMod val="50000"/>
                  </a:schemeClr>
                </a:solidFill>
              </a:rPr>
              <a:t>SCOR Model</a:t>
            </a: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2AE208FE-4EE3-4673-81A9-4360F58AB2A5}"/>
              </a:ext>
            </a:extLst>
          </p:cNvPr>
          <p:cNvSpPr txBox="1"/>
          <p:nvPr/>
        </p:nvSpPr>
        <p:spPr>
          <a:xfrm>
            <a:off x="3791407" y="2011681"/>
            <a:ext cx="1612261" cy="435428"/>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4D82DEBF-664E-4840-B78E-B43D37BFEEE4}"/>
              </a:ext>
            </a:extLst>
          </p:cNvPr>
          <p:cNvSpPr txBox="1"/>
          <p:nvPr/>
        </p:nvSpPr>
        <p:spPr>
          <a:xfrm>
            <a:off x="5724710" y="2011681"/>
            <a:ext cx="1612261" cy="435428"/>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FBC6D174-FE02-4E99-B70D-99D43A9202A9}"/>
              </a:ext>
            </a:extLst>
          </p:cNvPr>
          <p:cNvSpPr txBox="1"/>
          <p:nvPr/>
        </p:nvSpPr>
        <p:spPr>
          <a:xfrm>
            <a:off x="1853750" y="2020389"/>
            <a:ext cx="1612261" cy="435428"/>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BDF43581-D40C-4A7D-8F24-C28F5A79A572}"/>
              </a:ext>
            </a:extLst>
          </p:cNvPr>
          <p:cNvPicPr>
            <a:picLocks noChangeAspect="1"/>
          </p:cNvPicPr>
          <p:nvPr/>
        </p:nvPicPr>
        <p:blipFill>
          <a:blip r:embed="rId3"/>
          <a:stretch>
            <a:fillRect/>
          </a:stretch>
        </p:blipFill>
        <p:spPr>
          <a:xfrm>
            <a:off x="226393" y="1457749"/>
            <a:ext cx="4458856" cy="3420076"/>
          </a:xfrm>
          <a:prstGeom prst="rect">
            <a:avLst/>
          </a:prstGeom>
        </p:spPr>
      </p:pic>
      <p:sp>
        <p:nvSpPr>
          <p:cNvPr id="6" name="TextBox 5">
            <a:extLst>
              <a:ext uri="{FF2B5EF4-FFF2-40B4-BE49-F238E27FC236}">
                <a16:creationId xmlns:a16="http://schemas.microsoft.com/office/drawing/2014/main" id="{FE92729D-AA52-404D-BD7C-FC121FC5CCCF}"/>
              </a:ext>
            </a:extLst>
          </p:cNvPr>
          <p:cNvSpPr txBox="1"/>
          <p:nvPr/>
        </p:nvSpPr>
        <p:spPr>
          <a:xfrm>
            <a:off x="4736325" y="1521182"/>
            <a:ext cx="3123644" cy="3108543"/>
          </a:xfrm>
          <a:prstGeom prst="rect">
            <a:avLst/>
          </a:prstGeom>
          <a:noFill/>
        </p:spPr>
        <p:txBody>
          <a:bodyPr wrap="square" rtlCol="0">
            <a:spAutoFit/>
          </a:bodyPr>
          <a:lstStyle/>
          <a:p>
            <a:r>
              <a:rPr lang="en-US" sz="1100" b="1" dirty="0">
                <a:solidFill>
                  <a:schemeClr val="accent1">
                    <a:lumMod val="75000"/>
                  </a:schemeClr>
                </a:solidFill>
                <a:latin typeface="Encode Sans Semi Condensed Light"/>
                <a:sym typeface="Encode Sans Semi Condensed Light"/>
              </a:rPr>
              <a:t>Plan</a:t>
            </a:r>
            <a:r>
              <a:rPr lang="en-US" sz="1200" dirty="0">
                <a:solidFill>
                  <a:schemeClr val="dk1"/>
                </a:solidFill>
                <a:latin typeface="Encode Sans Semi Condensed Light"/>
                <a:sym typeface="Encode Sans Semi Condensed Light"/>
              </a:rPr>
              <a:t> -</a:t>
            </a:r>
            <a:r>
              <a:rPr lang="en-US" sz="1000" dirty="0">
                <a:latin typeface="Arial" panose="020B0604020202020204" pitchFamily="34" charset="0"/>
              </a:rPr>
              <a:t>develop a plan or strategy to address how</a:t>
            </a:r>
          </a:p>
          <a:p>
            <a:r>
              <a:rPr lang="en-US" sz="1000" dirty="0">
                <a:latin typeface="Arial" panose="020B0604020202020204" pitchFamily="34" charset="0"/>
              </a:rPr>
              <a:t>products and services will satisfy the demands and necessities of the customers.</a:t>
            </a:r>
            <a:r>
              <a:rPr lang="en-US" sz="1000" dirty="0">
                <a:solidFill>
                  <a:schemeClr val="dk1"/>
                </a:solidFill>
                <a:latin typeface="Encode Sans Semi Condensed Light"/>
                <a:sym typeface="Encode Sans Semi Condensed Light"/>
              </a:rPr>
              <a:t> </a:t>
            </a:r>
            <a:endParaRPr lang="en-US" sz="1000" b="1" dirty="0">
              <a:solidFill>
                <a:schemeClr val="dk1"/>
              </a:solidFill>
              <a:latin typeface="Encode Sans Semi Condensed Light"/>
              <a:sym typeface="Encode Sans Semi Condensed Light"/>
            </a:endParaRPr>
          </a:p>
          <a:p>
            <a:endParaRPr lang="en-US" sz="1200" b="1" dirty="0"/>
          </a:p>
          <a:p>
            <a:r>
              <a:rPr lang="en-US" sz="1100" b="1" dirty="0">
                <a:solidFill>
                  <a:schemeClr val="accent1">
                    <a:lumMod val="75000"/>
                  </a:schemeClr>
                </a:solidFill>
                <a:latin typeface="Encode Sans Semi Condensed Light"/>
              </a:rPr>
              <a:t>Develop (Source) </a:t>
            </a:r>
            <a:r>
              <a:rPr lang="en-US" sz="1200" b="1" dirty="0">
                <a:solidFill>
                  <a:schemeClr val="accent1">
                    <a:lumMod val="75000"/>
                  </a:schemeClr>
                </a:solidFill>
                <a:latin typeface="Encode Sans Semi Condensed Light"/>
              </a:rPr>
              <a:t>– </a:t>
            </a:r>
            <a:r>
              <a:rPr lang="en-US" sz="1000" dirty="0">
                <a:latin typeface="Arial" panose="020B0604020202020204" pitchFamily="34" charset="0"/>
              </a:rPr>
              <a:t>establish strong relationships with suppliers to deliver the items and services required to make their product – arrange pricing, delivery and payment processes.</a:t>
            </a:r>
            <a:endParaRPr lang="en-US" sz="1200" b="1" dirty="0">
              <a:solidFill>
                <a:schemeClr val="accent1">
                  <a:lumMod val="75000"/>
                </a:schemeClr>
              </a:solidFill>
              <a:latin typeface="Encode Sans Semi Condensed Light"/>
            </a:endParaRPr>
          </a:p>
          <a:p>
            <a:endParaRPr lang="en-US" sz="1200" b="1" dirty="0">
              <a:solidFill>
                <a:schemeClr val="dk1"/>
              </a:solidFill>
              <a:latin typeface="Encode Sans Semi Condensed Light"/>
            </a:endParaRPr>
          </a:p>
          <a:p>
            <a:pPr algn="just"/>
            <a:r>
              <a:rPr lang="en-US" sz="1100" b="1" dirty="0">
                <a:solidFill>
                  <a:schemeClr val="accent1">
                    <a:lumMod val="75000"/>
                  </a:schemeClr>
                </a:solidFill>
                <a:latin typeface="Encode Sans Semi Condensed Light"/>
              </a:rPr>
              <a:t>Make</a:t>
            </a:r>
            <a:r>
              <a:rPr lang="en-US" sz="1200" b="1" dirty="0">
                <a:solidFill>
                  <a:schemeClr val="accent1">
                    <a:lumMod val="75000"/>
                  </a:schemeClr>
                </a:solidFill>
                <a:latin typeface="Encode Sans Semi Condensed Light"/>
              </a:rPr>
              <a:t> – </a:t>
            </a:r>
            <a:r>
              <a:rPr lang="en-US" sz="1000" dirty="0">
                <a:latin typeface="Arial" panose="020B0604020202020204" pitchFamily="34" charset="0"/>
              </a:rPr>
              <a:t>manufacturing of products demanded by the customer – schedule all activities for manufacturing, testing, packaging and preparation for delivery.</a:t>
            </a:r>
          </a:p>
          <a:p>
            <a:pPr algn="just"/>
            <a:endParaRPr lang="en-US" sz="1000" dirty="0">
              <a:latin typeface="Arial" panose="020B0604020202020204" pitchFamily="34" charset="0"/>
            </a:endParaRPr>
          </a:p>
          <a:p>
            <a:pPr algn="just"/>
            <a:r>
              <a:rPr lang="en-US" sz="1100" b="1" dirty="0">
                <a:solidFill>
                  <a:schemeClr val="accent1">
                    <a:lumMod val="75000"/>
                  </a:schemeClr>
                </a:solidFill>
                <a:latin typeface="Encode Sans Semi Condensed Light"/>
              </a:rPr>
              <a:t>Deliver</a:t>
            </a:r>
            <a:r>
              <a:rPr lang="en-US" sz="1200" b="1" dirty="0">
                <a:solidFill>
                  <a:schemeClr val="accent1">
                    <a:lumMod val="75000"/>
                  </a:schemeClr>
                </a:solidFill>
                <a:latin typeface="Encode Sans Semi Condensed Light"/>
              </a:rPr>
              <a:t> - </a:t>
            </a:r>
            <a:r>
              <a:rPr lang="en-US" sz="1000" dirty="0">
                <a:latin typeface="Arial" panose="020B0604020202020204" pitchFamily="34" charset="0"/>
              </a:rPr>
              <a:t>delivered to the customer at the destined location – referred to as logistics-COSTLIEST PART</a:t>
            </a:r>
          </a:p>
          <a:p>
            <a:endParaRPr lang="en-US" sz="1200" b="1" dirty="0">
              <a:solidFill>
                <a:schemeClr val="dk1"/>
              </a:solidFill>
              <a:latin typeface="Encode Sans Semi Condensed Light"/>
            </a:endParaRPr>
          </a:p>
          <a:p>
            <a:r>
              <a:rPr lang="en-US" sz="1100" b="1" dirty="0">
                <a:solidFill>
                  <a:schemeClr val="accent1">
                    <a:lumMod val="75000"/>
                  </a:schemeClr>
                </a:solidFill>
                <a:latin typeface="Encode Sans Semi Condensed Light"/>
              </a:rPr>
              <a:t>Return</a:t>
            </a:r>
            <a:r>
              <a:rPr lang="en-US" sz="1200" b="1" dirty="0">
                <a:solidFill>
                  <a:schemeClr val="accent1">
                    <a:lumMod val="75000"/>
                  </a:schemeClr>
                </a:solidFill>
                <a:latin typeface="Encode Sans Semi Condensed Light"/>
              </a:rPr>
              <a:t> - </a:t>
            </a:r>
            <a:r>
              <a:rPr lang="en-US" sz="1000" dirty="0">
                <a:latin typeface="Arial" panose="020B0604020202020204" pitchFamily="34" charset="0"/>
              </a:rPr>
              <a:t>defective or damaged goods are returned to the supplier by the customer</a:t>
            </a:r>
          </a:p>
        </p:txBody>
      </p:sp>
      <p:cxnSp>
        <p:nvCxnSpPr>
          <p:cNvPr id="8" name="Straight Connector 7">
            <a:extLst>
              <a:ext uri="{FF2B5EF4-FFF2-40B4-BE49-F238E27FC236}">
                <a16:creationId xmlns:a16="http://schemas.microsoft.com/office/drawing/2014/main" id="{A4F59CB5-CC7C-4D21-ADD3-61928847CC4A}"/>
              </a:ext>
            </a:extLst>
          </p:cNvPr>
          <p:cNvCxnSpPr/>
          <p:nvPr/>
        </p:nvCxnSpPr>
        <p:spPr>
          <a:xfrm>
            <a:off x="4438511" y="1334402"/>
            <a:ext cx="0" cy="360469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39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EAD80-47F7-492A-BB3B-2DC9C959D3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extBox 3">
            <a:extLst>
              <a:ext uri="{FF2B5EF4-FFF2-40B4-BE49-F238E27FC236}">
                <a16:creationId xmlns:a16="http://schemas.microsoft.com/office/drawing/2014/main" id="{66B6258A-365E-4656-A9F7-D2319FBD81C8}"/>
              </a:ext>
            </a:extLst>
          </p:cNvPr>
          <p:cNvSpPr txBox="1"/>
          <p:nvPr/>
        </p:nvSpPr>
        <p:spPr>
          <a:xfrm>
            <a:off x="912143" y="231403"/>
            <a:ext cx="5077097" cy="400110"/>
          </a:xfrm>
          <a:prstGeom prst="rect">
            <a:avLst/>
          </a:prstGeom>
          <a:noFill/>
        </p:spPr>
        <p:txBody>
          <a:bodyPr wrap="square" rtlCol="0">
            <a:spAutoFit/>
          </a:bodyPr>
          <a:lstStyle/>
          <a:p>
            <a:r>
              <a:rPr lang="en-US" sz="2000" b="1" dirty="0">
                <a:solidFill>
                  <a:schemeClr val="accent3">
                    <a:lumMod val="75000"/>
                  </a:schemeClr>
                </a:solidFill>
              </a:rPr>
              <a:t>Flows in Supply Chain</a:t>
            </a:r>
          </a:p>
        </p:txBody>
      </p:sp>
      <p:pic>
        <p:nvPicPr>
          <p:cNvPr id="5" name="Picture 4">
            <a:extLst>
              <a:ext uri="{FF2B5EF4-FFF2-40B4-BE49-F238E27FC236}">
                <a16:creationId xmlns:a16="http://schemas.microsoft.com/office/drawing/2014/main" id="{2AC147C4-6E1D-4FCA-9542-DE56180C5591}"/>
              </a:ext>
            </a:extLst>
          </p:cNvPr>
          <p:cNvPicPr>
            <a:picLocks noChangeAspect="1"/>
          </p:cNvPicPr>
          <p:nvPr/>
        </p:nvPicPr>
        <p:blipFill>
          <a:blip r:embed="rId2"/>
          <a:stretch>
            <a:fillRect/>
          </a:stretch>
        </p:blipFill>
        <p:spPr>
          <a:xfrm>
            <a:off x="1374365" y="1711748"/>
            <a:ext cx="5914708" cy="1163735"/>
          </a:xfrm>
          <a:prstGeom prst="rect">
            <a:avLst/>
          </a:prstGeom>
        </p:spPr>
      </p:pic>
      <p:sp>
        <p:nvSpPr>
          <p:cNvPr id="6" name="Arrow: Right 5">
            <a:extLst>
              <a:ext uri="{FF2B5EF4-FFF2-40B4-BE49-F238E27FC236}">
                <a16:creationId xmlns:a16="http://schemas.microsoft.com/office/drawing/2014/main" id="{EAB766BB-B3FC-4C98-A4DA-1161171033C6}"/>
              </a:ext>
            </a:extLst>
          </p:cNvPr>
          <p:cNvSpPr/>
          <p:nvPr/>
        </p:nvSpPr>
        <p:spPr>
          <a:xfrm>
            <a:off x="2977379" y="973809"/>
            <a:ext cx="4385115" cy="348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Product Flow</a:t>
            </a:r>
          </a:p>
        </p:txBody>
      </p:sp>
      <p:sp>
        <p:nvSpPr>
          <p:cNvPr id="7" name="Arrow: Left 6">
            <a:extLst>
              <a:ext uri="{FF2B5EF4-FFF2-40B4-BE49-F238E27FC236}">
                <a16:creationId xmlns:a16="http://schemas.microsoft.com/office/drawing/2014/main" id="{9C7F825E-1521-4B27-AC92-B6575A7F8059}"/>
              </a:ext>
            </a:extLst>
          </p:cNvPr>
          <p:cNvSpPr/>
          <p:nvPr/>
        </p:nvSpPr>
        <p:spPr>
          <a:xfrm>
            <a:off x="1575170" y="2875483"/>
            <a:ext cx="5659936" cy="25295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bg1"/>
                </a:solidFill>
              </a:rPr>
              <a:t>Money Flow</a:t>
            </a:r>
          </a:p>
        </p:txBody>
      </p:sp>
      <p:sp>
        <p:nvSpPr>
          <p:cNvPr id="8" name="Arrow: Left-Right 7">
            <a:extLst>
              <a:ext uri="{FF2B5EF4-FFF2-40B4-BE49-F238E27FC236}">
                <a16:creationId xmlns:a16="http://schemas.microsoft.com/office/drawing/2014/main" id="{C1EAA000-4D51-4A1E-8C9D-046C163E2040}"/>
              </a:ext>
            </a:extLst>
          </p:cNvPr>
          <p:cNvSpPr/>
          <p:nvPr/>
        </p:nvSpPr>
        <p:spPr>
          <a:xfrm>
            <a:off x="1440411" y="3229764"/>
            <a:ext cx="6087101" cy="325886"/>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schemeClr val="accent3">
                    <a:lumMod val="75000"/>
                  </a:schemeClr>
                </a:solidFill>
              </a:rPr>
              <a:t>Information Flow</a:t>
            </a:r>
          </a:p>
        </p:txBody>
      </p:sp>
      <p:cxnSp>
        <p:nvCxnSpPr>
          <p:cNvPr id="16" name="Connector: Elbow 15">
            <a:extLst>
              <a:ext uri="{FF2B5EF4-FFF2-40B4-BE49-F238E27FC236}">
                <a16:creationId xmlns:a16="http://schemas.microsoft.com/office/drawing/2014/main" id="{F9AE9ACF-E11B-4EE4-B5AA-28CFC0D02AF5}"/>
              </a:ext>
            </a:extLst>
          </p:cNvPr>
          <p:cNvCxnSpPr/>
          <p:nvPr/>
        </p:nvCxnSpPr>
        <p:spPr>
          <a:xfrm rot="10800000" flipV="1">
            <a:off x="3205610" y="1544533"/>
            <a:ext cx="3791089" cy="116554"/>
          </a:xfrm>
          <a:prstGeom prst="bentConnector3">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C8BD99-4D37-4C96-99D1-455DC013B3BC}"/>
              </a:ext>
            </a:extLst>
          </p:cNvPr>
          <p:cNvSpPr txBox="1"/>
          <p:nvPr/>
        </p:nvSpPr>
        <p:spPr>
          <a:xfrm>
            <a:off x="3450691" y="1452185"/>
            <a:ext cx="1521775" cy="230832"/>
          </a:xfrm>
          <a:prstGeom prst="rect">
            <a:avLst/>
          </a:prstGeom>
          <a:noFill/>
        </p:spPr>
        <p:txBody>
          <a:bodyPr wrap="square" rtlCol="0">
            <a:spAutoFit/>
          </a:bodyPr>
          <a:lstStyle/>
          <a:p>
            <a:r>
              <a:rPr lang="en-US" sz="900" dirty="0"/>
              <a:t>Reverse Product Flow</a:t>
            </a:r>
          </a:p>
        </p:txBody>
      </p:sp>
      <p:sp>
        <p:nvSpPr>
          <p:cNvPr id="18" name="TextBox 17">
            <a:extLst>
              <a:ext uri="{FF2B5EF4-FFF2-40B4-BE49-F238E27FC236}">
                <a16:creationId xmlns:a16="http://schemas.microsoft.com/office/drawing/2014/main" id="{C55A699C-5588-466E-A5F4-13BC0B08EF54}"/>
              </a:ext>
            </a:extLst>
          </p:cNvPr>
          <p:cNvSpPr txBox="1"/>
          <p:nvPr/>
        </p:nvSpPr>
        <p:spPr>
          <a:xfrm>
            <a:off x="1376717" y="3909931"/>
            <a:ext cx="6214488" cy="900246"/>
          </a:xfrm>
          <a:prstGeom prst="rect">
            <a:avLst/>
          </a:prstGeom>
          <a:noFill/>
        </p:spPr>
        <p:txBody>
          <a:bodyPr wrap="square" rtlCol="0">
            <a:spAutoFit/>
          </a:bodyPr>
          <a:lstStyle/>
          <a:p>
            <a:r>
              <a:rPr lang="en-US" sz="1050" b="1" dirty="0"/>
              <a:t>Product Flow </a:t>
            </a:r>
            <a:r>
              <a:rPr lang="en-US" sz="1050" dirty="0"/>
              <a:t>– movement of items from the producer to the consumer</a:t>
            </a:r>
          </a:p>
          <a:p>
            <a:r>
              <a:rPr lang="en-US" sz="1050" b="1" dirty="0"/>
              <a:t>Reverse Product Flow </a:t>
            </a:r>
            <a:r>
              <a:rPr lang="en-US" sz="1050" dirty="0"/>
              <a:t>– returns, defects – from the consumer to the producer</a:t>
            </a:r>
          </a:p>
          <a:p>
            <a:endParaRPr lang="en-US" sz="1050" dirty="0"/>
          </a:p>
          <a:p>
            <a:r>
              <a:rPr lang="en-US" sz="1050" b="1" dirty="0"/>
              <a:t>Information Flow </a:t>
            </a:r>
            <a:r>
              <a:rPr lang="en-US" sz="1050" dirty="0"/>
              <a:t>– interactions flow both ways – orders, invoices, schedules, dispatch, etc.</a:t>
            </a:r>
          </a:p>
          <a:p>
            <a:r>
              <a:rPr lang="en-US" sz="1050" b="1" dirty="0"/>
              <a:t>Money Flow </a:t>
            </a:r>
            <a:r>
              <a:rPr lang="en-US" sz="1050" dirty="0"/>
              <a:t>– movement of monies from the consumer all the way down to the supplier</a:t>
            </a:r>
          </a:p>
        </p:txBody>
      </p:sp>
    </p:spTree>
    <p:extLst>
      <p:ext uri="{BB962C8B-B14F-4D97-AF65-F5344CB8AC3E}">
        <p14:creationId xmlns:p14="http://schemas.microsoft.com/office/powerpoint/2010/main" val="385434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F5876"/>
            </a:gs>
            <a:gs pos="100000">
              <a:srgbClr val="1D1F25"/>
            </a:gs>
          </a:gsLst>
          <a:path path="circle">
            <a:fillToRect l="50000" t="50000" r="50000" b="50000"/>
          </a:path>
          <a:tileRect/>
        </a:gradFill>
        <a:effectLst/>
      </p:bgPr>
    </p:bg>
    <p:spTree>
      <p:nvGrpSpPr>
        <p:cNvPr id="1" name="Shape 377"/>
        <p:cNvGrpSpPr/>
        <p:nvPr/>
      </p:nvGrpSpPr>
      <p:grpSpPr>
        <a:xfrm>
          <a:off x="0" y="0"/>
          <a:ext cx="0" cy="0"/>
          <a:chOff x="0" y="0"/>
          <a:chExt cx="0" cy="0"/>
        </a:xfrm>
      </p:grpSpPr>
      <p:sp>
        <p:nvSpPr>
          <p:cNvPr id="378" name="Google Shape;378;p32"/>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79" name="Google Shape;379;p32"/>
          <p:cNvGrpSpPr/>
          <p:nvPr/>
        </p:nvGrpSpPr>
        <p:grpSpPr>
          <a:xfrm>
            <a:off x="3006390" y="969353"/>
            <a:ext cx="5470030" cy="3204825"/>
            <a:chOff x="1177450" y="241631"/>
            <a:chExt cx="6173152" cy="3616776"/>
          </a:xfrm>
        </p:grpSpPr>
        <p:sp>
          <p:nvSpPr>
            <p:cNvPr id="380" name="Google Shape;380;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5"/>
            </a:solidFill>
            <a:ln>
              <a:noFill/>
            </a:ln>
            <a:effectLst>
              <a:outerShdw blurRad="128588" dist="47625" dir="5400000" algn="bl" rotWithShape="0">
                <a:srgbClr val="091029">
                  <a:alpha val="7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4" name="Google Shape;384;p32"/>
          <p:cNvSpPr txBox="1">
            <a:spLocks noGrp="1"/>
          </p:cNvSpPr>
          <p:nvPr>
            <p:ph type="body" idx="4294967295"/>
          </p:nvPr>
        </p:nvSpPr>
        <p:spPr>
          <a:xfrm>
            <a:off x="597963" y="373700"/>
            <a:ext cx="2415000" cy="2523012"/>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b="1" dirty="0">
                <a:solidFill>
                  <a:schemeClr val="accent1"/>
                </a:solidFill>
                <a:latin typeface="Encode Sans Semi Condensed"/>
                <a:ea typeface="Encode Sans Semi Condensed"/>
                <a:cs typeface="Encode Sans Semi Condensed"/>
                <a:sym typeface="Encode Sans Semi Condensed"/>
              </a:rPr>
              <a:t>Think About This</a:t>
            </a:r>
            <a:endParaRPr b="1" dirty="0">
              <a:solidFill>
                <a:schemeClr val="accent1"/>
              </a:solidFill>
              <a:latin typeface="Encode Sans Semi Condensed"/>
              <a:ea typeface="Encode Sans Semi Condensed"/>
              <a:cs typeface="Encode Sans Semi Condensed"/>
              <a:sym typeface="Encode Sans Semi Condensed"/>
            </a:endParaRPr>
          </a:p>
          <a:p>
            <a:pPr marL="0" lvl="0" indent="0" algn="l" rtl="0">
              <a:spcBef>
                <a:spcPts val="600"/>
              </a:spcBef>
              <a:spcAft>
                <a:spcPts val="0"/>
              </a:spcAft>
              <a:buNone/>
            </a:pPr>
            <a:endParaRPr sz="1800" dirty="0">
              <a:solidFill>
                <a:schemeClr val="lt1"/>
              </a:solidFill>
            </a:endParaRPr>
          </a:p>
        </p:txBody>
      </p:sp>
      <p:sp>
        <p:nvSpPr>
          <p:cNvPr id="2" name="TextBox 1">
            <a:extLst>
              <a:ext uri="{FF2B5EF4-FFF2-40B4-BE49-F238E27FC236}">
                <a16:creationId xmlns:a16="http://schemas.microsoft.com/office/drawing/2014/main" id="{8582A791-0DFF-4C32-9BE1-52D335AEA44F}"/>
              </a:ext>
            </a:extLst>
          </p:cNvPr>
          <p:cNvSpPr txBox="1"/>
          <p:nvPr/>
        </p:nvSpPr>
        <p:spPr>
          <a:xfrm>
            <a:off x="3797764" y="1441682"/>
            <a:ext cx="3957950" cy="2123658"/>
          </a:xfrm>
          <a:prstGeom prst="rect">
            <a:avLst/>
          </a:prstGeom>
          <a:solidFill>
            <a:schemeClr val="accent1">
              <a:lumMod val="20000"/>
              <a:lumOff val="80000"/>
            </a:schemeClr>
          </a:solidFill>
        </p:spPr>
        <p:txBody>
          <a:bodyPr wrap="square" rtlCol="0">
            <a:spAutoFit/>
          </a:bodyPr>
          <a:lstStyle/>
          <a:p>
            <a:pPr marL="171450" indent="-171450">
              <a:buBlip>
                <a:blip r:embed="rId3"/>
              </a:buBlip>
              <a:defRPr/>
            </a:pPr>
            <a:endParaRPr lang="en-US" sz="1200" dirty="0"/>
          </a:p>
          <a:p>
            <a:pPr marL="171450" indent="-171450">
              <a:buBlip>
                <a:blip r:embed="rId3"/>
              </a:buBlip>
              <a:defRPr/>
            </a:pPr>
            <a:r>
              <a:rPr lang="en-US" sz="1200" dirty="0"/>
              <a:t>How did the shoes that you are wearing get from the shoe manufacturer to your feet?</a:t>
            </a:r>
          </a:p>
          <a:p>
            <a:pPr marL="0" indent="0">
              <a:buFontTx/>
              <a:buNone/>
              <a:defRPr/>
            </a:pPr>
            <a:endParaRPr lang="en-US" sz="1200" dirty="0"/>
          </a:p>
          <a:p>
            <a:pPr marL="171450" indent="-171450">
              <a:buBlip>
                <a:blip r:embed="rId3"/>
              </a:buBlip>
              <a:defRPr/>
            </a:pPr>
            <a:r>
              <a:rPr lang="en-US" sz="1200" dirty="0"/>
              <a:t>How do you order something online right now knowing that it will get delivered to your home tomorrow?</a:t>
            </a:r>
          </a:p>
          <a:p>
            <a:pPr marL="0" indent="0">
              <a:buFontTx/>
              <a:buNone/>
              <a:defRPr/>
            </a:pPr>
            <a:endParaRPr lang="en-US" sz="1200" dirty="0"/>
          </a:p>
          <a:p>
            <a:pPr marL="171450" indent="-171450">
              <a:buBlip>
                <a:blip r:embed="rId3"/>
              </a:buBlip>
              <a:defRPr/>
            </a:pPr>
            <a:r>
              <a:rPr lang="en-US" sz="1200" dirty="0"/>
              <a:t>How many different types of soda are available for purchase?</a:t>
            </a:r>
          </a:p>
          <a:p>
            <a:pPr>
              <a:defRPr/>
            </a:pP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200621" y="206973"/>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614230" y="306419"/>
            <a:ext cx="3564158" cy="338554"/>
          </a:xfrm>
          <a:prstGeom prst="rect">
            <a:avLst/>
          </a:prstGeom>
          <a:noFill/>
        </p:spPr>
        <p:txBody>
          <a:bodyPr wrap="square" rtlCol="0">
            <a:spAutoFit/>
          </a:bodyPr>
          <a:lstStyle/>
          <a:p>
            <a:pPr algn="ctr"/>
            <a:r>
              <a:rPr lang="en-US" sz="1600" b="1" dirty="0">
                <a:solidFill>
                  <a:schemeClr val="accent2">
                    <a:lumMod val="50000"/>
                  </a:schemeClr>
                </a:solidFill>
              </a:rPr>
              <a:t>Activity: The Need for Speed</a:t>
            </a: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819C6740-34A7-44A5-A292-00F87497670C}"/>
              </a:ext>
            </a:extLst>
          </p:cNvPr>
          <p:cNvPicPr>
            <a:picLocks noChangeAspect="1"/>
          </p:cNvPicPr>
          <p:nvPr/>
        </p:nvPicPr>
        <p:blipFill>
          <a:blip r:embed="rId3"/>
          <a:stretch>
            <a:fillRect/>
          </a:stretch>
        </p:blipFill>
        <p:spPr>
          <a:xfrm rot="1476985">
            <a:off x="7399389" y="381904"/>
            <a:ext cx="1529237" cy="941069"/>
          </a:xfrm>
          <a:prstGeom prst="rect">
            <a:avLst/>
          </a:prstGeom>
        </p:spPr>
      </p:pic>
      <p:sp>
        <p:nvSpPr>
          <p:cNvPr id="8" name="TextBox 7">
            <a:extLst>
              <a:ext uri="{FF2B5EF4-FFF2-40B4-BE49-F238E27FC236}">
                <a16:creationId xmlns:a16="http://schemas.microsoft.com/office/drawing/2014/main" id="{8A633B2A-C993-4A1A-B959-79BBF99CCA3C}"/>
              </a:ext>
            </a:extLst>
          </p:cNvPr>
          <p:cNvSpPr txBox="1"/>
          <p:nvPr/>
        </p:nvSpPr>
        <p:spPr>
          <a:xfrm>
            <a:off x="400467" y="1444816"/>
            <a:ext cx="7368596" cy="2893100"/>
          </a:xfrm>
          <a:prstGeom prst="rect">
            <a:avLst/>
          </a:prstGeom>
          <a:noFill/>
        </p:spPr>
        <p:txBody>
          <a:bodyPr wrap="square" rtlCol="0">
            <a:spAutoFit/>
          </a:bodyPr>
          <a:lstStyle/>
          <a:p>
            <a:r>
              <a:rPr lang="en-US" b="1" dirty="0">
                <a:solidFill>
                  <a:schemeClr val="accent4">
                    <a:lumMod val="75000"/>
                  </a:schemeClr>
                </a:solidFill>
                <a:effectLst>
                  <a:outerShdw blurRad="38100" dist="38100" dir="2700000" algn="tl">
                    <a:srgbClr val="000000">
                      <a:alpha val="43137"/>
                    </a:srgbClr>
                  </a:outerShdw>
                </a:effectLst>
                <a:latin typeface="Encode Sans Semi Condensed Light"/>
              </a:rPr>
              <a:t>	A Rose is a Rose, but Only If It is Fresh</a:t>
            </a:r>
          </a:p>
          <a:p>
            <a:pPr lvl="1"/>
            <a:endParaRPr lang="en-US" b="1" dirty="0">
              <a:solidFill>
                <a:schemeClr val="accent4">
                  <a:lumMod val="75000"/>
                </a:schemeClr>
              </a:solidFill>
              <a:effectLst>
                <a:outerShdw blurRad="38100" dist="38100" dir="2700000" algn="tl">
                  <a:srgbClr val="000000">
                    <a:alpha val="43137"/>
                  </a:srgbClr>
                </a:outerShdw>
              </a:effectLst>
              <a:latin typeface="Encode Sans Semi Condensed Light"/>
            </a:endParaRPr>
          </a:p>
          <a:p>
            <a:pPr lvl="1"/>
            <a:r>
              <a:rPr lang="en-US" sz="1000" dirty="0">
                <a:solidFill>
                  <a:schemeClr val="dk1"/>
                </a:solidFill>
                <a:latin typeface="Encode Sans Semi Condensed Light"/>
              </a:rPr>
              <a:t>	</a:t>
            </a:r>
            <a:r>
              <a:rPr lang="en-US" sz="900" dirty="0">
                <a:solidFill>
                  <a:schemeClr val="dk1"/>
                </a:solidFill>
                <a:latin typeface="Encode Sans Semi Condensed Light"/>
              </a:rPr>
              <a:t>Supply chains for foods and flowers must be fast, and they must be good. When the food supply chain has a problem, the best that can happen is the customer does not get fed on time; the worst that happens is the customer gets food poisoning and dies. In the floral industry, the timing and temperature are also critical. Indeed, flowers are the most perishable agricultural item—even more so than fish. Flowers not only need to move fast, but they must also be kept cool, at a constant temperature of 33-37 degrees. And they must be provided preservative-treated water while in transit. Roses are especially delicate, fragile, and perishable.</a:t>
            </a:r>
          </a:p>
          <a:p>
            <a:endParaRPr lang="en-US" sz="900" dirty="0">
              <a:solidFill>
                <a:schemeClr val="dk1"/>
              </a:solidFill>
              <a:latin typeface="Encode Sans Semi Condensed Light"/>
            </a:endParaRPr>
          </a:p>
          <a:p>
            <a:r>
              <a:rPr lang="en-US" sz="900" dirty="0">
                <a:solidFill>
                  <a:schemeClr val="dk1"/>
                </a:solidFill>
                <a:latin typeface="Encode Sans Semi Condensed Light"/>
              </a:rPr>
              <a:t>Eighty percent of the roses sold in the U.S. market arrive by air from rural Colombia and Ecuador. Roses move through this supply chain via an intricate but fast transportation network. This network stretches from growers who cut, grade, bundle, pack, and ship; to importers who make the deal; to the U.S. Department of Agriculture personnel who quarantine and inspect for insects, diseases, and parasites; to U.S. Custom agents who inspect and approve; to facilitators who provide clearance and labeling; to wholesalers who distribute; to retailers who arrange and sell; and finally to the customer.</a:t>
            </a:r>
          </a:p>
          <a:p>
            <a:endParaRPr lang="en-US" sz="900" dirty="0">
              <a:solidFill>
                <a:schemeClr val="dk1"/>
              </a:solidFill>
              <a:latin typeface="Encode Sans Semi Condensed Light"/>
            </a:endParaRPr>
          </a:p>
          <a:p>
            <a:r>
              <a:rPr lang="en-US" sz="900" dirty="0">
                <a:solidFill>
                  <a:schemeClr val="dk1"/>
                </a:solidFill>
                <a:latin typeface="Encode Sans Semi Condensed Light"/>
              </a:rPr>
              <a:t>Each and every minute the product is deteriorating. The time and temperature sensitivity of perishables like roses requires sophistication and refined standards in the supply chain. Success yields quality and low losses. After all, when it’s Valentine’s Day, what good is a shipment of roses that arrives wilted or late? This is a difficult supply chain; only an excellent one will get the job done.</a:t>
            </a:r>
          </a:p>
          <a:p>
            <a:endParaRPr lang="en-US" sz="900" dirty="0">
              <a:solidFill>
                <a:schemeClr val="dk1"/>
              </a:solidFill>
              <a:latin typeface="Encode Sans Semi Condensed Light"/>
            </a:endParaRPr>
          </a:p>
          <a:p>
            <a:endParaRPr lang="en-US" sz="900" dirty="0">
              <a:solidFill>
                <a:schemeClr val="dk1"/>
              </a:solidFill>
              <a:latin typeface="Encode Sans Semi Condensed Light"/>
            </a:endParaRPr>
          </a:p>
          <a:p>
            <a:r>
              <a:rPr lang="en-US" sz="900" b="1" dirty="0">
                <a:solidFill>
                  <a:schemeClr val="dk1"/>
                </a:solidFill>
                <a:highlight>
                  <a:srgbClr val="FFFF00"/>
                </a:highlight>
                <a:latin typeface="Encode Sans Semi Condensed Light"/>
              </a:rPr>
              <a:t>Activity:</a:t>
            </a:r>
            <a:r>
              <a:rPr lang="en-US" sz="900" dirty="0">
                <a:solidFill>
                  <a:schemeClr val="dk1"/>
                </a:solidFill>
                <a:highlight>
                  <a:srgbClr val="FFFF00"/>
                </a:highlight>
                <a:latin typeface="Encode Sans Semi Condensed Light"/>
              </a:rPr>
              <a:t> Draw the supply chain for roses from Ecuador to Memphis, TN. Explain why there is such a need for speed in this supply chain.</a:t>
            </a:r>
            <a:endParaRPr lang="en-US" sz="900" b="1" dirty="0">
              <a:solidFill>
                <a:schemeClr val="dk1"/>
              </a:solidFill>
              <a:highlight>
                <a:srgbClr val="FFFF00"/>
              </a:highlight>
              <a:latin typeface="Encode Sans Semi Condensed Light"/>
            </a:endParaRPr>
          </a:p>
        </p:txBody>
      </p:sp>
      <p:pic>
        <p:nvPicPr>
          <p:cNvPr id="9" name="Picture 8">
            <a:extLst>
              <a:ext uri="{FF2B5EF4-FFF2-40B4-BE49-F238E27FC236}">
                <a16:creationId xmlns:a16="http://schemas.microsoft.com/office/drawing/2014/main" id="{4613F507-D6B8-4E88-BD97-19A2B1312E47}"/>
              </a:ext>
            </a:extLst>
          </p:cNvPr>
          <p:cNvPicPr>
            <a:picLocks noChangeAspect="1"/>
          </p:cNvPicPr>
          <p:nvPr/>
        </p:nvPicPr>
        <p:blipFill>
          <a:blip r:embed="rId4"/>
          <a:stretch>
            <a:fillRect/>
          </a:stretch>
        </p:blipFill>
        <p:spPr>
          <a:xfrm flipH="1">
            <a:off x="583280" y="1526281"/>
            <a:ext cx="485400" cy="485400"/>
          </a:xfrm>
          <a:prstGeom prst="rect">
            <a:avLst/>
          </a:prstGeom>
        </p:spPr>
      </p:pic>
    </p:spTree>
    <p:extLst>
      <p:ext uri="{BB962C8B-B14F-4D97-AF65-F5344CB8AC3E}">
        <p14:creationId xmlns:p14="http://schemas.microsoft.com/office/powerpoint/2010/main" val="82117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dirty="0">
                <a:solidFill>
                  <a:schemeClr val="accent3">
                    <a:lumMod val="75000"/>
                  </a:schemeClr>
                </a:solidFill>
              </a:rPr>
              <a:t>Quiz – Supply Chain </a:t>
            </a:r>
            <a:r>
              <a:rPr lang="en-US" sz="2800" b="1" dirty="0">
                <a:solidFill>
                  <a:schemeClr val="accent3">
                    <a:lumMod val="75000"/>
                  </a:schemeClr>
                </a:solidFill>
              </a:rPr>
              <a:t>Components</a:t>
            </a:r>
            <a:endParaRPr sz="2800" b="1" dirty="0">
              <a:solidFill>
                <a:schemeClr val="accent3">
                  <a:lumMod val="75000"/>
                </a:schemeClr>
              </a:solidFill>
            </a:endParaRPr>
          </a:p>
        </p:txBody>
      </p:sp>
      <p:sp>
        <p:nvSpPr>
          <p:cNvPr id="168" name="Google Shape;168;p16"/>
          <p:cNvSpPr txBox="1">
            <a:spLocks noGrp="1"/>
          </p:cNvSpPr>
          <p:nvPr>
            <p:ph type="body" idx="1"/>
          </p:nvPr>
        </p:nvSpPr>
        <p:spPr>
          <a:xfrm>
            <a:off x="607894" y="1841084"/>
            <a:ext cx="2366042" cy="2530682"/>
          </a:xfrm>
          <a:prstGeom prst="rect">
            <a:avLst/>
          </a:prstGeom>
          <a:ln w="28575">
            <a:solidFill>
              <a:schemeClr val="accent3">
                <a:lumMod val="75000"/>
              </a:schemeClr>
            </a:solidFill>
          </a:ln>
        </p:spPr>
        <p:txBody>
          <a:bodyPr spcFirstLastPara="1" wrap="square" lIns="0" tIns="0" rIns="0" bIns="0" anchor="t" anchorCtr="0">
            <a:noAutofit/>
          </a:bodyPr>
          <a:lstStyle/>
          <a:p>
            <a:pPr marL="76200" lvl="0" indent="0" algn="l" rtl="0">
              <a:spcBef>
                <a:spcPts val="600"/>
              </a:spcBef>
              <a:spcAft>
                <a:spcPts val="0"/>
              </a:spcAft>
              <a:buSzPts val="2400"/>
              <a:buNone/>
            </a:pPr>
            <a:r>
              <a:rPr lang="en" sz="1200" dirty="0"/>
              <a:t>Label each part of the supply chain.</a:t>
            </a:r>
          </a:p>
          <a:p>
            <a:pPr marL="533400" lvl="0" indent="-457200" algn="l" rtl="0">
              <a:spcBef>
                <a:spcPts val="600"/>
              </a:spcBef>
              <a:spcAft>
                <a:spcPts val="0"/>
              </a:spcAft>
              <a:buSzPts val="2400"/>
              <a:buAutoNum type="arabicPeriod"/>
            </a:pPr>
            <a:r>
              <a:rPr lang="en" sz="1200" dirty="0"/>
              <a:t>_________</a:t>
            </a:r>
          </a:p>
          <a:p>
            <a:pPr marL="533400" lvl="0" indent="-457200" algn="l" rtl="0">
              <a:spcBef>
                <a:spcPts val="600"/>
              </a:spcBef>
              <a:spcAft>
                <a:spcPts val="0"/>
              </a:spcAft>
              <a:buSzPts val="2400"/>
              <a:buAutoNum type="arabicPeriod"/>
            </a:pPr>
            <a:r>
              <a:rPr lang="en" sz="1200" dirty="0"/>
              <a:t>_________</a:t>
            </a:r>
          </a:p>
          <a:p>
            <a:pPr marL="533400" lvl="0" indent="-457200" algn="l" rtl="0">
              <a:spcBef>
                <a:spcPts val="600"/>
              </a:spcBef>
              <a:spcAft>
                <a:spcPts val="0"/>
              </a:spcAft>
              <a:buSzPts val="2400"/>
              <a:buAutoNum type="arabicPeriod"/>
            </a:pPr>
            <a:r>
              <a:rPr lang="en" sz="1200" dirty="0"/>
              <a:t>_________</a:t>
            </a:r>
          </a:p>
          <a:p>
            <a:pPr marL="533400" lvl="0" indent="-457200" algn="l" rtl="0">
              <a:spcBef>
                <a:spcPts val="600"/>
              </a:spcBef>
              <a:spcAft>
                <a:spcPts val="0"/>
              </a:spcAft>
              <a:buSzPts val="2400"/>
              <a:buAutoNum type="arabicPeriod"/>
            </a:pPr>
            <a:r>
              <a:rPr lang="en" sz="1200" dirty="0"/>
              <a:t>_________</a:t>
            </a:r>
          </a:p>
          <a:p>
            <a:pPr marL="533400" lvl="0" indent="-457200" algn="l" rtl="0">
              <a:spcBef>
                <a:spcPts val="600"/>
              </a:spcBef>
              <a:spcAft>
                <a:spcPts val="0"/>
              </a:spcAft>
              <a:buSzPts val="2400"/>
              <a:buAutoNum type="arabicPeriod"/>
            </a:pPr>
            <a:r>
              <a:rPr lang="en" sz="1200" dirty="0"/>
              <a:t>_________</a:t>
            </a:r>
          </a:p>
          <a:p>
            <a:pPr marL="533400" lvl="0" indent="-457200" algn="l" rtl="0">
              <a:spcBef>
                <a:spcPts val="600"/>
              </a:spcBef>
              <a:spcAft>
                <a:spcPts val="0"/>
              </a:spcAft>
              <a:buSzPts val="2400"/>
              <a:buAutoNum type="arabicPeriod"/>
            </a:pPr>
            <a:r>
              <a:rPr lang="en" sz="1200" dirty="0"/>
              <a:t>_________</a:t>
            </a:r>
            <a:endParaRPr sz="12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 name="Picture 2">
            <a:extLst>
              <a:ext uri="{FF2B5EF4-FFF2-40B4-BE49-F238E27FC236}">
                <a16:creationId xmlns:a16="http://schemas.microsoft.com/office/drawing/2014/main" id="{1C84082C-29C2-4D2F-9FD6-FEAFA831799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623417" y="1433271"/>
            <a:ext cx="4523218" cy="3179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177610" y="347477"/>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556315" y="459318"/>
            <a:ext cx="3617554" cy="338554"/>
          </a:xfrm>
          <a:prstGeom prst="rect">
            <a:avLst/>
          </a:prstGeom>
          <a:noFill/>
        </p:spPr>
        <p:txBody>
          <a:bodyPr wrap="square" rtlCol="0">
            <a:spAutoFit/>
          </a:bodyPr>
          <a:lstStyle/>
          <a:p>
            <a:pPr algn="ctr"/>
            <a:r>
              <a:rPr lang="en-US" sz="1600" b="1" dirty="0">
                <a:solidFill>
                  <a:schemeClr val="bg1"/>
                </a:solidFill>
              </a:rPr>
              <a:t>Functional Areas of Supply Chain</a:t>
            </a:r>
          </a:p>
        </p:txBody>
      </p:sp>
      <p:sp>
        <p:nvSpPr>
          <p:cNvPr id="4" name="TextBox 3">
            <a:extLst>
              <a:ext uri="{FF2B5EF4-FFF2-40B4-BE49-F238E27FC236}">
                <a16:creationId xmlns:a16="http://schemas.microsoft.com/office/drawing/2014/main" id="{963D2E99-5F88-41DD-9D1C-C84765168FF3}"/>
              </a:ext>
            </a:extLst>
          </p:cNvPr>
          <p:cNvSpPr txBox="1"/>
          <p:nvPr/>
        </p:nvSpPr>
        <p:spPr>
          <a:xfrm>
            <a:off x="1828800" y="2020389"/>
            <a:ext cx="1663337" cy="435428"/>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2AE208FE-4EE3-4673-81A9-4360F58AB2A5}"/>
              </a:ext>
            </a:extLst>
          </p:cNvPr>
          <p:cNvSpPr txBox="1"/>
          <p:nvPr/>
        </p:nvSpPr>
        <p:spPr>
          <a:xfrm>
            <a:off x="3791407" y="2011681"/>
            <a:ext cx="1612261" cy="435428"/>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4D82DEBF-664E-4840-B78E-B43D37BFEEE4}"/>
              </a:ext>
            </a:extLst>
          </p:cNvPr>
          <p:cNvSpPr txBox="1"/>
          <p:nvPr/>
        </p:nvSpPr>
        <p:spPr>
          <a:xfrm>
            <a:off x="5724710" y="2011681"/>
            <a:ext cx="1612261" cy="435428"/>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FBC6D174-FE02-4E99-B70D-99D43A9202A9}"/>
              </a:ext>
            </a:extLst>
          </p:cNvPr>
          <p:cNvSpPr txBox="1"/>
          <p:nvPr/>
        </p:nvSpPr>
        <p:spPr>
          <a:xfrm>
            <a:off x="1853750" y="2020389"/>
            <a:ext cx="1612261" cy="435428"/>
          </a:xfrm>
          <a:prstGeom prst="rect">
            <a:avLst/>
          </a:prstGeom>
          <a:solidFill>
            <a:schemeClr val="bg1"/>
          </a:solidFill>
        </p:spPr>
        <p:txBody>
          <a:bodyPr wrap="square" rtlCol="0">
            <a:spAutoFit/>
          </a:bodyPr>
          <a:lstStyle/>
          <a:p>
            <a:endParaRPr lang="en-US" dirty="0"/>
          </a:p>
        </p:txBody>
      </p:sp>
      <p:cxnSp>
        <p:nvCxnSpPr>
          <p:cNvPr id="8" name="Straight Connector 7">
            <a:extLst>
              <a:ext uri="{FF2B5EF4-FFF2-40B4-BE49-F238E27FC236}">
                <a16:creationId xmlns:a16="http://schemas.microsoft.com/office/drawing/2014/main" id="{A4F59CB5-CC7C-4D21-ADD3-61928847CC4A}"/>
              </a:ext>
            </a:extLst>
          </p:cNvPr>
          <p:cNvCxnSpPr/>
          <p:nvPr/>
        </p:nvCxnSpPr>
        <p:spPr>
          <a:xfrm>
            <a:off x="1121309" y="1321053"/>
            <a:ext cx="0" cy="36046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1FE15E81-BC74-4DD3-ADA0-DDE4014E7B5B}"/>
              </a:ext>
            </a:extLst>
          </p:cNvPr>
          <p:cNvSpPr txBox="1">
            <a:spLocks noChangeArrowheads="1"/>
          </p:cNvSpPr>
          <p:nvPr/>
        </p:nvSpPr>
        <p:spPr bwMode="auto">
          <a:xfrm>
            <a:off x="1298833" y="1697837"/>
            <a:ext cx="7245117" cy="2388306"/>
          </a:xfrm>
          <a:prstGeom prst="rect">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1" i="0" u="none" strike="noStrike" kern="1200" cap="none" spc="0" normalizeH="0" baseline="0" noProof="0" dirty="0">
                <a:ln>
                  <a:noFill/>
                </a:ln>
                <a:solidFill>
                  <a:schemeClr val="accent3">
                    <a:lumMod val="75000"/>
                  </a:schemeClr>
                </a:solidFill>
                <a:effectLst/>
                <a:uLnTx/>
                <a:uFillTx/>
                <a:latin typeface="Arial"/>
                <a:ea typeface="+mn-ea"/>
                <a:cs typeface="Arial"/>
              </a:rPr>
              <a:t>Purchasing</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activity of acquiring goods or services to accomplish the goals of an organization</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Manufacturing:</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production of merchandise for use or sale using labor and machines, tools, chemical and biological processing, or formulation</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Inventory Management</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Activities employed in maintaining the optimum number or amount of each inventory item</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Demand Planning</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process of forecasting customer demand to drive execution of such demand by corporate supply chain and business management</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Warehousing</a:t>
            </a:r>
            <a:r>
              <a:rPr kumimoji="0" lang="en-US" altLang="en-US" sz="1200" b="1" i="0" u="none" strike="noStrike" kern="1200" cap="none" spc="0" normalizeH="0" baseline="0" noProof="0" dirty="0">
                <a:ln>
                  <a:noFill/>
                </a:ln>
                <a:solidFill>
                  <a:srgbClr val="000000"/>
                </a:solidFill>
                <a:effectLst/>
                <a:uLnTx/>
                <a:uFillTx/>
                <a:latin typeface="Arial"/>
                <a:ea typeface="+mn-ea"/>
                <a:cs typeface="Arial"/>
              </a:rPr>
              <a:t>: </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Performance of administrative and physical functions associated with storage of goods and materials</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Transportation:</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movement of people, animals and goods from one location to another – costliest activity</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200" b="1" dirty="0">
                <a:solidFill>
                  <a:schemeClr val="accent3">
                    <a:lumMod val="75000"/>
                  </a:schemeClr>
                </a:solidFill>
                <a:latin typeface="Arial"/>
                <a:cs typeface="Arial"/>
              </a:rPr>
              <a:t>Customer Service</a:t>
            </a:r>
            <a:r>
              <a:rPr kumimoji="0" lang="en-US" altLang="en-US" sz="1200" b="0" i="0" u="none" strike="noStrike" kern="1200" cap="none" spc="0" normalizeH="0" baseline="0" noProof="0" dirty="0">
                <a:ln>
                  <a:noFill/>
                </a:ln>
                <a:solidFill>
                  <a:srgbClr val="000000"/>
                </a:solidFill>
                <a:effectLst/>
                <a:uLnTx/>
                <a:uFillTx/>
                <a:latin typeface="Arial"/>
                <a:ea typeface="+mn-ea"/>
                <a:cs typeface="Arial"/>
              </a:rPr>
              <a:t>: process of ensuring customer satisfaction with a product or service</a:t>
            </a:r>
          </a:p>
        </p:txBody>
      </p:sp>
    </p:spTree>
    <p:extLst>
      <p:ext uri="{BB962C8B-B14F-4D97-AF65-F5344CB8AC3E}">
        <p14:creationId xmlns:p14="http://schemas.microsoft.com/office/powerpoint/2010/main" val="280793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D27D2-4D69-4CCB-9FE8-E10CD2794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Rectangle: Rounded Corners 4">
            <a:extLst>
              <a:ext uri="{FF2B5EF4-FFF2-40B4-BE49-F238E27FC236}">
                <a16:creationId xmlns:a16="http://schemas.microsoft.com/office/drawing/2014/main" id="{517FB669-1C58-4733-8288-5D4EB2A23FD4}"/>
              </a:ext>
            </a:extLst>
          </p:cNvPr>
          <p:cNvSpPr/>
          <p:nvPr/>
        </p:nvSpPr>
        <p:spPr>
          <a:xfrm>
            <a:off x="1184223" y="569626"/>
            <a:ext cx="7120327" cy="824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Activity: Supply Chain Functions for Wal-Mart</a:t>
            </a:r>
          </a:p>
        </p:txBody>
      </p:sp>
      <p:pic>
        <p:nvPicPr>
          <p:cNvPr id="6" name="Picture 5">
            <a:extLst>
              <a:ext uri="{FF2B5EF4-FFF2-40B4-BE49-F238E27FC236}">
                <a16:creationId xmlns:a16="http://schemas.microsoft.com/office/drawing/2014/main" id="{BA2A1476-A6A1-4DF4-BA73-B138E18717AE}"/>
              </a:ext>
            </a:extLst>
          </p:cNvPr>
          <p:cNvPicPr>
            <a:picLocks noChangeAspect="1"/>
          </p:cNvPicPr>
          <p:nvPr/>
        </p:nvPicPr>
        <p:blipFill>
          <a:blip r:embed="rId2"/>
          <a:stretch>
            <a:fillRect/>
          </a:stretch>
        </p:blipFill>
        <p:spPr>
          <a:xfrm>
            <a:off x="4885515" y="2571750"/>
            <a:ext cx="3269133" cy="1838281"/>
          </a:xfrm>
          <a:prstGeom prst="rect">
            <a:avLst/>
          </a:prstGeom>
        </p:spPr>
      </p:pic>
      <p:sp>
        <p:nvSpPr>
          <p:cNvPr id="7" name="TextBox 6">
            <a:extLst>
              <a:ext uri="{FF2B5EF4-FFF2-40B4-BE49-F238E27FC236}">
                <a16:creationId xmlns:a16="http://schemas.microsoft.com/office/drawing/2014/main" id="{306F2904-63BC-429A-9F0D-72E5146AD524}"/>
              </a:ext>
            </a:extLst>
          </p:cNvPr>
          <p:cNvSpPr txBox="1"/>
          <p:nvPr/>
        </p:nvSpPr>
        <p:spPr>
          <a:xfrm>
            <a:off x="1184223" y="1813810"/>
            <a:ext cx="2473377" cy="2308324"/>
          </a:xfrm>
          <a:prstGeom prst="rect">
            <a:avLst/>
          </a:prstGeom>
          <a:noFill/>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DIRECTIONS: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Read the article. Then find an example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each of the 7 Supply Chain Functions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article (circle or underline it – also label it with the specific function.)</a:t>
            </a:r>
          </a:p>
        </p:txBody>
      </p:sp>
    </p:spTree>
    <p:extLst>
      <p:ext uri="{BB962C8B-B14F-4D97-AF65-F5344CB8AC3E}">
        <p14:creationId xmlns:p14="http://schemas.microsoft.com/office/powerpoint/2010/main" val="78318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4"/>
          <p:cNvGrpSpPr/>
          <p:nvPr/>
        </p:nvGrpSpPr>
        <p:grpSpPr>
          <a:xfrm>
            <a:off x="2200621" y="206973"/>
            <a:ext cx="4395686" cy="816480"/>
            <a:chOff x="0" y="1715400"/>
            <a:chExt cx="4395686" cy="816480"/>
          </a:xfrm>
        </p:grpSpPr>
        <p:sp>
          <p:nvSpPr>
            <p:cNvPr id="148" name="Google Shape;148;p14"/>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vert="horz" wrap="square" lIns="91425" tIns="91425" rIns="91425" bIns="91425" anchor="ctr" anchorCtr="0">
              <a:noAutofit/>
            </a:bodyPr>
            <a:lstStyle/>
            <a:p>
              <a:pPr marL="0" lvl="0" indent="0" algn="l" rtl="0">
                <a:spcBef>
                  <a:spcPts val="0"/>
                </a:spcBef>
                <a:spcAft>
                  <a:spcPts val="0"/>
                </a:spcAft>
                <a:buNone/>
              </a:pPr>
              <a:endParaRPr sz="2000" b="1" dirty="0"/>
            </a:p>
          </p:txBody>
        </p:sp>
      </p:grpSp>
      <p:sp>
        <p:nvSpPr>
          <p:cNvPr id="156" name="Google Shape;156;p1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TextBox 1">
            <a:extLst>
              <a:ext uri="{FF2B5EF4-FFF2-40B4-BE49-F238E27FC236}">
                <a16:creationId xmlns:a16="http://schemas.microsoft.com/office/drawing/2014/main" id="{0FEEC7DB-B53C-4470-B83B-8DB6A084711E}"/>
              </a:ext>
            </a:extLst>
          </p:cNvPr>
          <p:cNvSpPr txBox="1"/>
          <p:nvPr/>
        </p:nvSpPr>
        <p:spPr>
          <a:xfrm>
            <a:off x="2614230" y="306419"/>
            <a:ext cx="3564158" cy="338554"/>
          </a:xfrm>
          <a:prstGeom prst="rect">
            <a:avLst/>
          </a:prstGeom>
          <a:noFill/>
        </p:spPr>
        <p:txBody>
          <a:bodyPr wrap="square" rtlCol="0">
            <a:spAutoFit/>
          </a:bodyPr>
          <a:lstStyle/>
          <a:p>
            <a:pPr algn="ctr"/>
            <a:r>
              <a:rPr lang="en-US" sz="1600" b="1" dirty="0">
                <a:solidFill>
                  <a:schemeClr val="accent2">
                    <a:lumMod val="50000"/>
                  </a:schemeClr>
                </a:solidFill>
              </a:rPr>
              <a:t>Project: Journey of Peanut Butter</a:t>
            </a:r>
          </a:p>
        </p:txBody>
      </p:sp>
      <p:sp>
        <p:nvSpPr>
          <p:cNvPr id="15" name="TextBox 14">
            <a:extLst>
              <a:ext uri="{FF2B5EF4-FFF2-40B4-BE49-F238E27FC236}">
                <a16:creationId xmlns:a16="http://schemas.microsoft.com/office/drawing/2014/main" id="{9ABD5312-75F3-4391-BE22-D53F583C1603}"/>
              </a:ext>
            </a:extLst>
          </p:cNvPr>
          <p:cNvSpPr txBox="1"/>
          <p:nvPr/>
        </p:nvSpPr>
        <p:spPr>
          <a:xfrm>
            <a:off x="3740331" y="2011681"/>
            <a:ext cx="1685109" cy="4354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A7AC061-B8C6-4348-B251-015363B829EE}"/>
              </a:ext>
            </a:extLst>
          </p:cNvPr>
          <p:cNvSpPr txBox="1"/>
          <p:nvPr/>
        </p:nvSpPr>
        <p:spPr>
          <a:xfrm>
            <a:off x="5724710" y="2033453"/>
            <a:ext cx="1685109" cy="435428"/>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819C6740-34A7-44A5-A292-00F87497670C}"/>
              </a:ext>
            </a:extLst>
          </p:cNvPr>
          <p:cNvPicPr>
            <a:picLocks noChangeAspect="1"/>
          </p:cNvPicPr>
          <p:nvPr/>
        </p:nvPicPr>
        <p:blipFill>
          <a:blip r:embed="rId3"/>
          <a:srcRect/>
          <a:stretch/>
        </p:blipFill>
        <p:spPr>
          <a:xfrm rot="1476985">
            <a:off x="7120557" y="274514"/>
            <a:ext cx="1685907" cy="1685907"/>
          </a:xfrm>
          <a:prstGeom prst="rect">
            <a:avLst/>
          </a:prstGeom>
        </p:spPr>
      </p:pic>
      <p:sp>
        <p:nvSpPr>
          <p:cNvPr id="22" name="TextBox 21">
            <a:extLst>
              <a:ext uri="{FF2B5EF4-FFF2-40B4-BE49-F238E27FC236}">
                <a16:creationId xmlns:a16="http://schemas.microsoft.com/office/drawing/2014/main" id="{D61DD7B8-A9E8-481D-8173-C07BA39BC986}"/>
              </a:ext>
            </a:extLst>
          </p:cNvPr>
          <p:cNvSpPr txBox="1"/>
          <p:nvPr/>
        </p:nvSpPr>
        <p:spPr>
          <a:xfrm>
            <a:off x="1202261" y="1901724"/>
            <a:ext cx="6067968" cy="1754326"/>
          </a:xfrm>
          <a:prstGeom prst="rect">
            <a:avLst/>
          </a:prstGeom>
          <a:noFill/>
        </p:spPr>
        <p:txBody>
          <a:bodyPr wrap="square">
            <a:spAutoFit/>
          </a:bodyPr>
          <a:lstStyle/>
          <a:p>
            <a:r>
              <a:rPr lang="en-US" sz="1800" dirty="0">
                <a:latin typeface="Arial" panose="020B0604020202020204" pitchFamily="34" charset="0"/>
              </a:rPr>
              <a:t>OBJECTIVE(S)</a:t>
            </a:r>
          </a:p>
          <a:p>
            <a:pPr marL="285750" indent="-285750">
              <a:buFont typeface="Arial" panose="020B0604020202020204" pitchFamily="34" charset="0"/>
              <a:buChar char="•"/>
            </a:pPr>
            <a:r>
              <a:rPr lang="en-US" sz="1800" dirty="0">
                <a:latin typeface="Arial" panose="020B0604020202020204" pitchFamily="34" charset="0"/>
              </a:rPr>
              <a:t>Analyze the production of Skippy Peanut Butter from the peanut to the grocery shelf</a:t>
            </a:r>
          </a:p>
          <a:p>
            <a:pPr marL="285750" indent="-285750">
              <a:buFont typeface="Arial" panose="020B0604020202020204" pitchFamily="34" charset="0"/>
              <a:buChar char="•"/>
            </a:pPr>
            <a:r>
              <a:rPr lang="en-US" sz="1800" dirty="0">
                <a:latin typeface="Arial" panose="020B0604020202020204" pitchFamily="34" charset="0"/>
              </a:rPr>
              <a:t>Map the supply chain of Skippy Peanut Butter</a:t>
            </a:r>
          </a:p>
          <a:p>
            <a:pPr marL="285750" indent="-285750">
              <a:buFont typeface="Arial" panose="020B0604020202020204" pitchFamily="34" charset="0"/>
              <a:buChar char="•"/>
            </a:pPr>
            <a:r>
              <a:rPr lang="en-US" sz="1800" dirty="0">
                <a:latin typeface="Arial" panose="020B0604020202020204" pitchFamily="34" charset="0"/>
              </a:rPr>
              <a:t>Explain how the supply chain functions work together to support getting the final product to the consumer</a:t>
            </a:r>
          </a:p>
        </p:txBody>
      </p:sp>
    </p:spTree>
    <p:extLst>
      <p:ext uri="{BB962C8B-B14F-4D97-AF65-F5344CB8AC3E}">
        <p14:creationId xmlns:p14="http://schemas.microsoft.com/office/powerpoint/2010/main" val="87833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6"/>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The Story of Coffee</a:t>
            </a:r>
            <a:endParaRPr dirty="0"/>
          </a:p>
        </p:txBody>
      </p:sp>
      <p:sp>
        <p:nvSpPr>
          <p:cNvPr id="420" name="Google Shape;420;p36"/>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Supply Chain—From Bean to Cup</a:t>
            </a:r>
            <a:endParaRPr dirty="0"/>
          </a:p>
        </p:txBody>
      </p:sp>
      <p:pic>
        <p:nvPicPr>
          <p:cNvPr id="2" name="Picture 1">
            <a:extLst>
              <a:ext uri="{FF2B5EF4-FFF2-40B4-BE49-F238E27FC236}">
                <a16:creationId xmlns:a16="http://schemas.microsoft.com/office/drawing/2014/main" id="{8C094F3D-3816-4EF6-9DE1-871996590532}"/>
              </a:ext>
            </a:extLst>
          </p:cNvPr>
          <p:cNvPicPr>
            <a:picLocks noChangeAspect="1"/>
          </p:cNvPicPr>
          <p:nvPr/>
        </p:nvPicPr>
        <p:blipFill>
          <a:blip r:embed="rId3"/>
          <a:stretch>
            <a:fillRect/>
          </a:stretch>
        </p:blipFill>
        <p:spPr>
          <a:xfrm>
            <a:off x="433839" y="1423864"/>
            <a:ext cx="1843643" cy="122686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6F4E03F-1515-40AA-8E4C-0FD8393316DB}"/>
              </a:ext>
            </a:extLst>
          </p:cNvPr>
          <p:cNvSpPr>
            <a:spLocks noGrp="1" noChangeArrowheads="1"/>
          </p:cNvSpPr>
          <p:nvPr>
            <p:ph type="title"/>
          </p:nvPr>
        </p:nvSpPr>
        <p:spPr>
          <a:xfrm>
            <a:off x="794260" y="120254"/>
            <a:ext cx="6709059" cy="857250"/>
          </a:xfrm>
        </p:spPr>
        <p:txBody>
          <a:bodyPr/>
          <a:lstStyle/>
          <a:p>
            <a:r>
              <a:rPr lang="en-US" altLang="en-US" sz="2550" b="1" dirty="0">
                <a:solidFill>
                  <a:schemeClr val="accent1">
                    <a:lumMod val="75000"/>
                  </a:schemeClr>
                </a:solidFill>
              </a:rPr>
              <a:t>How does coffee get from a farm to your cup?</a:t>
            </a:r>
          </a:p>
        </p:txBody>
      </p:sp>
      <p:pic>
        <p:nvPicPr>
          <p:cNvPr id="27651" name="Content Placeholder 3">
            <a:extLst>
              <a:ext uri="{FF2B5EF4-FFF2-40B4-BE49-F238E27FC236}">
                <a16:creationId xmlns:a16="http://schemas.microsoft.com/office/drawing/2014/main" id="{9ABF740E-75FE-4843-9C19-D7DC8A9BB0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4235" y="1221581"/>
            <a:ext cx="1403747" cy="757238"/>
          </a:xfrm>
        </p:spPr>
      </p:pic>
      <p:sp>
        <p:nvSpPr>
          <p:cNvPr id="27652" name="TextBox 4">
            <a:extLst>
              <a:ext uri="{FF2B5EF4-FFF2-40B4-BE49-F238E27FC236}">
                <a16:creationId xmlns:a16="http://schemas.microsoft.com/office/drawing/2014/main" id="{B80B2BC6-032B-45C0-9126-BF058B23B04C}"/>
              </a:ext>
            </a:extLst>
          </p:cNvPr>
          <p:cNvSpPr txBox="1">
            <a:spLocks noChangeArrowheads="1"/>
          </p:cNvSpPr>
          <p:nvPr/>
        </p:nvSpPr>
        <p:spPr bwMode="auto">
          <a:xfrm>
            <a:off x="1351360" y="2015729"/>
            <a:ext cx="183475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Coffee grows best in countries near the equator - Central/South America, Africa, and the Pacific.</a:t>
            </a:r>
          </a:p>
        </p:txBody>
      </p:sp>
      <p:sp>
        <p:nvSpPr>
          <p:cNvPr id="6" name="Arrow: Right 5">
            <a:extLst>
              <a:ext uri="{FF2B5EF4-FFF2-40B4-BE49-F238E27FC236}">
                <a16:creationId xmlns:a16="http://schemas.microsoft.com/office/drawing/2014/main" id="{0C681C79-6612-42E2-A9F7-2F0ECC52C92D}"/>
              </a:ext>
            </a:extLst>
          </p:cNvPr>
          <p:cNvSpPr/>
          <p:nvPr/>
        </p:nvSpPr>
        <p:spPr>
          <a:xfrm>
            <a:off x="3121819" y="1438275"/>
            <a:ext cx="432197" cy="32385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27654" name="Picture 6">
            <a:extLst>
              <a:ext uri="{FF2B5EF4-FFF2-40B4-BE49-F238E27FC236}">
                <a16:creationId xmlns:a16="http://schemas.microsoft.com/office/drawing/2014/main" id="{84E610BF-AF82-40F4-BB99-EABC65394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098" y="1221581"/>
            <a:ext cx="1188244"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7">
            <a:extLst>
              <a:ext uri="{FF2B5EF4-FFF2-40B4-BE49-F238E27FC236}">
                <a16:creationId xmlns:a16="http://schemas.microsoft.com/office/drawing/2014/main" id="{7EDE682B-B274-4DFE-879C-1FE36C825B62}"/>
              </a:ext>
            </a:extLst>
          </p:cNvPr>
          <p:cNvSpPr txBox="1">
            <a:spLocks noChangeArrowheads="1"/>
          </p:cNvSpPr>
          <p:nvPr/>
        </p:nvSpPr>
        <p:spPr bwMode="auto">
          <a:xfrm>
            <a:off x="3275410" y="2072878"/>
            <a:ext cx="2214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Coffee grows on trees—and is usually harvested once per year. Coffee farms can range from very-small to very-large, often influenced by the history of land ownership in the country of origin. Smaller farms often use family or community-based labor, while larger farms hire a combination of permanent and seasonal workers.</a:t>
            </a:r>
          </a:p>
        </p:txBody>
      </p:sp>
      <p:pic>
        <p:nvPicPr>
          <p:cNvPr id="27656" name="Picture 8">
            <a:extLst>
              <a:ext uri="{FF2B5EF4-FFF2-40B4-BE49-F238E27FC236}">
                <a16:creationId xmlns:a16="http://schemas.microsoft.com/office/drawing/2014/main" id="{ED9CD0F4-E67C-4E3A-8FCD-31212EA1C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869" y="1465660"/>
            <a:ext cx="444104"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a:extLst>
              <a:ext uri="{FF2B5EF4-FFF2-40B4-BE49-F238E27FC236}">
                <a16:creationId xmlns:a16="http://schemas.microsoft.com/office/drawing/2014/main" id="{7A42E6D7-5C67-46DB-B373-47CEAFCEA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673" y="1237060"/>
            <a:ext cx="1188244" cy="7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0">
            <a:extLst>
              <a:ext uri="{FF2B5EF4-FFF2-40B4-BE49-F238E27FC236}">
                <a16:creationId xmlns:a16="http://schemas.microsoft.com/office/drawing/2014/main" id="{5E1653C3-2510-4C0E-9400-293090875E52}"/>
              </a:ext>
            </a:extLst>
          </p:cNvPr>
          <p:cNvSpPr txBox="1">
            <a:spLocks noChangeArrowheads="1"/>
          </p:cNvSpPr>
          <p:nvPr/>
        </p:nvSpPr>
        <p:spPr bwMode="auto">
          <a:xfrm>
            <a:off x="5815012" y="2124075"/>
            <a:ext cx="1834754"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When coffee is picked, it looks like a bright red berry and is what we call a coffee “cherry.” The part of this we actually brew is the seed inside the coffee cherry, so the next step after picking is getting those seeds separated out. We call this “</a:t>
            </a:r>
            <a:r>
              <a:rPr lang="en-US" altLang="en-US" sz="750">
                <a:hlinkClick r:id="rId6"/>
              </a:rPr>
              <a:t>processing</a:t>
            </a:r>
            <a:r>
              <a:rPr lang="en-US" altLang="en-US" sz="750"/>
              <a:t>,” and it can take a few different forms. The majority of the coffee we sell uses a </a:t>
            </a:r>
            <a:r>
              <a:rPr lang="en-US" altLang="en-US" sz="750">
                <a:hlinkClick r:id="rId6"/>
              </a:rPr>
              <a:t>washed process</a:t>
            </a:r>
            <a:r>
              <a:rPr lang="en-US" altLang="en-US" sz="750"/>
              <a:t>, which separates seeds—often referred to as beans—from coffee cherries using water in a wet mill. Sometimes this washing step happens on the farm itself. In other cases, farmers deliver their coffee cherries to a cooperative or buying station for processing.</a:t>
            </a:r>
          </a:p>
        </p:txBody>
      </p:sp>
      <p:sp>
        <p:nvSpPr>
          <p:cNvPr id="27659" name="Rectangle 11">
            <a:extLst>
              <a:ext uri="{FF2B5EF4-FFF2-40B4-BE49-F238E27FC236}">
                <a16:creationId xmlns:a16="http://schemas.microsoft.com/office/drawing/2014/main" id="{BB054A3F-58F2-41BD-A2FC-9AE4BF2B3338}"/>
              </a:ext>
            </a:extLst>
          </p:cNvPr>
          <p:cNvSpPr>
            <a:spLocks noChangeArrowheads="1"/>
          </p:cNvSpPr>
          <p:nvPr/>
        </p:nvSpPr>
        <p:spPr bwMode="auto">
          <a:xfrm>
            <a:off x="1622822" y="3899298"/>
            <a:ext cx="3429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50">
                <a:hlinkClick r:id="rId7"/>
              </a:rPr>
              <a:t>https://www.youtube.com/watch?time_continue=2&amp;v=xD-pLgLgZGo</a:t>
            </a:r>
            <a:endParaRPr lang="en-US" altLang="en-US" sz="13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8FC8D8D-9EC2-47BB-ADD0-3882AFCCE7E1}"/>
              </a:ext>
            </a:extLst>
          </p:cNvPr>
          <p:cNvSpPr>
            <a:spLocks noGrp="1" noChangeArrowheads="1"/>
          </p:cNvSpPr>
          <p:nvPr>
            <p:ph type="title"/>
          </p:nvPr>
        </p:nvSpPr>
        <p:spPr>
          <a:xfrm>
            <a:off x="687468" y="104179"/>
            <a:ext cx="6615617" cy="857250"/>
          </a:xfrm>
        </p:spPr>
        <p:txBody>
          <a:bodyPr/>
          <a:lstStyle/>
          <a:p>
            <a:r>
              <a:rPr lang="en-US" altLang="en-US" sz="2550" b="1" dirty="0">
                <a:solidFill>
                  <a:schemeClr val="accent1">
                    <a:lumMod val="75000"/>
                  </a:schemeClr>
                </a:solidFill>
              </a:rPr>
              <a:t>Coffee—Farm to Cup</a:t>
            </a:r>
          </a:p>
        </p:txBody>
      </p:sp>
      <p:pic>
        <p:nvPicPr>
          <p:cNvPr id="28675" name="Content Placeholder 3">
            <a:extLst>
              <a:ext uri="{FF2B5EF4-FFF2-40B4-BE49-F238E27FC236}">
                <a16:creationId xmlns:a16="http://schemas.microsoft.com/office/drawing/2014/main" id="{372D5D7A-F418-4F89-B285-5489CFE7DF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4235" y="1110854"/>
            <a:ext cx="1207294" cy="904875"/>
          </a:xfrm>
        </p:spPr>
      </p:pic>
      <p:sp>
        <p:nvSpPr>
          <p:cNvPr id="28676" name="TextBox 4">
            <a:extLst>
              <a:ext uri="{FF2B5EF4-FFF2-40B4-BE49-F238E27FC236}">
                <a16:creationId xmlns:a16="http://schemas.microsoft.com/office/drawing/2014/main" id="{C4F05721-BB51-47D6-B09E-D5A1A796C6E5}"/>
              </a:ext>
            </a:extLst>
          </p:cNvPr>
          <p:cNvSpPr txBox="1">
            <a:spLocks noChangeArrowheads="1"/>
          </p:cNvSpPr>
          <p:nvPr/>
        </p:nvSpPr>
        <p:spPr bwMode="auto">
          <a:xfrm>
            <a:off x="1287066" y="2149079"/>
            <a:ext cx="1834753"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Once washed coffee beans are dry, they’re still not 100 percent separated from the coffee cherry material. Washed coffee beans still have a papery parchment layer and naturally processed coffees have the entire cherry still surrounding the bean. The dry mill completes the separation process, removing any remaining layers from the coffee bean. The dry mill then sorts coffee into different grades based upon the physical attributes of the beans, like density and color. Dry mills are often owned and managed by exporters.</a:t>
            </a:r>
          </a:p>
        </p:txBody>
      </p:sp>
      <p:sp>
        <p:nvSpPr>
          <p:cNvPr id="6" name="Arrow: Right 5">
            <a:extLst>
              <a:ext uri="{FF2B5EF4-FFF2-40B4-BE49-F238E27FC236}">
                <a16:creationId xmlns:a16="http://schemas.microsoft.com/office/drawing/2014/main" id="{F7456462-EC4F-410E-B82D-58BBFBC7B13D}"/>
              </a:ext>
            </a:extLst>
          </p:cNvPr>
          <p:cNvSpPr/>
          <p:nvPr/>
        </p:nvSpPr>
        <p:spPr>
          <a:xfrm>
            <a:off x="3121819" y="1438275"/>
            <a:ext cx="432197" cy="32385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28678" name="Picture 8">
            <a:extLst>
              <a:ext uri="{FF2B5EF4-FFF2-40B4-BE49-F238E27FC236}">
                <a16:creationId xmlns:a16="http://schemas.microsoft.com/office/drawing/2014/main" id="{C674BF7B-036B-41A2-87A7-1A20C65D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869" y="1465660"/>
            <a:ext cx="444104"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a:extLst>
              <a:ext uri="{FF2B5EF4-FFF2-40B4-BE49-F238E27FC236}">
                <a16:creationId xmlns:a16="http://schemas.microsoft.com/office/drawing/2014/main" id="{FC6BF642-C906-4920-9A0E-E46289480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1144191"/>
            <a:ext cx="1283494" cy="10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1">
            <a:extLst>
              <a:ext uri="{FF2B5EF4-FFF2-40B4-BE49-F238E27FC236}">
                <a16:creationId xmlns:a16="http://schemas.microsoft.com/office/drawing/2014/main" id="{AE85A318-DCBB-42DB-B10A-302613967AD2}"/>
              </a:ext>
            </a:extLst>
          </p:cNvPr>
          <p:cNvSpPr>
            <a:spLocks noChangeArrowheads="1"/>
          </p:cNvSpPr>
          <p:nvPr/>
        </p:nvSpPr>
        <p:spPr bwMode="auto">
          <a:xfrm>
            <a:off x="3437335" y="2362201"/>
            <a:ext cx="22693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Except in extremely rare cases of air shipment, all of our coffee comes to the U.S. via container ship. In countries that border the ocean, coffee generally goes directly from the dry mill to the port. In the case of landlocked coffee-producing countries, the coffee has a bit more of a journey before it hits the water—like in the case of Rwandan coffee shipped out of Kenya. The amount of time the coffee spends on the water ranges widely, from a few weeks in the case of coffee from Central America to a few months for coffees from Papua New Guinea.</a:t>
            </a:r>
          </a:p>
        </p:txBody>
      </p:sp>
      <p:pic>
        <p:nvPicPr>
          <p:cNvPr id="28681" name="Picture 12">
            <a:extLst>
              <a:ext uri="{FF2B5EF4-FFF2-40B4-BE49-F238E27FC236}">
                <a16:creationId xmlns:a16="http://schemas.microsoft.com/office/drawing/2014/main" id="{A887F718-F73E-494E-A5A6-826056CEE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672" y="1154906"/>
            <a:ext cx="1662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3">
            <a:extLst>
              <a:ext uri="{FF2B5EF4-FFF2-40B4-BE49-F238E27FC236}">
                <a16:creationId xmlns:a16="http://schemas.microsoft.com/office/drawing/2014/main" id="{E3E8720D-3D5C-4C08-A9B9-F9D42D128495}"/>
              </a:ext>
            </a:extLst>
          </p:cNvPr>
          <p:cNvSpPr>
            <a:spLocks noChangeArrowheads="1"/>
          </p:cNvSpPr>
          <p:nvPr/>
        </p:nvSpPr>
        <p:spPr bwMode="auto">
          <a:xfrm>
            <a:off x="6022181" y="2212182"/>
            <a:ext cx="183475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Once incoming coffee clears customs, it is stored in a warehouse near the port until we need it. This helps us maintain a smaller on-site inventory and helps us make sure all of the unroasted, called “green” coffee, is stored in optimal conditions. We evaluate our roastery inventory weekly and typically request 1–2 shipments from the port warehouse every week. Most of our coffee comes in and is warehoused in Charleston, SC, with a smaller portion coming in through Oakland, CA.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38CB34-1B53-48F2-A122-9E05A0D440EE}"/>
              </a:ext>
            </a:extLst>
          </p:cNvPr>
          <p:cNvSpPr>
            <a:spLocks noGrp="1" noChangeArrowheads="1"/>
          </p:cNvSpPr>
          <p:nvPr>
            <p:ph type="title"/>
          </p:nvPr>
        </p:nvSpPr>
        <p:spPr>
          <a:xfrm>
            <a:off x="1331119" y="120254"/>
            <a:ext cx="6172200" cy="857250"/>
          </a:xfrm>
        </p:spPr>
        <p:txBody>
          <a:bodyPr/>
          <a:lstStyle/>
          <a:p>
            <a:r>
              <a:rPr lang="en-US" altLang="en-US" sz="2550" b="1" dirty="0">
                <a:solidFill>
                  <a:schemeClr val="accent1">
                    <a:lumMod val="75000"/>
                  </a:schemeClr>
                </a:solidFill>
              </a:rPr>
              <a:t>Coffee—Farm to Cup</a:t>
            </a:r>
            <a:endParaRPr lang="en-US" altLang="en-US" sz="2550" b="1" dirty="0">
              <a:solidFill>
                <a:srgbClr val="FFC000"/>
              </a:solidFill>
            </a:endParaRPr>
          </a:p>
        </p:txBody>
      </p:sp>
      <p:pic>
        <p:nvPicPr>
          <p:cNvPr id="29699" name="Content Placeholder 3">
            <a:extLst>
              <a:ext uri="{FF2B5EF4-FFF2-40B4-BE49-F238E27FC236}">
                <a16:creationId xmlns:a16="http://schemas.microsoft.com/office/drawing/2014/main" id="{4D87BFDD-9538-455A-BEBC-9CA6C1FF70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5888" y="1152525"/>
            <a:ext cx="1458516" cy="972741"/>
          </a:xfrm>
        </p:spPr>
      </p:pic>
      <p:sp>
        <p:nvSpPr>
          <p:cNvPr id="29700" name="TextBox 4">
            <a:extLst>
              <a:ext uri="{FF2B5EF4-FFF2-40B4-BE49-F238E27FC236}">
                <a16:creationId xmlns:a16="http://schemas.microsoft.com/office/drawing/2014/main" id="{D0545D0F-1E4F-4A31-BAC5-23AC27BC4E05}"/>
              </a:ext>
            </a:extLst>
          </p:cNvPr>
          <p:cNvSpPr txBox="1">
            <a:spLocks noChangeArrowheads="1"/>
          </p:cNvSpPr>
          <p:nvPr/>
        </p:nvSpPr>
        <p:spPr bwMode="auto">
          <a:xfrm>
            <a:off x="1287066" y="2149078"/>
            <a:ext cx="183475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750"/>
              <a:t>Pulling from our roastery supply which we get from the ports, we </a:t>
            </a:r>
            <a:r>
              <a:rPr lang="en-US" altLang="en-US" sz="750">
                <a:hlinkClick r:id="rId3"/>
              </a:rPr>
              <a:t>roast</a:t>
            </a:r>
            <a:r>
              <a:rPr lang="en-US" altLang="en-US" sz="750"/>
              <a:t> coffee every weekday based on the orders we receive the day before. Coffee orders are roasted, bagged, and shipped all on the same day.</a:t>
            </a:r>
          </a:p>
        </p:txBody>
      </p:sp>
      <p:sp>
        <p:nvSpPr>
          <p:cNvPr id="6" name="Arrow: Right 5">
            <a:extLst>
              <a:ext uri="{FF2B5EF4-FFF2-40B4-BE49-F238E27FC236}">
                <a16:creationId xmlns:a16="http://schemas.microsoft.com/office/drawing/2014/main" id="{DF485CBB-923E-402C-A497-1711E3E3DBA9}"/>
              </a:ext>
            </a:extLst>
          </p:cNvPr>
          <p:cNvSpPr/>
          <p:nvPr/>
        </p:nvSpPr>
        <p:spPr>
          <a:xfrm>
            <a:off x="3121819" y="1438275"/>
            <a:ext cx="432197" cy="32385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29702" name="Picture 6">
            <a:extLst>
              <a:ext uri="{FF2B5EF4-FFF2-40B4-BE49-F238E27FC236}">
                <a16:creationId xmlns:a16="http://schemas.microsoft.com/office/drawing/2014/main" id="{28C77299-1635-4D68-B779-376E18B67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357312"/>
            <a:ext cx="2667000" cy="199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id="{6A8596EF-73B5-4310-A46C-5FFB7C7BD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822" y="35433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9">
            <a:extLst>
              <a:ext uri="{FF2B5EF4-FFF2-40B4-BE49-F238E27FC236}">
                <a16:creationId xmlns:a16="http://schemas.microsoft.com/office/drawing/2014/main" id="{87ED4FF0-C2E0-447A-B208-086CFFAF72D3}"/>
              </a:ext>
            </a:extLst>
          </p:cNvPr>
          <p:cNvSpPr txBox="1">
            <a:spLocks noChangeArrowheads="1"/>
          </p:cNvSpPr>
          <p:nvPr/>
        </p:nvSpPr>
        <p:spPr bwMode="auto">
          <a:xfrm>
            <a:off x="4417219" y="3706416"/>
            <a:ext cx="12894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50" b="1"/>
              <a:t>CONSUMER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4"/>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dirty="0">
                <a:solidFill>
                  <a:schemeClr val="accent3">
                    <a:lumMod val="75000"/>
                  </a:schemeClr>
                </a:solidFill>
              </a:rPr>
              <a:t>Practice: Draw Coffee Supply Chain</a:t>
            </a:r>
            <a:endParaRPr sz="2800" b="1" dirty="0">
              <a:solidFill>
                <a:schemeClr val="accent3">
                  <a:lumMod val="75000"/>
                </a:schemeClr>
              </a:solidFill>
            </a:endParaRPr>
          </a:p>
        </p:txBody>
      </p:sp>
      <p:sp>
        <p:nvSpPr>
          <p:cNvPr id="405" name="Google Shape;405;p34"/>
          <p:cNvSpPr txBox="1">
            <a:spLocks noGrp="1"/>
          </p:cNvSpPr>
          <p:nvPr>
            <p:ph type="body" idx="1"/>
          </p:nvPr>
        </p:nvSpPr>
        <p:spPr>
          <a:xfrm>
            <a:off x="1206100" y="1706200"/>
            <a:ext cx="7026900" cy="30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400" b="1" dirty="0"/>
              <a:t>Directions:</a:t>
            </a:r>
          </a:p>
          <a:p>
            <a:pPr marL="0" lvl="0" indent="0" algn="l" rtl="0">
              <a:spcBef>
                <a:spcPts val="600"/>
              </a:spcBef>
              <a:spcAft>
                <a:spcPts val="0"/>
              </a:spcAft>
              <a:buNone/>
            </a:pPr>
            <a:r>
              <a:rPr lang="en-US" sz="1800" dirty="0"/>
              <a:t>Draw the supply chain for coffee—from farm to cup. Make sure to include all 6 components—label your links and nodes.</a:t>
            </a:r>
            <a:endParaRPr sz="1800" dirty="0"/>
          </a:p>
        </p:txBody>
      </p:sp>
      <p:sp>
        <p:nvSpPr>
          <p:cNvPr id="406" name="Google Shape;406;p34"/>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 name="Picture 1">
            <a:extLst>
              <a:ext uri="{FF2B5EF4-FFF2-40B4-BE49-F238E27FC236}">
                <a16:creationId xmlns:a16="http://schemas.microsoft.com/office/drawing/2014/main" id="{D0E6A4BA-D49D-4934-8A65-B53671DE6147}"/>
              </a:ext>
            </a:extLst>
          </p:cNvPr>
          <p:cNvPicPr>
            <a:picLocks noChangeAspect="1"/>
          </p:cNvPicPr>
          <p:nvPr/>
        </p:nvPicPr>
        <p:blipFill>
          <a:blip r:embed="rId3"/>
          <a:stretch>
            <a:fillRect/>
          </a:stretch>
        </p:blipFill>
        <p:spPr>
          <a:xfrm>
            <a:off x="5642586" y="3364150"/>
            <a:ext cx="1731414" cy="1298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t>Objectives and CTE State Standards</a:t>
            </a:r>
            <a:endParaRPr sz="2800" dirty="0"/>
          </a:p>
        </p:txBody>
      </p:sp>
      <p:sp>
        <p:nvSpPr>
          <p:cNvPr id="133" name="Google Shape;133;p12"/>
          <p:cNvSpPr txBox="1">
            <a:spLocks noGrp="1"/>
          </p:cNvSpPr>
          <p:nvPr>
            <p:ph type="body" idx="1"/>
          </p:nvPr>
        </p:nvSpPr>
        <p:spPr>
          <a:xfrm>
            <a:off x="1326654" y="1586092"/>
            <a:ext cx="6273239" cy="2925837"/>
          </a:xfrm>
          <a:prstGeom prst="rect">
            <a:avLst/>
          </a:prstGeom>
        </p:spPr>
        <p:txBody>
          <a:bodyPr spcFirstLastPara="1" wrap="square" lIns="0" tIns="0" rIns="0" bIns="0" anchor="t" anchorCtr="0">
            <a:noAutofit/>
          </a:bodyPr>
          <a:lstStyle/>
          <a:p>
            <a:pPr marL="171450" indent="-171450">
              <a:lnSpc>
                <a:spcPct val="100000"/>
              </a:lnSpc>
              <a:buClr>
                <a:schemeClr val="dk1"/>
              </a:buClr>
              <a:buSzPts val="1100"/>
              <a:buFont typeface="Wingdings" panose="05000000000000000000" pitchFamily="2" charset="2"/>
              <a:buChar char="§"/>
            </a:pPr>
            <a:r>
              <a:rPr lang="en-US" sz="1050" dirty="0"/>
              <a:t>Define the term supply chain and determine the role supply chain management decisions have on cost-effective ways of delivering a product or service to consumers.</a:t>
            </a:r>
          </a:p>
          <a:p>
            <a:pPr marL="171450" indent="-171450">
              <a:lnSpc>
                <a:spcPct val="100000"/>
              </a:lnSpc>
              <a:buClr>
                <a:schemeClr val="dk1"/>
              </a:buClr>
              <a:buSzPts val="1100"/>
              <a:buFont typeface="Wingdings" panose="05000000000000000000" pitchFamily="2" charset="2"/>
              <a:buChar char="§"/>
            </a:pPr>
            <a:r>
              <a:rPr lang="en-US" sz="1050" dirty="0"/>
              <a:t>Identify the supply chain processes that are required to fulfill a customer request, including but not limited to: new product development, planning, buying, manufacturing operations, marketing, distribution, and customer service.</a:t>
            </a:r>
          </a:p>
          <a:p>
            <a:pPr marL="171450" indent="-171450">
              <a:lnSpc>
                <a:spcPct val="100000"/>
              </a:lnSpc>
              <a:buClr>
                <a:schemeClr val="dk1"/>
              </a:buClr>
              <a:buSzPts val="1100"/>
              <a:buFont typeface="Wingdings" panose="05000000000000000000" pitchFamily="2" charset="2"/>
              <a:buChar char="§"/>
            </a:pPr>
            <a:r>
              <a:rPr lang="en-US" sz="1050" dirty="0"/>
              <a:t>Develop a graphic illustration of a selected product and map the movement of primary inputs and outputs on a global or local scale.</a:t>
            </a:r>
          </a:p>
          <a:p>
            <a:pPr marL="171450" indent="-171450">
              <a:lnSpc>
                <a:spcPct val="100000"/>
              </a:lnSpc>
              <a:buClr>
                <a:schemeClr val="dk1"/>
              </a:buClr>
              <a:buSzPts val="1100"/>
              <a:buFont typeface="Wingdings" panose="05000000000000000000" pitchFamily="2" charset="2"/>
              <a:buChar char="§"/>
            </a:pPr>
            <a:r>
              <a:rPr lang="en-US" sz="1050" dirty="0"/>
              <a:t>Research and describe the four major flows—product flow, information flow, financial flow, and risk flow—that occur in a supply chain. Analyze the impact that each has on the supply chain as a whole and the interactions that must occur between the flows.</a:t>
            </a:r>
          </a:p>
          <a:p>
            <a:pPr marL="628650" lvl="1" indent="-171450">
              <a:lnSpc>
                <a:spcPct val="100000"/>
              </a:lnSpc>
              <a:buClr>
                <a:schemeClr val="dk1"/>
              </a:buClr>
              <a:buSzPts val="1100"/>
              <a:buFont typeface="Wingdings" panose="05000000000000000000" pitchFamily="2" charset="2"/>
              <a:buChar char="§"/>
            </a:pPr>
            <a:r>
              <a:rPr lang="en-US" sz="1050" dirty="0"/>
              <a:t>Demonstrate ability to use Microsoft Office to create documents used throughout the four major flows including: a. request for proposal (RFP) or request for quotation (RFQ). b. purchase order, c. invoice, d. inventory counts, e. delivery schedules, and f. payment schedules.</a:t>
            </a:r>
          </a:p>
          <a:p>
            <a:pPr marL="171450" indent="-171450">
              <a:lnSpc>
                <a:spcPct val="100000"/>
              </a:lnSpc>
              <a:buClr>
                <a:schemeClr val="dk1"/>
              </a:buClr>
              <a:buSzPts val="1100"/>
              <a:buFont typeface="Wingdings" panose="05000000000000000000" pitchFamily="2" charset="2"/>
              <a:buChar char="§"/>
            </a:pPr>
            <a:r>
              <a:rPr lang="en-US" sz="1050" dirty="0"/>
              <a:t>Differentiate between the internal supply chain and external supply chain of an organization, including internal and external customers. Write an informative paper and accompanying graphic that describes how the two chains are interrelated.</a:t>
            </a:r>
            <a:endParaRPr sz="1050" dirty="0"/>
          </a:p>
        </p:txBody>
      </p:sp>
      <p:sp>
        <p:nvSpPr>
          <p:cNvPr id="135" name="Google Shape;135;p12"/>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8B80-0B0E-4EB2-97EE-F198D550E72E}"/>
              </a:ext>
            </a:extLst>
          </p:cNvPr>
          <p:cNvSpPr>
            <a:spLocks noGrp="1"/>
          </p:cNvSpPr>
          <p:nvPr>
            <p:ph type="title"/>
          </p:nvPr>
        </p:nvSpPr>
        <p:spPr/>
        <p:txBody>
          <a:bodyPr/>
          <a:lstStyle/>
          <a:p>
            <a:r>
              <a:rPr lang="en-US" dirty="0"/>
              <a:t>Life without a Supply Chain</a:t>
            </a:r>
          </a:p>
        </p:txBody>
      </p:sp>
      <p:sp>
        <p:nvSpPr>
          <p:cNvPr id="4" name="Text Placeholder 3">
            <a:extLst>
              <a:ext uri="{FF2B5EF4-FFF2-40B4-BE49-F238E27FC236}">
                <a16:creationId xmlns:a16="http://schemas.microsoft.com/office/drawing/2014/main" id="{86DFB875-30E2-4026-B282-F6833524BCF7}"/>
              </a:ext>
            </a:extLst>
          </p:cNvPr>
          <p:cNvSpPr>
            <a:spLocks noGrp="1"/>
          </p:cNvSpPr>
          <p:nvPr>
            <p:ph type="body" idx="2"/>
          </p:nvPr>
        </p:nvSpPr>
        <p:spPr>
          <a:xfrm>
            <a:off x="4896145" y="2571750"/>
            <a:ext cx="3336900" cy="2199250"/>
          </a:xfrm>
        </p:spPr>
        <p:txBody>
          <a:bodyPr/>
          <a:lstStyle/>
          <a:p>
            <a:r>
              <a:rPr lang="en-US" dirty="0">
                <a:hlinkClick r:id="rId2"/>
              </a:rPr>
              <a:t>https://www.youtube.com/watch?v=jaPBPxL4oTA</a:t>
            </a:r>
            <a:endParaRPr lang="en-US" dirty="0"/>
          </a:p>
          <a:p>
            <a:endParaRPr lang="en-US" dirty="0"/>
          </a:p>
        </p:txBody>
      </p:sp>
      <p:sp>
        <p:nvSpPr>
          <p:cNvPr id="5" name="Slide Number Placeholder 4">
            <a:extLst>
              <a:ext uri="{FF2B5EF4-FFF2-40B4-BE49-F238E27FC236}">
                <a16:creationId xmlns:a16="http://schemas.microsoft.com/office/drawing/2014/main" id="{A66915F8-EFC4-4A87-815E-AFC5785A73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7" name="Picture 6">
            <a:extLst>
              <a:ext uri="{FF2B5EF4-FFF2-40B4-BE49-F238E27FC236}">
                <a16:creationId xmlns:a16="http://schemas.microsoft.com/office/drawing/2014/main" id="{343AF489-ECD4-45C3-8F2E-2915427DDC87}"/>
              </a:ext>
            </a:extLst>
          </p:cNvPr>
          <p:cNvPicPr>
            <a:picLocks noChangeAspect="1"/>
          </p:cNvPicPr>
          <p:nvPr/>
        </p:nvPicPr>
        <p:blipFill>
          <a:blip r:embed="rId3"/>
          <a:stretch>
            <a:fillRect/>
          </a:stretch>
        </p:blipFill>
        <p:spPr>
          <a:xfrm>
            <a:off x="533400" y="1884921"/>
            <a:ext cx="3946123" cy="2232729"/>
          </a:xfrm>
          <a:prstGeom prst="rect">
            <a:avLst/>
          </a:prstGeom>
        </p:spPr>
      </p:pic>
    </p:spTree>
    <p:extLst>
      <p:ext uri="{BB962C8B-B14F-4D97-AF65-F5344CB8AC3E}">
        <p14:creationId xmlns:p14="http://schemas.microsoft.com/office/powerpoint/2010/main" val="11809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Rectangle 1">
            <a:extLst>
              <a:ext uri="{FF2B5EF4-FFF2-40B4-BE49-F238E27FC236}">
                <a16:creationId xmlns:a16="http://schemas.microsoft.com/office/drawing/2014/main" id="{6139A5A9-DF41-476D-8341-3AE7349AC8EB}"/>
              </a:ext>
            </a:extLst>
          </p:cNvPr>
          <p:cNvSpPr/>
          <p:nvPr/>
        </p:nvSpPr>
        <p:spPr>
          <a:xfrm>
            <a:off x="2597816" y="1508847"/>
            <a:ext cx="4572000" cy="2316019"/>
          </a:xfrm>
          <a:prstGeom prst="rect">
            <a:avLst/>
          </a:prstGeom>
        </p:spPr>
        <p:txBody>
          <a:bodyPr>
            <a:spAutoFit/>
          </a:bodyPr>
          <a:lstStyle/>
          <a:p>
            <a:pPr marL="30480" marR="30480" algn="just">
              <a:spcBef>
                <a:spcPts val="600"/>
              </a:spcBef>
              <a:spcAft>
                <a:spcPts val="720"/>
              </a:spcAft>
            </a:pPr>
            <a:r>
              <a:rPr lang="en-US" b="1" dirty="0">
                <a:solidFill>
                  <a:schemeClr val="bg1"/>
                </a:solidFill>
                <a:latin typeface="Arial" panose="020B0604020202020204" pitchFamily="34" charset="0"/>
              </a:rPr>
              <a:t>Supply chain management </a:t>
            </a:r>
            <a:r>
              <a:rPr lang="en-US" dirty="0">
                <a:solidFill>
                  <a:schemeClr val="bg1"/>
                </a:solidFill>
                <a:latin typeface="Arial" panose="020B0604020202020204" pitchFamily="34" charset="0"/>
              </a:rPr>
              <a:t>is a process used by companies to ensure that their supply chain is efficient and cost-effective.</a:t>
            </a:r>
          </a:p>
          <a:p>
            <a:pPr marL="30480" marR="30480" algn="just">
              <a:spcBef>
                <a:spcPts val="600"/>
              </a:spcBef>
              <a:spcAft>
                <a:spcPts val="720"/>
              </a:spcAft>
            </a:pPr>
            <a:r>
              <a:rPr lang="en-US" dirty="0">
                <a:solidFill>
                  <a:schemeClr val="bg1"/>
                </a:solidFill>
                <a:latin typeface="Arial" panose="020B0604020202020204" pitchFamily="34" charset="0"/>
              </a:rPr>
              <a:t>A </a:t>
            </a:r>
            <a:r>
              <a:rPr lang="en-US" b="1" dirty="0">
                <a:solidFill>
                  <a:schemeClr val="bg1"/>
                </a:solidFill>
                <a:latin typeface="Arial" panose="020B0604020202020204" pitchFamily="34" charset="0"/>
              </a:rPr>
              <a:t>supply chain </a:t>
            </a:r>
            <a:r>
              <a:rPr lang="en-US" dirty="0">
                <a:solidFill>
                  <a:schemeClr val="bg1"/>
                </a:solidFill>
                <a:latin typeface="Arial" panose="020B0604020202020204" pitchFamily="34" charset="0"/>
              </a:rPr>
              <a:t>is the collection of steps that a company takes to transform raw materials into a final product.</a:t>
            </a:r>
          </a:p>
          <a:p>
            <a:pPr marL="30480" marR="30480" algn="just">
              <a:spcBef>
                <a:spcPts val="600"/>
              </a:spcBef>
              <a:spcAft>
                <a:spcPts val="720"/>
              </a:spcAft>
            </a:pPr>
            <a:endParaRPr lang="en-US" dirty="0">
              <a:solidFill>
                <a:schemeClr val="bg1"/>
              </a:solidFill>
              <a:latin typeface="Arial" panose="020B0604020202020204" pitchFamily="34" charset="0"/>
              <a:ea typeface="Times New Roman" panose="02020603050405020304" pitchFamily="18" charset="0"/>
            </a:endParaRPr>
          </a:p>
          <a:p>
            <a:pPr marL="30480" marR="30480" algn="just">
              <a:spcBef>
                <a:spcPts val="600"/>
              </a:spcBef>
              <a:spcAft>
                <a:spcPts val="720"/>
              </a:spcAft>
            </a:pPr>
            <a:endParaRPr lang="en-US" dirty="0">
              <a:solidFill>
                <a:schemeClr val="bg1"/>
              </a:solidFill>
              <a:latin typeface="Arial" panose="020B0604020202020204" pitchFamily="34" charset="0"/>
              <a:ea typeface="Times New Roman" panose="02020603050405020304" pitchFamily="18" charset="0"/>
            </a:endParaRPr>
          </a:p>
        </p:txBody>
      </p:sp>
      <p:sp>
        <p:nvSpPr>
          <p:cNvPr id="6" name="Subtitle 13">
            <a:extLst>
              <a:ext uri="{FF2B5EF4-FFF2-40B4-BE49-F238E27FC236}">
                <a16:creationId xmlns:a16="http://schemas.microsoft.com/office/drawing/2014/main" id="{8ACD2FF0-FAF8-485E-A817-8DC7FB3C8586}"/>
              </a:ext>
            </a:extLst>
          </p:cNvPr>
          <p:cNvSpPr>
            <a:spLocks noGrp="1"/>
          </p:cNvSpPr>
          <p:nvPr>
            <p:ph type="subTitle" idx="1"/>
          </p:nvPr>
        </p:nvSpPr>
        <p:spPr>
          <a:xfrm>
            <a:off x="2324610" y="621211"/>
            <a:ext cx="5732463" cy="633586"/>
          </a:xfrm>
        </p:spPr>
        <p:txBody>
          <a:bodyPr/>
          <a:lstStyle/>
          <a:p>
            <a:r>
              <a:rPr lang="en-US" sz="3200" b="1" dirty="0"/>
              <a:t>Supply Chain 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ABE3903-64B4-4BA2-BC5A-A06EEB01AC04}"/>
              </a:ext>
            </a:extLst>
          </p:cNvPr>
          <p:cNvSpPr>
            <a:spLocks noGrp="1" noChangeArrowheads="1"/>
          </p:cNvSpPr>
          <p:nvPr>
            <p:ph type="title"/>
          </p:nvPr>
        </p:nvSpPr>
        <p:spPr/>
        <p:txBody>
          <a:bodyPr/>
          <a:lstStyle/>
          <a:p>
            <a:r>
              <a:rPr lang="en-US" altLang="en-US" b="1" dirty="0">
                <a:solidFill>
                  <a:srgbClr val="FFC000"/>
                </a:solidFill>
              </a:rPr>
              <a:t>Supply Chain Components</a:t>
            </a:r>
          </a:p>
        </p:txBody>
      </p:sp>
      <p:sp>
        <p:nvSpPr>
          <p:cNvPr id="25603" name="Content Placeholder 2">
            <a:extLst>
              <a:ext uri="{FF2B5EF4-FFF2-40B4-BE49-F238E27FC236}">
                <a16:creationId xmlns:a16="http://schemas.microsoft.com/office/drawing/2014/main" id="{B9DCF51C-61A9-4E11-8A9E-8D5B4E0C2B2F}"/>
              </a:ext>
            </a:extLst>
          </p:cNvPr>
          <p:cNvSpPr>
            <a:spLocks noGrp="1" noChangeArrowheads="1"/>
          </p:cNvSpPr>
          <p:nvPr>
            <p:ph idx="1"/>
          </p:nvPr>
        </p:nvSpPr>
        <p:spPr>
          <a:xfrm>
            <a:off x="1485900" y="2571750"/>
            <a:ext cx="6172200" cy="2159794"/>
          </a:xfrm>
          <a:solidFill>
            <a:schemeClr val="accent2">
              <a:lumMod val="20000"/>
              <a:lumOff val="80000"/>
            </a:schemeClr>
          </a:solidFill>
        </p:spPr>
        <p:txBody>
          <a:bodyPr/>
          <a:lstStyle/>
          <a:p>
            <a:pPr marL="171450" indent="-171450">
              <a:buFont typeface="Arial" panose="020B0604020202020204" pitchFamily="34" charset="0"/>
              <a:buChar char="•"/>
            </a:pPr>
            <a:r>
              <a:rPr lang="en-US" altLang="en-US" sz="1100" b="1" dirty="0"/>
              <a:t>Raw Materials </a:t>
            </a:r>
            <a:r>
              <a:rPr lang="en-US" altLang="en-US" sz="1100" dirty="0"/>
              <a:t>– basic material used to produce goods</a:t>
            </a:r>
          </a:p>
          <a:p>
            <a:pPr marL="171450" indent="-171450">
              <a:buFont typeface="Arial" panose="020B0604020202020204" pitchFamily="34" charset="0"/>
              <a:buChar char="•"/>
            </a:pPr>
            <a:r>
              <a:rPr lang="en-US" altLang="en-US" sz="1100" b="1" dirty="0"/>
              <a:t>Supplier</a:t>
            </a:r>
            <a:r>
              <a:rPr lang="en-US" altLang="en-US" sz="1100" dirty="0"/>
              <a:t> – procures raw materials</a:t>
            </a:r>
          </a:p>
          <a:p>
            <a:pPr marL="171450" indent="-171450">
              <a:buFont typeface="Arial" panose="020B0604020202020204" pitchFamily="34" charset="0"/>
              <a:buChar char="•"/>
            </a:pPr>
            <a:r>
              <a:rPr lang="en-US" altLang="en-US" sz="1100" b="1" dirty="0"/>
              <a:t>Manufacturer</a:t>
            </a:r>
            <a:r>
              <a:rPr lang="en-US" altLang="en-US" sz="1100" dirty="0"/>
              <a:t> – converts raw materials into finished products</a:t>
            </a:r>
          </a:p>
          <a:p>
            <a:pPr marL="171450" indent="-171450">
              <a:buFont typeface="Arial" panose="020B0604020202020204" pitchFamily="34" charset="0"/>
              <a:buChar char="•"/>
            </a:pPr>
            <a:r>
              <a:rPr lang="en-US" altLang="en-US" sz="1100" b="1" dirty="0"/>
              <a:t>Distributor/Warehouse </a:t>
            </a:r>
            <a:r>
              <a:rPr lang="en-US" altLang="en-US" sz="1100" dirty="0"/>
              <a:t>– moves/stores products to retailers or direct to consumers </a:t>
            </a:r>
          </a:p>
          <a:p>
            <a:pPr marL="171450" indent="-171450">
              <a:buFont typeface="Arial" panose="020B0604020202020204" pitchFamily="34" charset="0"/>
              <a:buChar char="•"/>
            </a:pPr>
            <a:r>
              <a:rPr lang="en-US" altLang="en-US" sz="1100" b="1" dirty="0"/>
              <a:t>Retailer</a:t>
            </a:r>
            <a:r>
              <a:rPr lang="en-US" altLang="en-US" sz="1100" dirty="0"/>
              <a:t> – sells final products for consumer use</a:t>
            </a:r>
          </a:p>
          <a:p>
            <a:pPr marL="171450" indent="-171450">
              <a:buFont typeface="Arial" panose="020B0604020202020204" pitchFamily="34" charset="0"/>
              <a:buChar char="•"/>
            </a:pPr>
            <a:r>
              <a:rPr lang="en-US" altLang="en-US" sz="1100" b="1" dirty="0"/>
              <a:t>Consumer</a:t>
            </a:r>
            <a:r>
              <a:rPr lang="en-US" altLang="en-US" sz="1100" dirty="0"/>
              <a:t> – buys final products for consumption </a:t>
            </a:r>
          </a:p>
          <a:p>
            <a:pPr marL="471488" lvl="1" indent="-171450">
              <a:buFont typeface="Arial" panose="020B0604020202020204" pitchFamily="34" charset="0"/>
              <a:buChar char="•"/>
            </a:pPr>
            <a:r>
              <a:rPr lang="en-US" altLang="en-US" sz="1100" dirty="0"/>
              <a:t>3 types of Consumers – Individual, Business, and Government</a:t>
            </a:r>
          </a:p>
          <a:p>
            <a:pPr marL="300038" lvl="1" indent="0">
              <a:buNone/>
            </a:pPr>
            <a:endParaRPr lang="en-US" altLang="en-US" sz="1200" dirty="0"/>
          </a:p>
        </p:txBody>
      </p:sp>
      <p:pic>
        <p:nvPicPr>
          <p:cNvPr id="25604" name="Picture 2">
            <a:extLst>
              <a:ext uri="{FF2B5EF4-FFF2-40B4-BE49-F238E27FC236}">
                <a16:creationId xmlns:a16="http://schemas.microsoft.com/office/drawing/2014/main" id="{B0E5E251-6B05-4A76-80F6-2ADB75DDE50E}"/>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602947" y="1173450"/>
            <a:ext cx="5593556"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8"/>
          <p:cNvSpPr txBox="1">
            <a:spLocks noGrp="1"/>
          </p:cNvSpPr>
          <p:nvPr>
            <p:ph type="title"/>
          </p:nvPr>
        </p:nvSpPr>
        <p:spPr>
          <a:xfrm>
            <a:off x="533400" y="427164"/>
            <a:ext cx="6840600" cy="74628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a:solidFill>
                  <a:schemeClr val="accent2">
                    <a:lumMod val="50000"/>
                  </a:schemeClr>
                </a:solidFill>
                <a:latin typeface="Arial"/>
                <a:cs typeface="Arial"/>
                <a:sym typeface="Arial"/>
              </a:rPr>
              <a:t>Supply Chain Example</a:t>
            </a:r>
            <a:endParaRPr sz="2400" b="1" dirty="0">
              <a:solidFill>
                <a:schemeClr val="accent2">
                  <a:lumMod val="50000"/>
                </a:schemeClr>
              </a:solidFill>
              <a:latin typeface="Arial"/>
              <a:cs typeface="Arial"/>
              <a:sym typeface="Arial"/>
            </a:endParaRPr>
          </a:p>
        </p:txBody>
      </p:sp>
      <p:sp>
        <p:nvSpPr>
          <p:cNvPr id="197" name="Google Shape;197;p18"/>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 name="Picture 10">
            <a:extLst>
              <a:ext uri="{FF2B5EF4-FFF2-40B4-BE49-F238E27FC236}">
                <a16:creationId xmlns:a16="http://schemas.microsoft.com/office/drawing/2014/main" id="{D980D288-79F4-4C18-A2F4-B0AEB12446B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69950" y="1666190"/>
            <a:ext cx="6054702" cy="2520151"/>
          </a:xfrm>
          <a:prstGeom prst="rect">
            <a:avLst/>
          </a:prstGeom>
        </p:spPr>
      </p:pic>
    </p:spTree>
    <p:extLst>
      <p:ext uri="{BB962C8B-B14F-4D97-AF65-F5344CB8AC3E}">
        <p14:creationId xmlns:p14="http://schemas.microsoft.com/office/powerpoint/2010/main" val="176542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EAD80-47F7-492A-BB3B-2DC9C959D3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TextBox 3">
            <a:extLst>
              <a:ext uri="{FF2B5EF4-FFF2-40B4-BE49-F238E27FC236}">
                <a16:creationId xmlns:a16="http://schemas.microsoft.com/office/drawing/2014/main" id="{66B6258A-365E-4656-A9F7-D2319FBD81C8}"/>
              </a:ext>
            </a:extLst>
          </p:cNvPr>
          <p:cNvSpPr txBox="1"/>
          <p:nvPr/>
        </p:nvSpPr>
        <p:spPr>
          <a:xfrm>
            <a:off x="1489166" y="269966"/>
            <a:ext cx="5077097" cy="442674"/>
          </a:xfrm>
          <a:prstGeom prst="round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chemeClr val="tx1"/>
                </a:solidFill>
              </a:rPr>
              <a:t>Links and Nodes in a Supply Chain</a:t>
            </a:r>
          </a:p>
        </p:txBody>
      </p:sp>
      <p:sp>
        <p:nvSpPr>
          <p:cNvPr id="5" name="Rectangle 4">
            <a:extLst>
              <a:ext uri="{FF2B5EF4-FFF2-40B4-BE49-F238E27FC236}">
                <a16:creationId xmlns:a16="http://schemas.microsoft.com/office/drawing/2014/main" id="{55F55081-A1AE-4F2D-8535-02E366854C86}"/>
              </a:ext>
            </a:extLst>
          </p:cNvPr>
          <p:cNvSpPr/>
          <p:nvPr/>
        </p:nvSpPr>
        <p:spPr>
          <a:xfrm>
            <a:off x="486329" y="1214750"/>
            <a:ext cx="2005673" cy="3308598"/>
          </a:xfrm>
          <a:prstGeom prst="rect">
            <a:avLst/>
          </a:prstGeom>
          <a:solidFill>
            <a:schemeClr val="accent6">
              <a:lumMod val="40000"/>
              <a:lumOff val="60000"/>
            </a:schemeClr>
          </a:solidFill>
        </p:spPr>
        <p:txBody>
          <a:bodyPr wrap="square">
            <a:spAutoFit/>
          </a:bodyPr>
          <a:lstStyle/>
          <a:p>
            <a:r>
              <a:rPr lang="en-US" sz="1100" dirty="0"/>
              <a:t>You can think of your supply chain as a network—made up of nodes and links.</a:t>
            </a:r>
          </a:p>
          <a:p>
            <a:endParaRPr lang="en-US" sz="1100" dirty="0"/>
          </a:p>
          <a:p>
            <a:r>
              <a:rPr lang="en-US" sz="1100" dirty="0"/>
              <a:t>Every stop that a product makes between raw materials and a customer is a </a:t>
            </a:r>
            <a:r>
              <a:rPr lang="en-US" sz="1100" b="1" dirty="0"/>
              <a:t>node</a:t>
            </a:r>
            <a:r>
              <a:rPr lang="en-US" sz="1100" dirty="0"/>
              <a:t> of the network. A factory is a node; so is a warehouse, a distribution center, and a retail store.</a:t>
            </a:r>
          </a:p>
          <a:p>
            <a:endParaRPr lang="en-US" sz="1100" dirty="0"/>
          </a:p>
          <a:p>
            <a:r>
              <a:rPr lang="en-US" sz="1100" dirty="0"/>
              <a:t>Nodes are connected by </a:t>
            </a:r>
            <a:r>
              <a:rPr lang="en-US" sz="1100" b="1" dirty="0"/>
              <a:t>links</a:t>
            </a:r>
            <a:r>
              <a:rPr lang="en-US" sz="1100" dirty="0"/>
              <a:t>—usually transportation, such as a ship, a railroad, a truck, or a drone. Products move through a supply chain, flowing through links and stopping at nodes.</a:t>
            </a:r>
          </a:p>
        </p:txBody>
      </p:sp>
      <p:pic>
        <p:nvPicPr>
          <p:cNvPr id="6" name="Picture 5">
            <a:extLst>
              <a:ext uri="{FF2B5EF4-FFF2-40B4-BE49-F238E27FC236}">
                <a16:creationId xmlns:a16="http://schemas.microsoft.com/office/drawing/2014/main" id="{4D4318C6-7F5B-4A74-B6FE-D0D01834ED85}"/>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00886" y="1575171"/>
            <a:ext cx="5656785" cy="2259509"/>
          </a:xfrm>
          <a:prstGeom prst="rect">
            <a:avLst/>
          </a:prstGeom>
        </p:spPr>
      </p:pic>
    </p:spTree>
    <p:extLst>
      <p:ext uri="{BB962C8B-B14F-4D97-AF65-F5344CB8AC3E}">
        <p14:creationId xmlns:p14="http://schemas.microsoft.com/office/powerpoint/2010/main" val="203786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F3F3E-8F42-4FD3-A333-5F5F3CA1CE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TextBox 2">
            <a:extLst>
              <a:ext uri="{FF2B5EF4-FFF2-40B4-BE49-F238E27FC236}">
                <a16:creationId xmlns:a16="http://schemas.microsoft.com/office/drawing/2014/main" id="{4AFA5F41-308A-4418-A8FA-54DD1F1E239C}"/>
              </a:ext>
            </a:extLst>
          </p:cNvPr>
          <p:cNvSpPr txBox="1"/>
          <p:nvPr/>
        </p:nvSpPr>
        <p:spPr>
          <a:xfrm>
            <a:off x="1154680" y="507258"/>
            <a:ext cx="5433005" cy="307777"/>
          </a:xfrm>
          <a:prstGeom prst="rect">
            <a:avLst/>
          </a:prstGeom>
          <a:solidFill>
            <a:schemeClr val="accent1">
              <a:lumMod val="60000"/>
              <a:lumOff val="40000"/>
            </a:schemeClr>
          </a:solidFill>
        </p:spPr>
        <p:txBody>
          <a:bodyPr wrap="square" rtlCol="0">
            <a:spAutoFit/>
          </a:bodyPr>
          <a:lstStyle/>
          <a:p>
            <a:r>
              <a:rPr lang="en-US" dirty="0"/>
              <a:t>Processing Raw Materials</a:t>
            </a:r>
          </a:p>
        </p:txBody>
      </p:sp>
      <p:sp>
        <p:nvSpPr>
          <p:cNvPr id="4" name="TextBox 3">
            <a:extLst>
              <a:ext uri="{FF2B5EF4-FFF2-40B4-BE49-F238E27FC236}">
                <a16:creationId xmlns:a16="http://schemas.microsoft.com/office/drawing/2014/main" id="{4AE96B9D-0233-4456-968F-513479757227}"/>
              </a:ext>
            </a:extLst>
          </p:cNvPr>
          <p:cNvSpPr txBox="1"/>
          <p:nvPr/>
        </p:nvSpPr>
        <p:spPr>
          <a:xfrm>
            <a:off x="1728683" y="1048256"/>
            <a:ext cx="4932421" cy="1384995"/>
          </a:xfrm>
          <a:prstGeom prst="rect">
            <a:avLst/>
          </a:prstGeom>
          <a:solidFill>
            <a:schemeClr val="accent2">
              <a:lumMod val="20000"/>
              <a:lumOff val="80000"/>
            </a:schemeClr>
          </a:solidFill>
        </p:spPr>
        <p:txBody>
          <a:bodyPr wrap="square" rtlCol="0">
            <a:spAutoFit/>
          </a:bodyPr>
          <a:lstStyle/>
          <a:p>
            <a:r>
              <a:rPr lang="en-US" sz="1200" dirty="0"/>
              <a:t>Raw materials are usually processed by the supplier before they are sent to the manufacturer. We call this node a Processing Facility and each type of raw material has a different type of processing facility. </a:t>
            </a:r>
          </a:p>
          <a:p>
            <a:endParaRPr lang="en-US" sz="1200" dirty="0"/>
          </a:p>
          <a:p>
            <a:r>
              <a:rPr lang="en-US" sz="1200" dirty="0"/>
              <a:t>For example, both sugar and flour are processed at a </a:t>
            </a:r>
            <a:r>
              <a:rPr lang="en-US" sz="1200" b="1" dirty="0"/>
              <a:t>mill</a:t>
            </a:r>
            <a:r>
              <a:rPr lang="en-US" sz="1200" dirty="0"/>
              <a:t> and then transported to the manufacturer.</a:t>
            </a:r>
          </a:p>
          <a:p>
            <a:endParaRPr lang="en-US" sz="1200" dirty="0"/>
          </a:p>
        </p:txBody>
      </p:sp>
      <p:pic>
        <p:nvPicPr>
          <p:cNvPr id="5" name="Picture 4">
            <a:extLst>
              <a:ext uri="{FF2B5EF4-FFF2-40B4-BE49-F238E27FC236}">
                <a16:creationId xmlns:a16="http://schemas.microsoft.com/office/drawing/2014/main" id="{9532CC55-A03D-4140-850A-E40BEFAD2EF7}"/>
              </a:ext>
            </a:extLst>
          </p:cNvPr>
          <p:cNvPicPr>
            <a:picLocks noChangeAspect="1"/>
          </p:cNvPicPr>
          <p:nvPr/>
        </p:nvPicPr>
        <p:blipFill>
          <a:blip r:embed="rId3"/>
          <a:stretch>
            <a:fillRect/>
          </a:stretch>
        </p:blipFill>
        <p:spPr>
          <a:xfrm>
            <a:off x="5119305" y="2831936"/>
            <a:ext cx="2623059" cy="1227815"/>
          </a:xfrm>
          <a:prstGeom prst="rect">
            <a:avLst/>
          </a:prstGeom>
        </p:spPr>
      </p:pic>
      <p:sp>
        <p:nvSpPr>
          <p:cNvPr id="7" name="Rectangle 6">
            <a:extLst>
              <a:ext uri="{FF2B5EF4-FFF2-40B4-BE49-F238E27FC236}">
                <a16:creationId xmlns:a16="http://schemas.microsoft.com/office/drawing/2014/main" id="{6B5EB95A-7071-4DAC-A264-7576DD9CD596}"/>
              </a:ext>
            </a:extLst>
          </p:cNvPr>
          <p:cNvSpPr/>
          <p:nvPr/>
        </p:nvSpPr>
        <p:spPr>
          <a:xfrm>
            <a:off x="5035259" y="4095244"/>
            <a:ext cx="2791149" cy="230832"/>
          </a:xfrm>
          <a:prstGeom prst="rect">
            <a:avLst/>
          </a:prstGeom>
        </p:spPr>
        <p:txBody>
          <a:bodyPr wrap="none">
            <a:spAutoFit/>
          </a:bodyPr>
          <a:lstStyle/>
          <a:p>
            <a:r>
              <a:rPr lang="en-US" sz="900" dirty="0"/>
              <a:t>https://www.youtube.com/watch?v=oMLvwbX-TUM</a:t>
            </a:r>
          </a:p>
        </p:txBody>
      </p:sp>
    </p:spTree>
    <p:extLst>
      <p:ext uri="{BB962C8B-B14F-4D97-AF65-F5344CB8AC3E}">
        <p14:creationId xmlns:p14="http://schemas.microsoft.com/office/powerpoint/2010/main" val="152912324"/>
      </p:ext>
    </p:extLst>
  </p:cSld>
  <p:clrMapOvr>
    <a:masterClrMapping/>
  </p:clrMapOvr>
</p:sld>
</file>

<file path=ppt/theme/theme1.xml><?xml version="1.0" encoding="utf-8"?>
<a:theme xmlns:a="http://schemas.openxmlformats.org/drawingml/2006/main" name="Ferdinand template">
  <a:themeElements>
    <a:clrScheme name="Custom 347">
      <a:dk1>
        <a:srgbClr val="343A4E"/>
      </a:dk1>
      <a:lt1>
        <a:srgbClr val="FFFFFF"/>
      </a:lt1>
      <a:dk2>
        <a:srgbClr val="707A96"/>
      </a:dk2>
      <a:lt2>
        <a:srgbClr val="EEEFF3"/>
      </a:lt2>
      <a:accent1>
        <a:srgbClr val="ACD701"/>
      </a:accent1>
      <a:accent2>
        <a:srgbClr val="69B636"/>
      </a:accent2>
      <a:accent3>
        <a:srgbClr val="32A318"/>
      </a:accent3>
      <a:accent4>
        <a:srgbClr val="9EACD1"/>
      </a:accent4>
      <a:accent5>
        <a:srgbClr val="707A96"/>
      </a:accent5>
      <a:accent6>
        <a:srgbClr val="394057"/>
      </a:accent6>
      <a:hlink>
        <a:srgbClr val="0E99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9715</TotalTime>
  <Words>2723</Words>
  <Application>Microsoft Office PowerPoint</Application>
  <PresentationFormat>On-screen Show (16:9)</PresentationFormat>
  <Paragraphs>200</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Arial</vt:lpstr>
      <vt:lpstr>Wingdings</vt:lpstr>
      <vt:lpstr>Encode Sans Semi Condensed Light</vt:lpstr>
      <vt:lpstr>Abadi</vt:lpstr>
      <vt:lpstr>Encode Sans Semi Condensed SemiBold</vt:lpstr>
      <vt:lpstr>Encode Sans Semi Condensed</vt:lpstr>
      <vt:lpstr>Ferdinand template</vt:lpstr>
      <vt:lpstr>Intro to Supply Chain  Ms. Biba S. Kavass</vt:lpstr>
      <vt:lpstr>PowerPoint Presentation</vt:lpstr>
      <vt:lpstr>Objectives and CTE State Standards</vt:lpstr>
      <vt:lpstr>Life without a Supply Chain</vt:lpstr>
      <vt:lpstr>PowerPoint Presentation</vt:lpstr>
      <vt:lpstr>Supply Chain Components</vt:lpstr>
      <vt:lpstr>Supply Chain Example</vt:lpstr>
      <vt:lpstr>PowerPoint Presentation</vt:lpstr>
      <vt:lpstr>PowerPoint Presentation</vt:lpstr>
      <vt:lpstr>PowerPoint Presentation</vt:lpstr>
      <vt:lpstr>PowerPoint Presentation</vt:lpstr>
      <vt:lpstr>Supply Chain Reaction</vt:lpstr>
      <vt:lpstr>PowerPoint Presentation</vt:lpstr>
      <vt:lpstr>PowerPoint Presentation</vt:lpstr>
      <vt:lpstr>What is the Difference?</vt:lpstr>
      <vt:lpstr>PowerPoint Presentation</vt:lpstr>
      <vt:lpstr>PowerPoint Presentation</vt:lpstr>
      <vt:lpstr>PowerPoint Presentation</vt:lpstr>
      <vt:lpstr>PowerPoint Presentation</vt:lpstr>
      <vt:lpstr>PowerPoint Presentation</vt:lpstr>
      <vt:lpstr>Quiz – Supply Chain Components</vt:lpstr>
      <vt:lpstr>PowerPoint Presentation</vt:lpstr>
      <vt:lpstr>PowerPoint Presentation</vt:lpstr>
      <vt:lpstr>PowerPoint Presentation</vt:lpstr>
      <vt:lpstr>The Story of Coffee</vt:lpstr>
      <vt:lpstr>How does coffee get from a farm to your cup?</vt:lpstr>
      <vt:lpstr>Coffee—Farm to Cup</vt:lpstr>
      <vt:lpstr>Coffee—Farm to Cup</vt:lpstr>
      <vt:lpstr>Practice: Draw Coffee Supply Chain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Supply Chain</dc:title>
  <dc:creator>Biba</dc:creator>
  <cp:lastModifiedBy>ARIANE B KAVASS</cp:lastModifiedBy>
  <cp:revision>99</cp:revision>
  <cp:lastPrinted>2021-06-02T18:17:26Z</cp:lastPrinted>
  <dcterms:modified xsi:type="dcterms:W3CDTF">2021-06-22T12:30:40Z</dcterms:modified>
</cp:coreProperties>
</file>