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7"/>
  </p:notesMasterIdLst>
  <p:sldIdLst>
    <p:sldId id="340" r:id="rId2"/>
    <p:sldId id="342" r:id="rId3"/>
    <p:sldId id="344" r:id="rId4"/>
    <p:sldId id="356" r:id="rId5"/>
    <p:sldId id="352" r:id="rId6"/>
    <p:sldId id="341" r:id="rId7"/>
    <p:sldId id="343" r:id="rId8"/>
    <p:sldId id="353" r:id="rId9"/>
    <p:sldId id="345" r:id="rId10"/>
    <p:sldId id="346" r:id="rId11"/>
    <p:sldId id="347" r:id="rId12"/>
    <p:sldId id="349" r:id="rId13"/>
    <p:sldId id="350" r:id="rId14"/>
    <p:sldId id="348" r:id="rId15"/>
    <p:sldId id="278" r:id="rId16"/>
  </p:sldIdLst>
  <p:sldSz cx="9144000" cy="5143500" type="screen16x9"/>
  <p:notesSz cx="7010400" cy="9296400"/>
  <p:embeddedFontLst>
    <p:embeddedFont>
      <p:font typeface="Calibri" panose="020F0502020204030204" pitchFamily="34" charset="0"/>
      <p:regular r:id="rId18"/>
      <p:bold r:id="rId19"/>
      <p:italic r:id="rId20"/>
      <p:boldItalic r:id="rId21"/>
    </p:embeddedFont>
    <p:embeddedFont>
      <p:font typeface="Encode Sans Semi Condensed" panose="020B0604020202020204" charset="0"/>
      <p:regular r:id="rId22"/>
      <p:bold r:id="rId23"/>
    </p:embeddedFont>
    <p:embeddedFont>
      <p:font typeface="Encode Sans Semi Condensed Light" panose="020B0604020202020204" charset="0"/>
      <p:regular r:id="rId24"/>
      <p:bold r:id="rId25"/>
    </p:embeddedFont>
    <p:embeddedFont>
      <p:font typeface="Encode Sans Semi Condensed SemiBold" panose="00000706000000000000" charset="0"/>
      <p:regular r:id="rId26"/>
      <p:bold r:id="rId27"/>
    </p:embeddedFont>
    <p:embeddedFont>
      <p:font typeface="Georgia" panose="02040502050405020303" pitchFamily="18" charset="0"/>
      <p:regular r:id="rId28"/>
      <p:bold r:id="rId29"/>
      <p:italic r:id="rId30"/>
      <p:boldItalic r:id="rId31"/>
    </p:embeddedFont>
    <p:embeddedFont>
      <p:font typeface="Helvetica" panose="020B0604020202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4B00A9-9B5B-4C73-A409-024D6CA0390D}">
  <a:tblStyle styleId="{D14B00A9-9B5B-4C73-A409-024D6CA0390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1C96EDD-5978-4BCE-B74B-E825704AD35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580" autoAdjust="0"/>
  </p:normalViewPr>
  <p:slideViewPr>
    <p:cSldViewPr snapToGrid="0">
      <p:cViewPr varScale="1">
        <p:scale>
          <a:sx n="112" d="100"/>
          <a:sy n="112" d="100"/>
        </p:scale>
        <p:origin x="7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c2fec25b5c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c2fec25b5c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9839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c2fec25b5c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c2fec25b5c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7991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619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F5876"/>
            </a:gs>
            <a:gs pos="100000">
              <a:srgbClr val="1D1F25"/>
            </a:gs>
          </a:gsLst>
          <a:lin ang="16198662" scaled="0"/>
        </a:gradFill>
        <a:effectLst/>
      </p:bgPr>
    </p:bg>
    <p:spTree>
      <p:nvGrpSpPr>
        <p:cNvPr id="1" name="Shape 18"/>
        <p:cNvGrpSpPr/>
        <p:nvPr/>
      </p:nvGrpSpPr>
      <p:grpSpPr>
        <a:xfrm>
          <a:off x="0" y="0"/>
          <a:ext cx="0" cy="0"/>
          <a:chOff x="0" y="0"/>
          <a:chExt cx="0" cy="0"/>
        </a:xfrm>
      </p:grpSpPr>
      <p:grpSp>
        <p:nvGrpSpPr>
          <p:cNvPr id="19" name="Google Shape;19;p3"/>
          <p:cNvGrpSpPr/>
          <p:nvPr/>
        </p:nvGrpSpPr>
        <p:grpSpPr>
          <a:xfrm rot="-5400000">
            <a:off x="1362062" y="3581043"/>
            <a:ext cx="866125" cy="1369504"/>
            <a:chOff x="-262307" y="2765255"/>
            <a:chExt cx="2504700" cy="1770300"/>
          </a:xfrm>
        </p:grpSpPr>
        <p:sp>
          <p:nvSpPr>
            <p:cNvPr id="20" name="Google Shape;20;p3"/>
            <p:cNvSpPr/>
            <p:nvPr/>
          </p:nvSpPr>
          <p:spPr>
            <a:xfrm rot="-5400000" flipH="1">
              <a:off x="104893" y="2398055"/>
              <a:ext cx="1770300" cy="2504700"/>
            </a:xfrm>
            <a:prstGeom prst="parallelogram">
              <a:avLst>
                <a:gd name="adj" fmla="val 9167"/>
              </a:avLst>
            </a:prstGeom>
            <a:gradFill>
              <a:gsLst>
                <a:gs pos="0">
                  <a:schemeClr val="accent1"/>
                </a:gs>
                <a:gs pos="2900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617527" y="4047646"/>
              <a:ext cx="1624800" cy="380700"/>
            </a:xfrm>
            <a:prstGeom prst="rtTriangle">
              <a:avLst/>
            </a:prstGeom>
            <a:gradFill>
              <a:gsLst>
                <a:gs pos="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p:nvPr/>
        </p:nvSpPr>
        <p:spPr>
          <a:xfrm rot="10800000" flipH="1">
            <a:off x="630975" y="0"/>
            <a:ext cx="1472100" cy="43839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ctrTitle"/>
          </p:nvPr>
        </p:nvSpPr>
        <p:spPr>
          <a:xfrm>
            <a:off x="2444650" y="1581025"/>
            <a:ext cx="5733300" cy="674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4" name="Google Shape;24;p3"/>
          <p:cNvSpPr txBox="1">
            <a:spLocks noGrp="1"/>
          </p:cNvSpPr>
          <p:nvPr>
            <p:ph type="subTitle" idx="1"/>
          </p:nvPr>
        </p:nvSpPr>
        <p:spPr>
          <a:xfrm>
            <a:off x="2444650" y="2276025"/>
            <a:ext cx="5733300" cy="374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0"/>
              </a:spcBef>
              <a:spcAft>
                <a:spcPts val="0"/>
              </a:spcAft>
              <a:buSzPts val="3000"/>
              <a:buNone/>
              <a:defRPr sz="3000">
                <a:solidFill>
                  <a:schemeClr val="accent1"/>
                </a:solidFill>
              </a:defRPr>
            </a:lvl2pPr>
            <a:lvl3pPr lvl="2" rtl="0">
              <a:spcBef>
                <a:spcPts val="0"/>
              </a:spcBef>
              <a:spcAft>
                <a:spcPts val="0"/>
              </a:spcAft>
              <a:buSzPts val="3000"/>
              <a:buNone/>
              <a:defRPr sz="3000">
                <a:solidFill>
                  <a:schemeClr val="accent1"/>
                </a:solidFill>
              </a:defRPr>
            </a:lvl3pPr>
            <a:lvl4pPr lvl="3" rtl="0">
              <a:spcBef>
                <a:spcPts val="0"/>
              </a:spcBef>
              <a:spcAft>
                <a:spcPts val="0"/>
              </a:spcAft>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grpSp>
        <p:nvGrpSpPr>
          <p:cNvPr id="38" name="Google Shape;38;p5"/>
          <p:cNvGrpSpPr/>
          <p:nvPr/>
        </p:nvGrpSpPr>
        <p:grpSpPr>
          <a:xfrm>
            <a:off x="0" y="277661"/>
            <a:ext cx="7817376" cy="1293452"/>
            <a:chOff x="0" y="277661"/>
            <a:chExt cx="7817376" cy="1293452"/>
          </a:xfrm>
        </p:grpSpPr>
        <p:sp>
          <p:nvSpPr>
            <p:cNvPr id="39" name="Google Shape;39;p5"/>
            <p:cNvSpPr/>
            <p:nvPr/>
          </p:nvSpPr>
          <p:spPr>
            <a:xfrm rot="-5400000" flipH="1">
              <a:off x="112050" y="481364"/>
              <a:ext cx="9777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rot="10800000">
              <a:off x="278209" y="1169850"/>
              <a:ext cx="927900" cy="2979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5"/>
            <p:cNvGrpSpPr/>
            <p:nvPr/>
          </p:nvGrpSpPr>
          <p:grpSpPr>
            <a:xfrm>
              <a:off x="284659" y="277661"/>
              <a:ext cx="7532717" cy="895903"/>
              <a:chOff x="0" y="266575"/>
              <a:chExt cx="6046490" cy="1687200"/>
            </a:xfrm>
          </p:grpSpPr>
          <p:sp>
            <p:nvSpPr>
              <p:cNvPr id="42" name="Google Shape;42;p5"/>
              <p:cNvSpPr/>
              <p:nvPr/>
            </p:nvSpPr>
            <p:spPr>
              <a:xfrm rot="10800000" flipH="1">
                <a:off x="0" y="266575"/>
                <a:ext cx="5867700" cy="16872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10800000">
                <a:off x="5864390" y="266658"/>
                <a:ext cx="182100" cy="1684500"/>
              </a:xfrm>
              <a:prstGeom prst="triangle">
                <a:avLst>
                  <a:gd name="adj" fmla="val 100000"/>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44;p5"/>
          <p:cNvGrpSpPr/>
          <p:nvPr/>
        </p:nvGrpSpPr>
        <p:grpSpPr>
          <a:xfrm rot="10800000" flipH="1">
            <a:off x="8543953" y="4243733"/>
            <a:ext cx="600055" cy="374899"/>
            <a:chOff x="5211448" y="3165393"/>
            <a:chExt cx="1477967" cy="784800"/>
          </a:xfrm>
        </p:grpSpPr>
        <p:sp>
          <p:nvSpPr>
            <p:cNvPr id="45" name="Google Shape;45;p5"/>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flipH="1">
            <a:off x="8385351" y="4612318"/>
            <a:ext cx="758573" cy="531131"/>
            <a:chOff x="0" y="266575"/>
            <a:chExt cx="7503194" cy="1687200"/>
          </a:xfrm>
        </p:grpSpPr>
        <p:sp>
          <p:nvSpPr>
            <p:cNvPr id="48" name="Google Shape;48;p5"/>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5"/>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1" name="Google Shape;51;p5"/>
          <p:cNvSpPr txBox="1">
            <a:spLocks noGrp="1"/>
          </p:cNvSpPr>
          <p:nvPr>
            <p:ph type="body" idx="1"/>
          </p:nvPr>
        </p:nvSpPr>
        <p:spPr>
          <a:xfrm>
            <a:off x="1206100" y="1706200"/>
            <a:ext cx="7026900" cy="3064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2" name="Google Shape;52;p5"/>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grpSp>
        <p:nvGrpSpPr>
          <p:cNvPr id="109" name="Google Shape;109;p10"/>
          <p:cNvGrpSpPr/>
          <p:nvPr/>
        </p:nvGrpSpPr>
        <p:grpSpPr>
          <a:xfrm rot="10800000" flipH="1">
            <a:off x="8543953" y="4243733"/>
            <a:ext cx="600055" cy="374899"/>
            <a:chOff x="5211448" y="3165393"/>
            <a:chExt cx="1477967" cy="784800"/>
          </a:xfrm>
        </p:grpSpPr>
        <p:sp>
          <p:nvSpPr>
            <p:cNvPr id="110" name="Google Shape;110;p10"/>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0"/>
          <p:cNvGrpSpPr/>
          <p:nvPr/>
        </p:nvGrpSpPr>
        <p:grpSpPr>
          <a:xfrm flipH="1">
            <a:off x="8385351" y="4612318"/>
            <a:ext cx="758573" cy="531131"/>
            <a:chOff x="0" y="266575"/>
            <a:chExt cx="7503194" cy="1687200"/>
          </a:xfrm>
        </p:grpSpPr>
        <p:sp>
          <p:nvSpPr>
            <p:cNvPr id="113" name="Google Shape;113;p10"/>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0"/>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6" name="Google Shape;116;p10"/>
          <p:cNvGrpSpPr/>
          <p:nvPr/>
        </p:nvGrpSpPr>
        <p:grpSpPr>
          <a:xfrm flipH="1">
            <a:off x="1" y="524824"/>
            <a:ext cx="600055" cy="374899"/>
            <a:chOff x="5211448" y="3165393"/>
            <a:chExt cx="1477967" cy="784800"/>
          </a:xfrm>
        </p:grpSpPr>
        <p:sp>
          <p:nvSpPr>
            <p:cNvPr id="117" name="Google Shape;117;p10"/>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10"/>
          <p:cNvGrpSpPr/>
          <p:nvPr/>
        </p:nvGrpSpPr>
        <p:grpSpPr>
          <a:xfrm rot="10800000" flipH="1">
            <a:off x="84" y="8"/>
            <a:ext cx="758573" cy="531131"/>
            <a:chOff x="0" y="266575"/>
            <a:chExt cx="7503194" cy="1687200"/>
          </a:xfrm>
        </p:grpSpPr>
        <p:sp>
          <p:nvSpPr>
            <p:cNvPr id="120" name="Google Shape;120;p10"/>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00" y="277650"/>
            <a:ext cx="6840600" cy="895800"/>
          </a:xfrm>
          <a:prstGeom prst="rect">
            <a:avLst/>
          </a:prstGeom>
          <a:noFill/>
          <a:ln>
            <a:noFill/>
          </a:ln>
          <a:effectLst>
            <a:outerShdw blurRad="28575" dist="9525" dir="5400000" algn="bl" rotWithShape="0">
              <a:schemeClr val="dk1">
                <a:alpha val="15000"/>
              </a:scheme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1pPr>
            <a:lvl2pPr lvl="1">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2pPr>
            <a:lvl3pPr lvl="2">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3pPr>
            <a:lvl4pPr lvl="3">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4pPr>
            <a:lvl5pPr lvl="4">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5pPr>
            <a:lvl6pPr lvl="5">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6pPr>
            <a:lvl7pPr lvl="6">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7pPr>
            <a:lvl8pPr lvl="7">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8pPr>
            <a:lvl9pPr lvl="8">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7" name="Google Shape;7;p1"/>
          <p:cNvSpPr txBox="1">
            <a:spLocks noGrp="1"/>
          </p:cNvSpPr>
          <p:nvPr>
            <p:ph type="body" idx="1"/>
          </p:nvPr>
        </p:nvSpPr>
        <p:spPr>
          <a:xfrm>
            <a:off x="1470125" y="1553800"/>
            <a:ext cx="6915300" cy="30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543950" y="4612325"/>
            <a:ext cx="485400" cy="5310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Encode Sans Semi Condensed SemiBold"/>
                <a:ea typeface="Encode Sans Semi Condensed SemiBold"/>
                <a:cs typeface="Encode Sans Semi Condensed SemiBold"/>
                <a:sym typeface="Encode Sans Semi Condensed SemiBold"/>
              </a:defRPr>
            </a:lvl1pPr>
            <a:lvl2pPr lvl="1" algn="r">
              <a:buNone/>
              <a:defRPr sz="1300">
                <a:solidFill>
                  <a:schemeClr val="lt1"/>
                </a:solidFill>
                <a:latin typeface="Encode Sans Semi Condensed SemiBold"/>
                <a:ea typeface="Encode Sans Semi Condensed SemiBold"/>
                <a:cs typeface="Encode Sans Semi Condensed SemiBold"/>
                <a:sym typeface="Encode Sans Semi Condensed SemiBold"/>
              </a:defRPr>
            </a:lvl2pPr>
            <a:lvl3pPr lvl="2" algn="r">
              <a:buNone/>
              <a:defRPr sz="1300">
                <a:solidFill>
                  <a:schemeClr val="lt1"/>
                </a:solidFill>
                <a:latin typeface="Encode Sans Semi Condensed SemiBold"/>
                <a:ea typeface="Encode Sans Semi Condensed SemiBold"/>
                <a:cs typeface="Encode Sans Semi Condensed SemiBold"/>
                <a:sym typeface="Encode Sans Semi Condensed SemiBold"/>
              </a:defRPr>
            </a:lvl3pPr>
            <a:lvl4pPr lvl="3" algn="r">
              <a:buNone/>
              <a:defRPr sz="1300">
                <a:solidFill>
                  <a:schemeClr val="lt1"/>
                </a:solidFill>
                <a:latin typeface="Encode Sans Semi Condensed SemiBold"/>
                <a:ea typeface="Encode Sans Semi Condensed SemiBold"/>
                <a:cs typeface="Encode Sans Semi Condensed SemiBold"/>
                <a:sym typeface="Encode Sans Semi Condensed SemiBold"/>
              </a:defRPr>
            </a:lvl4pPr>
            <a:lvl5pPr lvl="4" algn="r">
              <a:buNone/>
              <a:defRPr sz="1300">
                <a:solidFill>
                  <a:schemeClr val="lt1"/>
                </a:solidFill>
                <a:latin typeface="Encode Sans Semi Condensed SemiBold"/>
                <a:ea typeface="Encode Sans Semi Condensed SemiBold"/>
                <a:cs typeface="Encode Sans Semi Condensed SemiBold"/>
                <a:sym typeface="Encode Sans Semi Condensed SemiBold"/>
              </a:defRPr>
            </a:lvl5pPr>
            <a:lvl6pPr lvl="5" algn="r">
              <a:buNone/>
              <a:defRPr sz="1300">
                <a:solidFill>
                  <a:schemeClr val="lt1"/>
                </a:solidFill>
                <a:latin typeface="Encode Sans Semi Condensed SemiBold"/>
                <a:ea typeface="Encode Sans Semi Condensed SemiBold"/>
                <a:cs typeface="Encode Sans Semi Condensed SemiBold"/>
                <a:sym typeface="Encode Sans Semi Condensed SemiBold"/>
              </a:defRPr>
            </a:lvl6pPr>
            <a:lvl7pPr lvl="6" algn="r">
              <a:buNone/>
              <a:defRPr sz="1300">
                <a:solidFill>
                  <a:schemeClr val="lt1"/>
                </a:solidFill>
                <a:latin typeface="Encode Sans Semi Condensed SemiBold"/>
                <a:ea typeface="Encode Sans Semi Condensed SemiBold"/>
                <a:cs typeface="Encode Sans Semi Condensed SemiBold"/>
                <a:sym typeface="Encode Sans Semi Condensed SemiBold"/>
              </a:defRPr>
            </a:lvl7pPr>
            <a:lvl8pPr lvl="7" algn="r">
              <a:buNone/>
              <a:defRPr sz="1300">
                <a:solidFill>
                  <a:schemeClr val="lt1"/>
                </a:solidFill>
                <a:latin typeface="Encode Sans Semi Condensed SemiBold"/>
                <a:ea typeface="Encode Sans Semi Condensed SemiBold"/>
                <a:cs typeface="Encode Sans Semi Condensed SemiBold"/>
                <a:sym typeface="Encode Sans Semi Condensed SemiBold"/>
              </a:defRPr>
            </a:lvl8pPr>
            <a:lvl9pPr lvl="8" algn="r">
              <a:buNone/>
              <a:defRPr sz="1300">
                <a:solidFill>
                  <a:schemeClr val="lt1"/>
                </a:solidFill>
                <a:latin typeface="Encode Sans Semi Condensed SemiBold"/>
                <a:ea typeface="Encode Sans Semi Condensed SemiBold"/>
                <a:cs typeface="Encode Sans Semi Condensed SemiBold"/>
                <a:sym typeface="Encode Sans Semi Condensed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5900-AC17-4522-B9A0-B92F587B2EA7}"/>
              </a:ext>
            </a:extLst>
          </p:cNvPr>
          <p:cNvSpPr>
            <a:spLocks noGrp="1"/>
          </p:cNvSpPr>
          <p:nvPr>
            <p:ph type="title"/>
          </p:nvPr>
        </p:nvSpPr>
        <p:spPr/>
        <p:txBody>
          <a:bodyPr/>
          <a:lstStyle/>
          <a:p>
            <a:pPr>
              <a:lnSpc>
                <a:spcPct val="115000"/>
              </a:lnSpc>
              <a:spcBef>
                <a:spcPts val="600"/>
              </a:spcBef>
            </a:pPr>
            <a:br>
              <a:rPr lang="en-US" sz="2000" kern="1800" dirty="0">
                <a:solidFill>
                  <a:srgbClr val="365F91"/>
                </a:solidFill>
                <a:latin typeface="Helvetica" panose="020B0604020202020204" pitchFamily="34" charset="0"/>
                <a:ea typeface="Times New Roman" panose="02020603050405020304" pitchFamily="18" charset="0"/>
                <a:cs typeface="Times New Roman" panose="02020603050405020304" pitchFamily="18" charset="0"/>
              </a:rPr>
            </a:br>
            <a:r>
              <a:rPr lang="en-US" sz="2000" kern="1800" dirty="0">
                <a:solidFill>
                  <a:srgbClr val="365F91"/>
                </a:solidFill>
                <a:latin typeface="Helvetica" panose="020B0604020202020204" pitchFamily="34" charset="0"/>
                <a:ea typeface="Times New Roman" panose="02020603050405020304" pitchFamily="18" charset="0"/>
                <a:cs typeface="Times New Roman" panose="02020603050405020304" pitchFamily="18" charset="0"/>
              </a:rPr>
              <a:t>Activity: How McDonald's Makes Its Fries</a:t>
            </a:r>
            <a:br>
              <a:rPr lang="en-US" sz="1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7C0C13A6-A1BB-415F-AB50-4185EA44A53F}"/>
              </a:ext>
            </a:extLst>
          </p:cNvPr>
          <p:cNvSpPr>
            <a:spLocks noGrp="1"/>
          </p:cNvSpPr>
          <p:nvPr>
            <p:ph type="body" idx="1"/>
          </p:nvPr>
        </p:nvSpPr>
        <p:spPr>
          <a:xfrm>
            <a:off x="2082429" y="2073295"/>
            <a:ext cx="6157245" cy="1677747"/>
          </a:xfrm>
        </p:spPr>
        <p:txBody>
          <a:bodyPr/>
          <a:lstStyle/>
          <a:p>
            <a:pPr marL="0">
              <a:spcBef>
                <a:spcPts val="0"/>
              </a:spcBef>
              <a:spcAft>
                <a:spcPts val="1000"/>
              </a:spcAft>
            </a:pPr>
            <a:r>
              <a:rPr lang="en-US" sz="1600" dirty="0">
                <a:solidFill>
                  <a:srgbClr val="365F91"/>
                </a:solidFill>
                <a:latin typeface="Georgia" panose="02040502050405020303" pitchFamily="18" charset="0"/>
                <a:ea typeface="Calibri" panose="020F0502020204030204" pitchFamily="34" charset="0"/>
                <a:cs typeface="Times New Roman" panose="02020603050405020304" pitchFamily="18" charset="0"/>
              </a:rPr>
              <a:t>McDonald's Canada </a:t>
            </a:r>
            <a:r>
              <a:rPr lang="en-US" sz="1600" dirty="0">
                <a:solidFill>
                  <a:srgbClr val="111516"/>
                </a:solidFill>
                <a:latin typeface="Georgia" panose="02040502050405020303" pitchFamily="18" charset="0"/>
                <a:ea typeface="Calibri" panose="020F0502020204030204" pitchFamily="34" charset="0"/>
                <a:cs typeface="Times New Roman" panose="02020603050405020304" pitchFamily="18" charset="0"/>
              </a:rPr>
              <a:t>has </a:t>
            </a:r>
            <a:r>
              <a:rPr lang="en-US" sz="1600" dirty="0">
                <a:latin typeface="Georgia" panose="02040502050405020303" pitchFamily="18" charset="0"/>
                <a:ea typeface="Calibri" panose="020F0502020204030204" pitchFamily="34" charset="0"/>
                <a:cs typeface="Times New Roman" panose="02020603050405020304" pitchFamily="18" charset="0"/>
              </a:rPr>
              <a:t>put together a run-through</a:t>
            </a:r>
            <a:r>
              <a:rPr lang="en-US" sz="1600" dirty="0">
                <a:solidFill>
                  <a:srgbClr val="111516"/>
                </a:solidFill>
                <a:latin typeface="Georgia" panose="02040502050405020303" pitchFamily="18" charset="0"/>
                <a:ea typeface="Calibri" panose="020F0502020204030204" pitchFamily="34" charset="0"/>
                <a:cs typeface="Times New Roman" panose="02020603050405020304" pitchFamily="18" charset="0"/>
              </a:rPr>
              <a:t> of how it makes its fries as part of an initiative to answer questions from customers.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b="1" dirty="0"/>
              <a:t>Complete the activity on How McDonald’s Makes it Fries</a:t>
            </a:r>
          </a:p>
        </p:txBody>
      </p:sp>
      <p:sp>
        <p:nvSpPr>
          <p:cNvPr id="4" name="Slide Number Placeholder 3">
            <a:extLst>
              <a:ext uri="{FF2B5EF4-FFF2-40B4-BE49-F238E27FC236}">
                <a16:creationId xmlns:a16="http://schemas.microsoft.com/office/drawing/2014/main" id="{80505D30-4DDA-4E51-9600-6569D83730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9" name="Picture 8">
            <a:extLst>
              <a:ext uri="{FF2B5EF4-FFF2-40B4-BE49-F238E27FC236}">
                <a16:creationId xmlns:a16="http://schemas.microsoft.com/office/drawing/2014/main" id="{5AA7B88E-45DA-471A-85C8-3D3E1CFDBB9F}"/>
              </a:ext>
            </a:extLst>
          </p:cNvPr>
          <p:cNvPicPr>
            <a:picLocks noChangeAspect="1"/>
          </p:cNvPicPr>
          <p:nvPr/>
        </p:nvPicPr>
        <p:blipFill>
          <a:blip r:embed="rId2"/>
          <a:stretch>
            <a:fillRect/>
          </a:stretch>
        </p:blipFill>
        <p:spPr>
          <a:xfrm>
            <a:off x="319037" y="1877890"/>
            <a:ext cx="1591194" cy="2188654"/>
          </a:xfrm>
          <a:prstGeom prst="rect">
            <a:avLst/>
          </a:prstGeom>
        </p:spPr>
      </p:pic>
    </p:spTree>
    <p:extLst>
      <p:ext uri="{BB962C8B-B14F-4D97-AF65-F5344CB8AC3E}">
        <p14:creationId xmlns:p14="http://schemas.microsoft.com/office/powerpoint/2010/main" val="27282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7BE66-C8DD-42DF-9904-929BBA314C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TextBox 3">
            <a:extLst>
              <a:ext uri="{FF2B5EF4-FFF2-40B4-BE49-F238E27FC236}">
                <a16:creationId xmlns:a16="http://schemas.microsoft.com/office/drawing/2014/main" id="{C0207734-1122-425B-8133-1D5C2B2C94AE}"/>
              </a:ext>
            </a:extLst>
          </p:cNvPr>
          <p:cNvSpPr txBox="1"/>
          <p:nvPr/>
        </p:nvSpPr>
        <p:spPr>
          <a:xfrm>
            <a:off x="1174704" y="449218"/>
            <a:ext cx="7221758" cy="3970318"/>
          </a:xfrm>
          <a:prstGeom prst="rect">
            <a:avLst/>
          </a:prstGeom>
          <a:noFill/>
        </p:spPr>
        <p:txBody>
          <a:bodyPr wrap="square" rtlCol="0">
            <a:spAutoFit/>
          </a:bodyPr>
          <a:lstStyle/>
          <a:p>
            <a:r>
              <a:rPr lang="en-US" b="1" dirty="0"/>
              <a:t>Logistics</a:t>
            </a:r>
            <a:r>
              <a:rPr lang="en-US" dirty="0"/>
              <a:t> – link between nodes in a supply chain - transportation</a:t>
            </a:r>
          </a:p>
          <a:p>
            <a:endParaRPr lang="en-US" dirty="0"/>
          </a:p>
          <a:p>
            <a:r>
              <a:rPr lang="en-US" b="1" dirty="0"/>
              <a:t>Supply Chain Logistics</a:t>
            </a:r>
            <a:r>
              <a:rPr lang="en-US" dirty="0"/>
              <a:t> – efficient flow of materials from the point of origin to the point of consumption within a network of connected facilities—</a:t>
            </a:r>
            <a:r>
              <a:rPr lang="en-US" dirty="0">
                <a:highlight>
                  <a:srgbClr val="FFFF00"/>
                </a:highlight>
              </a:rPr>
              <a:t>A chain is only as strong as its weakest link</a:t>
            </a:r>
          </a:p>
          <a:p>
            <a:endParaRPr lang="en-US" dirty="0">
              <a:highlight>
                <a:srgbClr val="FFFF00"/>
              </a:highlight>
            </a:endParaRPr>
          </a:p>
          <a:p>
            <a:r>
              <a:rPr lang="en-US" b="1" dirty="0"/>
              <a:t>Demand -</a:t>
            </a:r>
            <a:r>
              <a:rPr lang="en-US" dirty="0"/>
              <a:t> a customer's need for a particular product, service, or component.</a:t>
            </a:r>
            <a:endParaRPr lang="en-US" b="1" dirty="0"/>
          </a:p>
          <a:p>
            <a:endParaRPr lang="en-US" b="1" dirty="0"/>
          </a:p>
          <a:p>
            <a:r>
              <a:rPr lang="en-US" b="1" dirty="0"/>
              <a:t>Global Supply Chain Logistics </a:t>
            </a:r>
            <a:r>
              <a:rPr lang="en-US" dirty="0"/>
              <a:t>– process of moving materials across international boundaries</a:t>
            </a:r>
          </a:p>
          <a:p>
            <a:endParaRPr lang="en-US" dirty="0"/>
          </a:p>
          <a:p>
            <a:r>
              <a:rPr lang="en-US" b="1" dirty="0"/>
              <a:t>Customer/Consumer</a:t>
            </a:r>
            <a:r>
              <a:rPr lang="en-US" dirty="0"/>
              <a:t> – drives a product through its life cycle (supply chain)</a:t>
            </a:r>
          </a:p>
          <a:p>
            <a:endParaRPr lang="en-US" dirty="0"/>
          </a:p>
          <a:p>
            <a:r>
              <a:rPr lang="en-US" b="1" dirty="0"/>
              <a:t>Inventory (Stock)</a:t>
            </a:r>
            <a:r>
              <a:rPr lang="en-US" dirty="0"/>
              <a:t>:</a:t>
            </a:r>
          </a:p>
          <a:p>
            <a:pPr marL="285750" indent="-285750">
              <a:buFont typeface="Arial" panose="020B0604020202020204" pitchFamily="34" charset="0"/>
              <a:buChar char="•"/>
            </a:pPr>
            <a:r>
              <a:rPr lang="en-US" b="1" dirty="0"/>
              <a:t>Raw materials </a:t>
            </a:r>
            <a:r>
              <a:rPr lang="en-US" dirty="0"/>
              <a:t>– materials ready for use in production</a:t>
            </a:r>
          </a:p>
          <a:p>
            <a:pPr marL="285750" indent="-285750">
              <a:buFont typeface="Arial" panose="020B0604020202020204" pitchFamily="34" charset="0"/>
              <a:buChar char="•"/>
            </a:pPr>
            <a:r>
              <a:rPr lang="en-US" b="1" dirty="0"/>
              <a:t>Work-in-Process (WIP) </a:t>
            </a:r>
            <a:r>
              <a:rPr lang="en-US" dirty="0"/>
              <a:t>– materials currently being processed</a:t>
            </a:r>
          </a:p>
          <a:p>
            <a:pPr marL="285750" indent="-285750">
              <a:buFont typeface="Arial" panose="020B0604020202020204" pitchFamily="34" charset="0"/>
              <a:buChar char="•"/>
            </a:pPr>
            <a:r>
              <a:rPr lang="en-US" b="1" dirty="0"/>
              <a:t>Finished Goods </a:t>
            </a:r>
            <a:r>
              <a:rPr lang="en-US" dirty="0"/>
              <a:t>– products ready for storage or shipment</a:t>
            </a:r>
          </a:p>
          <a:p>
            <a:pPr marL="285750" indent="-285750">
              <a:buFont typeface="Arial" panose="020B0604020202020204" pitchFamily="34" charset="0"/>
              <a:buChar char="•"/>
            </a:pPr>
            <a:r>
              <a:rPr lang="en-US" b="1" dirty="0"/>
              <a:t>In-transit </a:t>
            </a:r>
            <a:r>
              <a:rPr lang="en-US" dirty="0"/>
              <a:t>– in process of being transported from a supplier to a customer</a:t>
            </a:r>
          </a:p>
        </p:txBody>
      </p:sp>
    </p:spTree>
    <p:extLst>
      <p:ext uri="{BB962C8B-B14F-4D97-AF65-F5344CB8AC3E}">
        <p14:creationId xmlns:p14="http://schemas.microsoft.com/office/powerpoint/2010/main" val="127312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7BE66-C8DD-42DF-9904-929BBA314C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Frame 2">
            <a:extLst>
              <a:ext uri="{FF2B5EF4-FFF2-40B4-BE49-F238E27FC236}">
                <a16:creationId xmlns:a16="http://schemas.microsoft.com/office/drawing/2014/main" id="{01967467-C41C-49EE-A4EB-9BDDC61D4644}"/>
              </a:ext>
            </a:extLst>
          </p:cNvPr>
          <p:cNvSpPr/>
          <p:nvPr/>
        </p:nvSpPr>
        <p:spPr>
          <a:xfrm>
            <a:off x="1394961" y="794259"/>
            <a:ext cx="6775220" cy="362422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2">
                    <a:lumMod val="75000"/>
                  </a:schemeClr>
                </a:solidFill>
              </a:rPr>
              <a:t>Warehouse/Distribution Center Functions:</a:t>
            </a:r>
          </a:p>
          <a:p>
            <a:endParaRPr lang="en-US" b="1" dirty="0">
              <a:solidFill>
                <a:schemeClr val="tx1"/>
              </a:solidFill>
            </a:endParaRPr>
          </a:p>
          <a:p>
            <a:pPr marL="285750" indent="-285750">
              <a:buFont typeface="Arial" panose="020B0604020202020204" pitchFamily="34" charset="0"/>
              <a:buChar char="•"/>
            </a:pPr>
            <a:r>
              <a:rPr lang="en-US" b="1" dirty="0">
                <a:solidFill>
                  <a:schemeClr val="accent2">
                    <a:lumMod val="75000"/>
                  </a:schemeClr>
                </a:solidFill>
              </a:rPr>
              <a:t>Receiving</a:t>
            </a:r>
            <a:r>
              <a:rPr lang="en-US" dirty="0">
                <a:solidFill>
                  <a:schemeClr val="tx1"/>
                </a:solidFill>
              </a:rPr>
              <a:t> – physical receipt, identify, inspect, and dispatch goods – 1</a:t>
            </a:r>
            <a:r>
              <a:rPr lang="en-US" baseline="30000" dirty="0">
                <a:solidFill>
                  <a:schemeClr val="tx1"/>
                </a:solidFill>
              </a:rPr>
              <a:t>st</a:t>
            </a:r>
            <a:r>
              <a:rPr lang="en-US" dirty="0">
                <a:solidFill>
                  <a:schemeClr val="tx1"/>
                </a:solidFill>
              </a:rPr>
              <a:t> step in logistics operation – MOST critical</a:t>
            </a:r>
            <a:endParaRPr lang="en-US" b="1" dirty="0">
              <a:solidFill>
                <a:schemeClr val="tx1"/>
              </a:solidFill>
            </a:endParaRPr>
          </a:p>
          <a:p>
            <a:pPr marL="285750" indent="-285750">
              <a:buFont typeface="Arial" panose="020B0604020202020204" pitchFamily="34" charset="0"/>
              <a:buChar char="•"/>
            </a:pPr>
            <a:r>
              <a:rPr lang="en-US" b="1" dirty="0">
                <a:solidFill>
                  <a:schemeClr val="accent2">
                    <a:lumMod val="75000"/>
                  </a:schemeClr>
                </a:solidFill>
              </a:rPr>
              <a:t>Stocking</a:t>
            </a:r>
            <a:r>
              <a:rPr lang="en-US" dirty="0">
                <a:solidFill>
                  <a:schemeClr val="tx1"/>
                </a:solidFill>
              </a:rPr>
              <a:t> – assigning products to proper location</a:t>
            </a:r>
            <a:endParaRPr lang="en-US" b="1" dirty="0">
              <a:solidFill>
                <a:schemeClr val="tx1"/>
              </a:solidFill>
            </a:endParaRPr>
          </a:p>
          <a:p>
            <a:pPr marL="285750" indent="-285750">
              <a:buFont typeface="Arial" panose="020B0604020202020204" pitchFamily="34" charset="0"/>
              <a:buChar char="•"/>
            </a:pPr>
            <a:r>
              <a:rPr lang="en-US" b="1" dirty="0">
                <a:solidFill>
                  <a:schemeClr val="accent2">
                    <a:lumMod val="75000"/>
                  </a:schemeClr>
                </a:solidFill>
              </a:rPr>
              <a:t>Order Processing</a:t>
            </a:r>
            <a:r>
              <a:rPr lang="en-US" dirty="0">
                <a:solidFill>
                  <a:schemeClr val="accent2">
                    <a:lumMod val="75000"/>
                  </a:schemeClr>
                </a:solidFill>
              </a:rPr>
              <a:t> </a:t>
            </a:r>
            <a:r>
              <a:rPr lang="en-US" dirty="0">
                <a:solidFill>
                  <a:schemeClr val="tx1"/>
                </a:solidFill>
              </a:rPr>
              <a:t>– assembling products from various locations for a specific customer order (</a:t>
            </a:r>
            <a:r>
              <a:rPr lang="en-US" dirty="0">
                <a:solidFill>
                  <a:schemeClr val="tx1"/>
                </a:solidFill>
                <a:highlight>
                  <a:srgbClr val="FFFF00"/>
                </a:highlight>
              </a:rPr>
              <a:t>picking items</a:t>
            </a:r>
            <a:r>
              <a:rPr lang="en-US" dirty="0">
                <a:solidFill>
                  <a:schemeClr val="tx1"/>
                </a:solidFill>
              </a:rPr>
              <a:t>)</a:t>
            </a:r>
          </a:p>
          <a:p>
            <a:pPr lvl="6"/>
            <a:r>
              <a:rPr lang="en-US" b="1" dirty="0">
                <a:solidFill>
                  <a:schemeClr val="tx1"/>
                </a:solidFill>
              </a:rPr>
              <a:t>               </a:t>
            </a:r>
            <a:r>
              <a:rPr lang="en-US" b="1" dirty="0">
                <a:solidFill>
                  <a:schemeClr val="accent2">
                    <a:lumMod val="75000"/>
                  </a:schemeClr>
                </a:solidFill>
              </a:rPr>
              <a:t>Cross Docking</a:t>
            </a:r>
            <a:r>
              <a:rPr lang="en-US" dirty="0">
                <a:solidFill>
                  <a:schemeClr val="accent2">
                    <a:lumMod val="75000"/>
                  </a:schemeClr>
                </a:solidFill>
              </a:rPr>
              <a:t> </a:t>
            </a:r>
            <a:r>
              <a:rPr lang="en-US" dirty="0">
                <a:solidFill>
                  <a:schemeClr val="tx1"/>
                </a:solidFill>
              </a:rPr>
              <a:t>– goods transferred direct from incoming to</a:t>
            </a:r>
          </a:p>
          <a:p>
            <a:pPr lvl="6"/>
            <a:r>
              <a:rPr lang="en-US" dirty="0">
                <a:solidFill>
                  <a:schemeClr val="tx1"/>
                </a:solidFill>
              </a:rPr>
              <a:t>               outgoing without being placed in storage</a:t>
            </a:r>
            <a:endParaRPr lang="en-US" b="1" dirty="0">
              <a:solidFill>
                <a:schemeClr val="tx1"/>
              </a:solidFill>
            </a:endParaRPr>
          </a:p>
          <a:p>
            <a:pPr marL="285750" indent="-285750">
              <a:buFont typeface="Arial" panose="020B0604020202020204" pitchFamily="34" charset="0"/>
              <a:buChar char="•"/>
            </a:pPr>
            <a:r>
              <a:rPr lang="en-US" b="1" dirty="0">
                <a:solidFill>
                  <a:schemeClr val="accent2">
                    <a:lumMod val="75000"/>
                  </a:schemeClr>
                </a:solidFill>
              </a:rPr>
              <a:t>Shipping</a:t>
            </a:r>
            <a:r>
              <a:rPr lang="en-US" dirty="0">
                <a:solidFill>
                  <a:schemeClr val="tx1"/>
                </a:solidFill>
              </a:rPr>
              <a:t> – loading is main function</a:t>
            </a:r>
            <a:endParaRPr lang="en-US" b="1" dirty="0">
              <a:solidFill>
                <a:schemeClr val="tx1"/>
              </a:solidFill>
            </a:endParaRPr>
          </a:p>
        </p:txBody>
      </p:sp>
    </p:spTree>
    <p:extLst>
      <p:ext uri="{BB962C8B-B14F-4D97-AF65-F5344CB8AC3E}">
        <p14:creationId xmlns:p14="http://schemas.microsoft.com/office/powerpoint/2010/main" val="31216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7BE66-C8DD-42DF-9904-929BBA314C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TextBox 2">
            <a:extLst>
              <a:ext uri="{FF2B5EF4-FFF2-40B4-BE49-F238E27FC236}">
                <a16:creationId xmlns:a16="http://schemas.microsoft.com/office/drawing/2014/main" id="{CCFF5B83-30B9-4ACA-9466-16D4D93153C8}"/>
              </a:ext>
            </a:extLst>
          </p:cNvPr>
          <p:cNvSpPr txBox="1"/>
          <p:nvPr/>
        </p:nvSpPr>
        <p:spPr>
          <a:xfrm>
            <a:off x="1361588" y="654096"/>
            <a:ext cx="5913565" cy="2385268"/>
          </a:xfrm>
          <a:prstGeom prst="rect">
            <a:avLst/>
          </a:prstGeom>
          <a:noFill/>
        </p:spPr>
        <p:txBody>
          <a:bodyPr wrap="square" rtlCol="0">
            <a:spAutoFit/>
          </a:bodyPr>
          <a:lstStyle/>
          <a:p>
            <a:r>
              <a:rPr lang="en-US" b="1" u="sng" dirty="0">
                <a:solidFill>
                  <a:schemeClr val="accent3">
                    <a:lumMod val="75000"/>
                  </a:schemeClr>
                </a:solidFill>
              </a:rPr>
              <a:t>Vital Role of Distribution Centers</a:t>
            </a:r>
          </a:p>
          <a:p>
            <a:endParaRPr lang="en-US" dirty="0"/>
          </a:p>
          <a:p>
            <a:pPr marL="171450" indent="-171450">
              <a:buFont typeface="Arial" panose="020B0604020202020204" pitchFamily="34" charset="0"/>
              <a:buChar char="•"/>
            </a:pPr>
            <a:r>
              <a:rPr lang="en-US" sz="1100" dirty="0"/>
              <a:t>Handle and store more items</a:t>
            </a:r>
          </a:p>
          <a:p>
            <a:pPr marL="171450" indent="-171450">
              <a:buFont typeface="Arial" panose="020B0604020202020204" pitchFamily="34" charset="0"/>
              <a:buChar char="•"/>
            </a:pPr>
            <a:r>
              <a:rPr lang="en-US" sz="1100" dirty="0">
                <a:highlight>
                  <a:srgbClr val="FFFF00"/>
                </a:highlight>
              </a:rPr>
              <a:t>Execute more transactions in less time</a:t>
            </a:r>
          </a:p>
          <a:p>
            <a:pPr marL="171450" indent="-171450">
              <a:buFont typeface="Arial" panose="020B0604020202020204" pitchFamily="34" charset="0"/>
              <a:buChar char="•"/>
            </a:pPr>
            <a:r>
              <a:rPr lang="en-US" sz="1100" dirty="0"/>
              <a:t>Provide more product and service customization</a:t>
            </a:r>
          </a:p>
          <a:p>
            <a:pPr marL="171450" indent="-171450">
              <a:buFont typeface="Arial" panose="020B0604020202020204" pitchFamily="34" charset="0"/>
              <a:buChar char="•"/>
            </a:pPr>
            <a:r>
              <a:rPr lang="en-US" sz="1100" dirty="0"/>
              <a:t>Process more returns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r>
              <a:rPr lang="en-US" sz="1100" b="1" dirty="0"/>
              <a:t>Order Cycle Time </a:t>
            </a:r>
            <a:r>
              <a:rPr lang="en-US" sz="1100" dirty="0"/>
              <a:t>– time it takes to process an order from the time the order is received from the customer until the order is delivered.</a:t>
            </a:r>
          </a:p>
          <a:p>
            <a:endParaRPr lang="en-US" sz="1100" dirty="0"/>
          </a:p>
          <a:p>
            <a:r>
              <a:rPr lang="en-US" sz="1100" b="1" dirty="0"/>
              <a:t>Productivity</a:t>
            </a:r>
            <a:r>
              <a:rPr lang="en-US" sz="1100" dirty="0"/>
              <a:t> – critical measure of performance throughout supply chain logistics</a:t>
            </a:r>
            <a:endParaRPr lang="en-US" sz="1100" b="1" dirty="0"/>
          </a:p>
          <a:p>
            <a:r>
              <a:rPr lang="en-US" sz="1100" dirty="0"/>
              <a:t>   Main measurement – efficiency at order fulfillment</a:t>
            </a:r>
          </a:p>
        </p:txBody>
      </p:sp>
    </p:spTree>
    <p:extLst>
      <p:ext uri="{BB962C8B-B14F-4D97-AF65-F5344CB8AC3E}">
        <p14:creationId xmlns:p14="http://schemas.microsoft.com/office/powerpoint/2010/main" val="148240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7BE66-C8DD-42DF-9904-929BBA314C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Rectangle 2">
            <a:extLst>
              <a:ext uri="{FF2B5EF4-FFF2-40B4-BE49-F238E27FC236}">
                <a16:creationId xmlns:a16="http://schemas.microsoft.com/office/drawing/2014/main" id="{8540EFAF-3B04-4CF6-9FEE-B9467C30A849}"/>
              </a:ext>
            </a:extLst>
          </p:cNvPr>
          <p:cNvSpPr/>
          <p:nvPr/>
        </p:nvSpPr>
        <p:spPr>
          <a:xfrm>
            <a:off x="1038900" y="374727"/>
            <a:ext cx="3074880"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Transportation</a:t>
            </a:r>
          </a:p>
        </p:txBody>
      </p:sp>
      <p:pic>
        <p:nvPicPr>
          <p:cNvPr id="4" name="Picture 3">
            <a:extLst>
              <a:ext uri="{FF2B5EF4-FFF2-40B4-BE49-F238E27FC236}">
                <a16:creationId xmlns:a16="http://schemas.microsoft.com/office/drawing/2014/main" id="{8C866F68-26B5-4C08-86CC-F58F588EC8FE}"/>
              </a:ext>
            </a:extLst>
          </p:cNvPr>
          <p:cNvPicPr>
            <a:picLocks noChangeAspect="1"/>
          </p:cNvPicPr>
          <p:nvPr/>
        </p:nvPicPr>
        <p:blipFill>
          <a:blip r:embed="rId2"/>
          <a:stretch>
            <a:fillRect/>
          </a:stretch>
        </p:blipFill>
        <p:spPr>
          <a:xfrm>
            <a:off x="6332560" y="436149"/>
            <a:ext cx="2619375" cy="1374489"/>
          </a:xfrm>
          <a:prstGeom prst="rect">
            <a:avLst/>
          </a:prstGeom>
        </p:spPr>
      </p:pic>
      <p:sp>
        <p:nvSpPr>
          <p:cNvPr id="6" name="TextBox 5">
            <a:extLst>
              <a:ext uri="{FF2B5EF4-FFF2-40B4-BE49-F238E27FC236}">
                <a16:creationId xmlns:a16="http://schemas.microsoft.com/office/drawing/2014/main" id="{23E79CD2-0E79-4227-8B9D-319EF36CD059}"/>
              </a:ext>
            </a:extLst>
          </p:cNvPr>
          <p:cNvSpPr txBox="1"/>
          <p:nvPr/>
        </p:nvSpPr>
        <p:spPr>
          <a:xfrm>
            <a:off x="1314868" y="1321541"/>
            <a:ext cx="1842148" cy="116955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75000"/>
                  </a:schemeClr>
                </a:solidFill>
              </a:rPr>
              <a:t>Air</a:t>
            </a:r>
          </a:p>
          <a:p>
            <a:pPr marL="285750" indent="-285750">
              <a:buFont typeface="Arial" panose="020B0604020202020204" pitchFamily="34" charset="0"/>
              <a:buChar char="•"/>
            </a:pPr>
            <a:r>
              <a:rPr lang="en-US" dirty="0">
                <a:solidFill>
                  <a:schemeClr val="accent3">
                    <a:lumMod val="75000"/>
                  </a:schemeClr>
                </a:solidFill>
              </a:rPr>
              <a:t>Rail</a:t>
            </a:r>
          </a:p>
          <a:p>
            <a:pPr marL="285750" indent="-285750">
              <a:buFont typeface="Arial" panose="020B0604020202020204" pitchFamily="34" charset="0"/>
              <a:buChar char="•"/>
            </a:pPr>
            <a:r>
              <a:rPr lang="en-US" dirty="0">
                <a:solidFill>
                  <a:schemeClr val="accent3">
                    <a:lumMod val="75000"/>
                  </a:schemeClr>
                </a:solidFill>
              </a:rPr>
              <a:t>Water</a:t>
            </a:r>
          </a:p>
          <a:p>
            <a:pPr marL="285750" indent="-285750">
              <a:buFont typeface="Arial" panose="020B0604020202020204" pitchFamily="34" charset="0"/>
              <a:buChar char="•"/>
            </a:pPr>
            <a:r>
              <a:rPr lang="en-US" dirty="0">
                <a:solidFill>
                  <a:schemeClr val="accent3">
                    <a:lumMod val="75000"/>
                  </a:schemeClr>
                </a:solidFill>
              </a:rPr>
              <a:t>Truck</a:t>
            </a:r>
          </a:p>
          <a:p>
            <a:pPr marL="285750" indent="-285750">
              <a:buFont typeface="Arial" panose="020B0604020202020204" pitchFamily="34" charset="0"/>
              <a:buChar char="•"/>
            </a:pPr>
            <a:r>
              <a:rPr lang="en-US" dirty="0">
                <a:solidFill>
                  <a:schemeClr val="accent3">
                    <a:lumMod val="75000"/>
                  </a:schemeClr>
                </a:solidFill>
              </a:rPr>
              <a:t>Pipeline</a:t>
            </a:r>
          </a:p>
        </p:txBody>
      </p:sp>
    </p:spTree>
    <p:extLst>
      <p:ext uri="{BB962C8B-B14F-4D97-AF65-F5344CB8AC3E}">
        <p14:creationId xmlns:p14="http://schemas.microsoft.com/office/powerpoint/2010/main" val="77947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7BE66-C8DD-42DF-9904-929BBA314C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5" name="Google Shape;391;p33">
            <a:extLst>
              <a:ext uri="{FF2B5EF4-FFF2-40B4-BE49-F238E27FC236}">
                <a16:creationId xmlns:a16="http://schemas.microsoft.com/office/drawing/2014/main" id="{60F12B8D-C698-4044-A3A9-FC80C784B9EC}"/>
              </a:ext>
            </a:extLst>
          </p:cNvPr>
          <p:cNvGrpSpPr/>
          <p:nvPr/>
        </p:nvGrpSpPr>
        <p:grpSpPr>
          <a:xfrm flipV="1">
            <a:off x="2187278" y="321356"/>
            <a:ext cx="4395686" cy="816480"/>
            <a:chOff x="0" y="1715400"/>
            <a:chExt cx="4395686" cy="816480"/>
          </a:xfrm>
        </p:grpSpPr>
        <p:sp>
          <p:nvSpPr>
            <p:cNvPr id="6" name="Google Shape;392;p33">
              <a:extLst>
                <a:ext uri="{FF2B5EF4-FFF2-40B4-BE49-F238E27FC236}">
                  <a16:creationId xmlns:a16="http://schemas.microsoft.com/office/drawing/2014/main" id="{85917E60-6001-4D11-BC37-3490253F5D45}"/>
                </a:ext>
              </a:extLst>
            </p:cNvPr>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93;p33">
              <a:extLst>
                <a:ext uri="{FF2B5EF4-FFF2-40B4-BE49-F238E27FC236}">
                  <a16:creationId xmlns:a16="http://schemas.microsoft.com/office/drawing/2014/main" id="{361F473A-C1F8-4624-8919-8115042DA458}"/>
                </a:ext>
              </a:extLst>
            </p:cNvPr>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4;p33">
              <a:extLst>
                <a:ext uri="{FF2B5EF4-FFF2-40B4-BE49-F238E27FC236}">
                  <a16:creationId xmlns:a16="http://schemas.microsoft.com/office/drawing/2014/main" id="{4C33F60A-145D-465C-A3B1-3964C41EF547}"/>
                </a:ext>
              </a:extLst>
            </p:cNvPr>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5;p33">
              <a:extLst>
                <a:ext uri="{FF2B5EF4-FFF2-40B4-BE49-F238E27FC236}">
                  <a16:creationId xmlns:a16="http://schemas.microsoft.com/office/drawing/2014/main" id="{A580DE65-383A-426A-BA93-50805AE1C1E9}"/>
                </a:ext>
              </a:extLst>
            </p:cNvPr>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6;p33">
              <a:extLst>
                <a:ext uri="{FF2B5EF4-FFF2-40B4-BE49-F238E27FC236}">
                  <a16:creationId xmlns:a16="http://schemas.microsoft.com/office/drawing/2014/main" id="{E62C9FC1-4452-4690-B25D-FD4F504E5E3C}"/>
                </a:ext>
              </a:extLst>
            </p:cNvPr>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highlight>
                    <a:srgbClr val="008000"/>
                  </a:highlight>
                </a:rPr>
                <a:t>Assignments</a:t>
              </a:r>
              <a:endParaRPr sz="2000" b="1" dirty="0">
                <a:solidFill>
                  <a:schemeClr val="bg1"/>
                </a:solidFill>
                <a:highlight>
                  <a:srgbClr val="008000"/>
                </a:highlight>
              </a:endParaRPr>
            </a:p>
          </p:txBody>
        </p:sp>
      </p:grpSp>
      <p:sp>
        <p:nvSpPr>
          <p:cNvPr id="11" name="TextBox 10">
            <a:extLst>
              <a:ext uri="{FF2B5EF4-FFF2-40B4-BE49-F238E27FC236}">
                <a16:creationId xmlns:a16="http://schemas.microsoft.com/office/drawing/2014/main" id="{4A3362B4-067E-44EE-BAF0-CE5A2859A2D8}"/>
              </a:ext>
            </a:extLst>
          </p:cNvPr>
          <p:cNvSpPr txBox="1"/>
          <p:nvPr/>
        </p:nvSpPr>
        <p:spPr>
          <a:xfrm>
            <a:off x="1982312" y="1835474"/>
            <a:ext cx="5125980" cy="1600438"/>
          </a:xfrm>
          <a:prstGeom prst="rect">
            <a:avLst/>
          </a:prstGeom>
          <a:noFill/>
        </p:spPr>
        <p:txBody>
          <a:bodyPr wrap="square" rtlCol="0">
            <a:spAutoFit/>
          </a:bodyPr>
          <a:lstStyle/>
          <a:p>
            <a:pPr marL="285750" indent="-285750">
              <a:buFont typeface="Arial" panose="020B0604020202020204" pitchFamily="34" charset="0"/>
              <a:buChar char="•"/>
            </a:pPr>
            <a:r>
              <a:rPr lang="en-US" dirty="0"/>
              <a:t>Complete the Intro to Supply Chain Learning Packet</a:t>
            </a:r>
          </a:p>
          <a:p>
            <a:endParaRPr lang="en-US" dirty="0"/>
          </a:p>
          <a:p>
            <a:pPr marL="285750" indent="-285750">
              <a:buFont typeface="Arial" panose="020B0604020202020204" pitchFamily="34" charset="0"/>
              <a:buChar char="•"/>
            </a:pPr>
            <a:r>
              <a:rPr lang="en-US" dirty="0"/>
              <a:t>Complete Module 1 – Global Supply Chain Logistics on OpusWorks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Take the CH 1 – Global Supply Chain Quiz on quizizz.com – you must pass with an 80 or higher</a:t>
            </a:r>
          </a:p>
        </p:txBody>
      </p:sp>
    </p:spTree>
    <p:extLst>
      <p:ext uri="{BB962C8B-B14F-4D97-AF65-F5344CB8AC3E}">
        <p14:creationId xmlns:p14="http://schemas.microsoft.com/office/powerpoint/2010/main" val="170230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3"/>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391" name="Google Shape;391;p33"/>
          <p:cNvGrpSpPr/>
          <p:nvPr/>
        </p:nvGrpSpPr>
        <p:grpSpPr>
          <a:xfrm>
            <a:off x="2374163" y="2163505"/>
            <a:ext cx="4395686" cy="816480"/>
            <a:chOff x="0" y="1715400"/>
            <a:chExt cx="4395686" cy="816480"/>
          </a:xfrm>
        </p:grpSpPr>
        <p:sp>
          <p:nvSpPr>
            <p:cNvPr id="392" name="Google Shape;392;p33"/>
            <p:cNvSpPr/>
            <p:nvPr/>
          </p:nvSpPr>
          <p:spPr>
            <a:xfrm rot="5400000">
              <a:off x="3486236"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rot="10800000" flipH="1">
              <a:off x="3189575"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rot="-5400000" flipH="1">
              <a:off x="292350" y="1622430"/>
              <a:ext cx="6171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rot="10800000">
              <a:off x="278211" y="2278442"/>
              <a:ext cx="927900" cy="1881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rot="10800000" flipH="1">
              <a:off x="281975" y="1715400"/>
              <a:ext cx="3840000" cy="5655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3"/>
          <p:cNvSpPr txBox="1">
            <a:spLocks noGrp="1"/>
          </p:cNvSpPr>
          <p:nvPr>
            <p:ph type="ctrTitle" idx="4294967295"/>
          </p:nvPr>
        </p:nvSpPr>
        <p:spPr>
          <a:xfrm>
            <a:off x="802525" y="1165450"/>
            <a:ext cx="7539000" cy="77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7200">
                <a:solidFill>
                  <a:schemeClr val="accent2"/>
                </a:solidFill>
              </a:rPr>
              <a:t>Thanks!</a:t>
            </a:r>
            <a:endParaRPr sz="7200">
              <a:solidFill>
                <a:schemeClr val="accent2"/>
              </a:solidFill>
            </a:endParaRPr>
          </a:p>
        </p:txBody>
      </p:sp>
      <p:sp>
        <p:nvSpPr>
          <p:cNvPr id="399" name="Google Shape;399;p33"/>
          <p:cNvSpPr txBox="1"/>
          <p:nvPr/>
        </p:nvSpPr>
        <p:spPr>
          <a:xfrm>
            <a:off x="2665875" y="2163500"/>
            <a:ext cx="3825600" cy="570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600"/>
              </a:spcBef>
              <a:spcAft>
                <a:spcPts val="0"/>
              </a:spcAft>
              <a:buNone/>
            </a:pPr>
            <a:r>
              <a:rPr lang="en" sz="2400" b="1">
                <a:solidFill>
                  <a:schemeClr val="dk1"/>
                </a:solidFill>
                <a:latin typeface="Encode Sans Semi Condensed"/>
                <a:ea typeface="Encode Sans Semi Condensed"/>
                <a:cs typeface="Encode Sans Semi Condensed"/>
                <a:sym typeface="Encode Sans Semi Condensed"/>
              </a:rPr>
              <a:t>Any questions?</a:t>
            </a:r>
            <a:endParaRPr>
              <a:latin typeface="Encode Sans Semi Condensed Light"/>
              <a:ea typeface="Encode Sans Semi Condensed Light"/>
              <a:cs typeface="Encode Sans Semi Condensed Light"/>
              <a:sym typeface="Encode Sans Semi Condense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7BE66-C8DD-42DF-9904-929BBA314C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3" name="TextBox 2">
            <a:extLst>
              <a:ext uri="{FF2B5EF4-FFF2-40B4-BE49-F238E27FC236}">
                <a16:creationId xmlns:a16="http://schemas.microsoft.com/office/drawing/2014/main" id="{EA363E24-16FB-4CD7-A82C-5DF3C7960FE1}"/>
              </a:ext>
            </a:extLst>
          </p:cNvPr>
          <p:cNvSpPr txBox="1"/>
          <p:nvPr/>
        </p:nvSpPr>
        <p:spPr>
          <a:xfrm>
            <a:off x="881029" y="346509"/>
            <a:ext cx="5646587" cy="307777"/>
          </a:xfrm>
          <a:prstGeom prst="rect">
            <a:avLst/>
          </a:prstGeom>
          <a:noFill/>
        </p:spPr>
        <p:txBody>
          <a:bodyPr wrap="square" rtlCol="0">
            <a:spAutoFit/>
          </a:bodyPr>
          <a:lstStyle/>
          <a:p>
            <a:r>
              <a:rPr lang="en-US" dirty="0"/>
              <a:t>Internal vs. External Supply Chain</a:t>
            </a:r>
          </a:p>
        </p:txBody>
      </p:sp>
      <p:pic>
        <p:nvPicPr>
          <p:cNvPr id="4" name="Picture 3">
            <a:extLst>
              <a:ext uri="{FF2B5EF4-FFF2-40B4-BE49-F238E27FC236}">
                <a16:creationId xmlns:a16="http://schemas.microsoft.com/office/drawing/2014/main" id="{CC9A81B5-14AB-4658-B435-3F99E82BFEA6}"/>
              </a:ext>
            </a:extLst>
          </p:cNvPr>
          <p:cNvPicPr>
            <a:picLocks noChangeAspect="1"/>
          </p:cNvPicPr>
          <p:nvPr/>
        </p:nvPicPr>
        <p:blipFill>
          <a:blip r:embed="rId2"/>
          <a:stretch>
            <a:fillRect/>
          </a:stretch>
        </p:blipFill>
        <p:spPr>
          <a:xfrm>
            <a:off x="4536394" y="755465"/>
            <a:ext cx="4516398" cy="2840814"/>
          </a:xfrm>
          <a:prstGeom prst="rect">
            <a:avLst/>
          </a:prstGeom>
        </p:spPr>
      </p:pic>
      <p:sp>
        <p:nvSpPr>
          <p:cNvPr id="5" name="TextBox 4">
            <a:extLst>
              <a:ext uri="{FF2B5EF4-FFF2-40B4-BE49-F238E27FC236}">
                <a16:creationId xmlns:a16="http://schemas.microsoft.com/office/drawing/2014/main" id="{A3BA8F4D-656F-4D23-A7F0-ED4265AF2C5C}"/>
              </a:ext>
            </a:extLst>
          </p:cNvPr>
          <p:cNvSpPr txBox="1"/>
          <p:nvPr/>
        </p:nvSpPr>
        <p:spPr>
          <a:xfrm>
            <a:off x="881029" y="1154680"/>
            <a:ext cx="2209244" cy="1969770"/>
          </a:xfrm>
          <a:prstGeom prst="rect">
            <a:avLst/>
          </a:prstGeom>
          <a:noFill/>
        </p:spPr>
        <p:txBody>
          <a:bodyPr wrap="square" rtlCol="0">
            <a:spAutoFit/>
          </a:bodyPr>
          <a:lstStyle/>
          <a:p>
            <a:r>
              <a:rPr lang="en-US" sz="1200" b="1" dirty="0">
                <a:solidFill>
                  <a:schemeClr val="accent3">
                    <a:lumMod val="60000"/>
                    <a:lumOff val="40000"/>
                  </a:schemeClr>
                </a:solidFill>
                <a:latin typeface="PT Sans"/>
              </a:rPr>
              <a:t>Internal Supply Chain </a:t>
            </a:r>
            <a:r>
              <a:rPr lang="en-US" sz="1100" dirty="0">
                <a:solidFill>
                  <a:srgbClr val="313131"/>
                </a:solidFill>
                <a:latin typeface="PT Sans"/>
              </a:rPr>
              <a:t>refers to the chain of activities </a:t>
            </a:r>
            <a:r>
              <a:rPr lang="en-US" sz="1100" b="1" dirty="0">
                <a:solidFill>
                  <a:srgbClr val="313131"/>
                </a:solidFill>
                <a:latin typeface="PT Sans"/>
              </a:rPr>
              <a:t>within</a:t>
            </a:r>
            <a:r>
              <a:rPr lang="en-US" sz="1100" dirty="0">
                <a:solidFill>
                  <a:srgbClr val="313131"/>
                </a:solidFill>
                <a:latin typeface="PT Sans"/>
              </a:rPr>
              <a:t> a company, specifically, purchasing, production, sales and distribution. The internal supply chain has a significant impact on a company’s success; operations need to run smoothly in order to create a harmonized working environment and an efficient workflow.</a:t>
            </a:r>
            <a:endParaRPr lang="en-US" sz="1100" dirty="0"/>
          </a:p>
        </p:txBody>
      </p:sp>
      <p:sp>
        <p:nvSpPr>
          <p:cNvPr id="6" name="TextBox 5">
            <a:extLst>
              <a:ext uri="{FF2B5EF4-FFF2-40B4-BE49-F238E27FC236}">
                <a16:creationId xmlns:a16="http://schemas.microsoft.com/office/drawing/2014/main" id="{F0080DF0-B2DE-4AE0-98E0-168579E79C03}"/>
              </a:ext>
            </a:extLst>
          </p:cNvPr>
          <p:cNvSpPr txBox="1"/>
          <p:nvPr/>
        </p:nvSpPr>
        <p:spPr>
          <a:xfrm>
            <a:off x="3223760" y="2673333"/>
            <a:ext cx="2102451" cy="1800493"/>
          </a:xfrm>
          <a:prstGeom prst="rect">
            <a:avLst/>
          </a:prstGeom>
          <a:noFill/>
        </p:spPr>
        <p:txBody>
          <a:bodyPr wrap="square" rtlCol="0">
            <a:spAutoFit/>
          </a:bodyPr>
          <a:lstStyle/>
          <a:p>
            <a:r>
              <a:rPr lang="en-US" sz="1200" b="1" dirty="0">
                <a:solidFill>
                  <a:schemeClr val="accent3">
                    <a:lumMod val="60000"/>
                    <a:lumOff val="40000"/>
                  </a:schemeClr>
                </a:solidFill>
                <a:latin typeface="PT Sans"/>
              </a:rPr>
              <a:t>External Supply Chain </a:t>
            </a:r>
            <a:r>
              <a:rPr lang="en-US" sz="1100" dirty="0">
                <a:solidFill>
                  <a:srgbClr val="313131"/>
                </a:solidFill>
                <a:latin typeface="PT Sans"/>
              </a:rPr>
              <a:t>refers to the network of activities </a:t>
            </a:r>
            <a:r>
              <a:rPr lang="en-US" sz="1100" b="1" dirty="0">
                <a:solidFill>
                  <a:srgbClr val="313131"/>
                </a:solidFill>
                <a:latin typeface="PT Sans"/>
              </a:rPr>
              <a:t>outside</a:t>
            </a:r>
            <a:r>
              <a:rPr lang="en-US" sz="1100" dirty="0">
                <a:solidFill>
                  <a:srgbClr val="313131"/>
                </a:solidFill>
                <a:latin typeface="PT Sans"/>
              </a:rPr>
              <a:t> of a company such as transportation, and the environmental factors, which can have a direct or indirect effect on operations e.g. supplier failure, changes in laws and natural disasters.</a:t>
            </a:r>
          </a:p>
        </p:txBody>
      </p:sp>
      <p:cxnSp>
        <p:nvCxnSpPr>
          <p:cNvPr id="8" name="Straight Connector 7">
            <a:extLst>
              <a:ext uri="{FF2B5EF4-FFF2-40B4-BE49-F238E27FC236}">
                <a16:creationId xmlns:a16="http://schemas.microsoft.com/office/drawing/2014/main" id="{7F53B502-F23D-4880-88BB-1BFB9DBD39A7}"/>
              </a:ext>
            </a:extLst>
          </p:cNvPr>
          <p:cNvCxnSpPr/>
          <p:nvPr/>
        </p:nvCxnSpPr>
        <p:spPr>
          <a:xfrm>
            <a:off x="3157016" y="1154680"/>
            <a:ext cx="0" cy="384448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66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236CB-5E75-437F-8503-07F332CF0A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4" name="Picture 3">
            <a:extLst>
              <a:ext uri="{FF2B5EF4-FFF2-40B4-BE49-F238E27FC236}">
                <a16:creationId xmlns:a16="http://schemas.microsoft.com/office/drawing/2014/main" id="{B23C716C-B4A9-4AF8-87AE-4FB651A153F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313351" y="517589"/>
            <a:ext cx="3553894" cy="1250444"/>
          </a:xfrm>
          <a:prstGeom prst="rect">
            <a:avLst/>
          </a:prstGeom>
        </p:spPr>
      </p:pic>
      <p:sp>
        <p:nvSpPr>
          <p:cNvPr id="6" name="TextBox 5">
            <a:extLst>
              <a:ext uri="{FF2B5EF4-FFF2-40B4-BE49-F238E27FC236}">
                <a16:creationId xmlns:a16="http://schemas.microsoft.com/office/drawing/2014/main" id="{56D81C25-E6D1-4752-A2B0-088B8B343C66}"/>
              </a:ext>
            </a:extLst>
          </p:cNvPr>
          <p:cNvSpPr txBox="1"/>
          <p:nvPr/>
        </p:nvSpPr>
        <p:spPr>
          <a:xfrm>
            <a:off x="1107958" y="2872158"/>
            <a:ext cx="3090271" cy="738664"/>
          </a:xfrm>
          <a:prstGeom prst="rect">
            <a:avLst/>
          </a:prstGeom>
          <a:solidFill>
            <a:schemeClr val="accent2"/>
          </a:solidFill>
        </p:spPr>
        <p:txBody>
          <a:bodyPr wrap="square" rtlCol="0">
            <a:spAutoFit/>
          </a:bodyPr>
          <a:lstStyle/>
          <a:p>
            <a:r>
              <a:rPr lang="en-US" sz="1200" u="sng" dirty="0"/>
              <a:t>Threats to Internal Supply Chain:</a:t>
            </a:r>
          </a:p>
          <a:p>
            <a:pPr marL="171450" indent="-171450">
              <a:buFont typeface="Arial" panose="020B0604020202020204" pitchFamily="34" charset="0"/>
              <a:buChar char="•"/>
            </a:pPr>
            <a:r>
              <a:rPr lang="en-US" sz="1000" dirty="0"/>
              <a:t>Fluctuating Customer Demand</a:t>
            </a:r>
          </a:p>
          <a:p>
            <a:pPr marL="171450" indent="-171450">
              <a:buFont typeface="Arial" panose="020B0604020202020204" pitchFamily="34" charset="0"/>
              <a:buChar char="•"/>
            </a:pPr>
            <a:r>
              <a:rPr lang="en-US" sz="1000" dirty="0"/>
              <a:t>Equipment Breakdowns</a:t>
            </a:r>
          </a:p>
          <a:p>
            <a:pPr marL="171450" indent="-171450">
              <a:buFont typeface="Arial" panose="020B0604020202020204" pitchFamily="34" charset="0"/>
              <a:buChar char="•"/>
            </a:pPr>
            <a:r>
              <a:rPr lang="en-US" sz="1000" dirty="0"/>
              <a:t>Changes in Technology</a:t>
            </a:r>
          </a:p>
        </p:txBody>
      </p:sp>
      <p:sp>
        <p:nvSpPr>
          <p:cNvPr id="7" name="TextBox 6">
            <a:extLst>
              <a:ext uri="{FF2B5EF4-FFF2-40B4-BE49-F238E27FC236}">
                <a16:creationId xmlns:a16="http://schemas.microsoft.com/office/drawing/2014/main" id="{15E3BD19-EC29-4B8A-957A-FC951A655331}"/>
              </a:ext>
            </a:extLst>
          </p:cNvPr>
          <p:cNvSpPr txBox="1"/>
          <p:nvPr/>
        </p:nvSpPr>
        <p:spPr>
          <a:xfrm>
            <a:off x="413816" y="4318134"/>
            <a:ext cx="6100449" cy="307777"/>
          </a:xfrm>
          <a:prstGeom prst="rect">
            <a:avLst/>
          </a:prstGeom>
          <a:solidFill>
            <a:schemeClr val="accent1">
              <a:lumMod val="60000"/>
              <a:lumOff val="40000"/>
            </a:schemeClr>
          </a:solidFill>
        </p:spPr>
        <p:txBody>
          <a:bodyPr wrap="square" rtlCol="0">
            <a:spAutoFit/>
          </a:bodyPr>
          <a:lstStyle/>
          <a:p>
            <a:r>
              <a:rPr lang="en-US" b="1" dirty="0"/>
              <a:t>Question</a:t>
            </a:r>
            <a:r>
              <a:rPr lang="en-US" dirty="0"/>
              <a:t>: Which is more important—the internal or external supply chain?</a:t>
            </a:r>
          </a:p>
        </p:txBody>
      </p:sp>
      <p:sp>
        <p:nvSpPr>
          <p:cNvPr id="8" name="Frame 7">
            <a:extLst>
              <a:ext uri="{FF2B5EF4-FFF2-40B4-BE49-F238E27FC236}">
                <a16:creationId xmlns:a16="http://schemas.microsoft.com/office/drawing/2014/main" id="{E7E623A1-CE06-4458-9876-3E98B58A870A}"/>
              </a:ext>
            </a:extLst>
          </p:cNvPr>
          <p:cNvSpPr/>
          <p:nvPr/>
        </p:nvSpPr>
        <p:spPr>
          <a:xfrm>
            <a:off x="5527964" y="1142811"/>
            <a:ext cx="2589687" cy="17019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Importance of Internal Supply Chain:</a:t>
            </a:r>
          </a:p>
          <a:p>
            <a:pPr algn="ctr"/>
            <a:r>
              <a:rPr lang="en-US" sz="1050" dirty="0">
                <a:solidFill>
                  <a:schemeClr val="tx1"/>
                </a:solidFill>
              </a:rPr>
              <a:t>Impact on the final product and its ultimate delivery to the consumer through optimized operations and on-time production</a:t>
            </a:r>
          </a:p>
        </p:txBody>
      </p:sp>
    </p:spTree>
    <p:extLst>
      <p:ext uri="{BB962C8B-B14F-4D97-AF65-F5344CB8AC3E}">
        <p14:creationId xmlns:p14="http://schemas.microsoft.com/office/powerpoint/2010/main" val="80741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06809-B5E3-484B-9D6C-6789DB2B73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TextBox 2">
            <a:extLst>
              <a:ext uri="{FF2B5EF4-FFF2-40B4-BE49-F238E27FC236}">
                <a16:creationId xmlns:a16="http://schemas.microsoft.com/office/drawing/2014/main" id="{C5A76F91-8720-4F81-9C41-C17E37D80151}"/>
              </a:ext>
            </a:extLst>
          </p:cNvPr>
          <p:cNvSpPr txBox="1"/>
          <p:nvPr/>
        </p:nvSpPr>
        <p:spPr>
          <a:xfrm>
            <a:off x="1071797" y="464695"/>
            <a:ext cx="7000406" cy="954107"/>
          </a:xfrm>
          <a:prstGeom prst="rect">
            <a:avLst/>
          </a:prstGeom>
          <a:noFill/>
        </p:spPr>
        <p:txBody>
          <a:bodyPr wrap="square" rtlCol="0">
            <a:spAutoFit/>
          </a:bodyPr>
          <a:lstStyle/>
          <a:p>
            <a:r>
              <a:rPr lang="en-US" sz="2800" b="1" dirty="0">
                <a:solidFill>
                  <a:schemeClr val="accent3">
                    <a:lumMod val="75000"/>
                  </a:schemeClr>
                </a:solidFill>
                <a:latin typeface="Encode Sans Semi Condensed SemiBold"/>
                <a:sym typeface="Encode Sans Semi Condensed SemiBold"/>
              </a:rPr>
              <a:t>Reading: How Important is the Internal Supply Chain?</a:t>
            </a:r>
          </a:p>
        </p:txBody>
      </p:sp>
      <p:sp>
        <p:nvSpPr>
          <p:cNvPr id="4" name="Content Placeholder 2">
            <a:extLst>
              <a:ext uri="{FF2B5EF4-FFF2-40B4-BE49-F238E27FC236}">
                <a16:creationId xmlns:a16="http://schemas.microsoft.com/office/drawing/2014/main" id="{9E1D7F63-D483-42D7-AA52-22C591AC29E0}"/>
              </a:ext>
            </a:extLst>
          </p:cNvPr>
          <p:cNvSpPr txBox="1">
            <a:spLocks/>
          </p:cNvSpPr>
          <p:nvPr/>
        </p:nvSpPr>
        <p:spPr>
          <a:xfrm>
            <a:off x="1071797" y="1631898"/>
            <a:ext cx="6648137" cy="30469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defRPr/>
            </a:pPr>
            <a:r>
              <a:rPr lang="en-US" sz="1600" b="1" dirty="0"/>
              <a:t>Directions:</a:t>
            </a:r>
            <a:endParaRPr lang="en-US" sz="1600" dirty="0"/>
          </a:p>
          <a:p>
            <a:pPr>
              <a:defRPr/>
            </a:pPr>
            <a:r>
              <a:rPr lang="en-US" sz="1600" i="1" dirty="0"/>
              <a:t>Read the article and then write an informative paper that describes how the internal and external supply chains are interrelated and how they are different. Paper must be typed in MS Word and include a graphic illustrating the relationship between the two supply chains. Include any sources you used at the end of the paper in APA style.</a:t>
            </a:r>
            <a:r>
              <a:rPr lang="en-US" sz="1600" b="1" i="1" dirty="0"/>
              <a:t> </a:t>
            </a:r>
          </a:p>
          <a:p>
            <a:pPr>
              <a:buFontTx/>
              <a:buNone/>
              <a:defRPr/>
            </a:pPr>
            <a:endParaRPr lang="en-US" sz="1600" dirty="0"/>
          </a:p>
          <a:p>
            <a:pPr>
              <a:buFontTx/>
              <a:buNone/>
              <a:defRPr/>
            </a:pPr>
            <a:r>
              <a:rPr lang="en-US" sz="1600" b="1" dirty="0"/>
              <a:t>Grading:</a:t>
            </a:r>
            <a:endParaRPr lang="en-US" sz="1600" dirty="0"/>
          </a:p>
          <a:p>
            <a:pPr>
              <a:defRPr/>
            </a:pPr>
            <a:r>
              <a:rPr lang="en-US" sz="1600" i="1" dirty="0"/>
              <a:t>Assignment is worth </a:t>
            </a:r>
            <a:r>
              <a:rPr lang="en-US" sz="1600" b="1" i="1" dirty="0"/>
              <a:t>100 points</a:t>
            </a:r>
            <a:r>
              <a:rPr lang="en-US" sz="1600" i="1" dirty="0"/>
              <a:t> and will be graded using the Informative Essay Rubric</a:t>
            </a:r>
            <a:r>
              <a:rPr lang="en-US" sz="1600" b="1" i="1" dirty="0"/>
              <a:t>.</a:t>
            </a:r>
            <a:endParaRPr lang="en-US" sz="1600" dirty="0"/>
          </a:p>
          <a:p>
            <a:pPr>
              <a:buFontTx/>
              <a:buNone/>
              <a:defRPr/>
            </a:pPr>
            <a:endParaRPr lang="en-US" dirty="0"/>
          </a:p>
        </p:txBody>
      </p:sp>
    </p:spTree>
    <p:extLst>
      <p:ext uri="{BB962C8B-B14F-4D97-AF65-F5344CB8AC3E}">
        <p14:creationId xmlns:p14="http://schemas.microsoft.com/office/powerpoint/2010/main" val="250630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31D00-9064-4FC6-93D3-9A75F067CE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3" name="Picture 2">
            <a:extLst>
              <a:ext uri="{FF2B5EF4-FFF2-40B4-BE49-F238E27FC236}">
                <a16:creationId xmlns:a16="http://schemas.microsoft.com/office/drawing/2014/main" id="{62ACFC7F-62F4-4371-B39E-6C37F42AF362}"/>
              </a:ext>
            </a:extLst>
          </p:cNvPr>
          <p:cNvPicPr>
            <a:picLocks noChangeAspect="1"/>
          </p:cNvPicPr>
          <p:nvPr/>
        </p:nvPicPr>
        <p:blipFill>
          <a:blip r:embed="rId2"/>
          <a:stretch>
            <a:fillRect/>
          </a:stretch>
        </p:blipFill>
        <p:spPr>
          <a:xfrm>
            <a:off x="838200" y="1004887"/>
            <a:ext cx="7467600" cy="3133725"/>
          </a:xfrm>
          <a:prstGeom prst="rect">
            <a:avLst/>
          </a:prstGeom>
          <a:ln w="28575">
            <a:solidFill>
              <a:schemeClr val="accent1">
                <a:lumMod val="60000"/>
                <a:lumOff val="40000"/>
              </a:schemeClr>
            </a:solidFill>
          </a:ln>
        </p:spPr>
      </p:pic>
    </p:spTree>
    <p:extLst>
      <p:ext uri="{BB962C8B-B14F-4D97-AF65-F5344CB8AC3E}">
        <p14:creationId xmlns:p14="http://schemas.microsoft.com/office/powerpoint/2010/main" val="133920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6"/>
          <p:cNvSpPr txBox="1">
            <a:spLocks noGrp="1"/>
          </p:cNvSpPr>
          <p:nvPr>
            <p:ph type="ctrTitle"/>
          </p:nvPr>
        </p:nvSpPr>
        <p:spPr>
          <a:xfrm>
            <a:off x="2544767" y="1276676"/>
            <a:ext cx="5733300" cy="152123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400" dirty="0"/>
              <a:t>Common Documents Used in Supply Chain</a:t>
            </a:r>
            <a:endParaRPr sz="4400" dirty="0"/>
          </a:p>
        </p:txBody>
      </p:sp>
      <p:pic>
        <p:nvPicPr>
          <p:cNvPr id="2" name="Picture 1">
            <a:extLst>
              <a:ext uri="{FF2B5EF4-FFF2-40B4-BE49-F238E27FC236}">
                <a16:creationId xmlns:a16="http://schemas.microsoft.com/office/drawing/2014/main" id="{8C094F3D-3816-4EF6-9DE1-871996590532}"/>
              </a:ext>
            </a:extLst>
          </p:cNvPr>
          <p:cNvPicPr>
            <a:picLocks noChangeAspect="1"/>
          </p:cNvPicPr>
          <p:nvPr/>
        </p:nvPicPr>
        <p:blipFill>
          <a:blip r:embed="rId3"/>
          <a:stretch>
            <a:fillRect/>
          </a:stretch>
        </p:blipFill>
        <p:spPr>
          <a:xfrm>
            <a:off x="705649" y="1423864"/>
            <a:ext cx="1300022" cy="1226861"/>
          </a:xfrm>
          <a:prstGeom prst="rect">
            <a:avLst/>
          </a:prstGeom>
        </p:spPr>
      </p:pic>
    </p:spTree>
    <p:extLst>
      <p:ext uri="{BB962C8B-B14F-4D97-AF65-F5344CB8AC3E}">
        <p14:creationId xmlns:p14="http://schemas.microsoft.com/office/powerpoint/2010/main" val="260800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7BE66-C8DD-42DF-9904-929BBA314C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a:extLst>
              <a:ext uri="{FF2B5EF4-FFF2-40B4-BE49-F238E27FC236}">
                <a16:creationId xmlns:a16="http://schemas.microsoft.com/office/drawing/2014/main" id="{EA363E24-16FB-4CD7-A82C-5DF3C7960FE1}"/>
              </a:ext>
            </a:extLst>
          </p:cNvPr>
          <p:cNvSpPr txBox="1"/>
          <p:nvPr/>
        </p:nvSpPr>
        <p:spPr>
          <a:xfrm>
            <a:off x="1008246" y="586591"/>
            <a:ext cx="7127508" cy="3970318"/>
          </a:xfrm>
          <a:prstGeom prst="rect">
            <a:avLst/>
          </a:prstGeom>
          <a:noFill/>
        </p:spPr>
        <p:txBody>
          <a:bodyPr wrap="square" rtlCol="0">
            <a:spAutoFit/>
          </a:bodyPr>
          <a:lstStyle/>
          <a:p>
            <a:pPr marL="457200">
              <a:buClr>
                <a:srgbClr val="343A4E"/>
              </a:buClr>
              <a:buSzPts val="1100"/>
            </a:pPr>
            <a:endParaRPr lang="en-US" dirty="0"/>
          </a:p>
          <a:p>
            <a:pPr marL="285750" indent="-285750">
              <a:buClr>
                <a:schemeClr val="accent3">
                  <a:lumMod val="60000"/>
                  <a:lumOff val="40000"/>
                </a:schemeClr>
              </a:buClr>
              <a:buFont typeface="Arial" panose="020B0604020202020204" pitchFamily="34" charset="0"/>
              <a:buChar char="•"/>
            </a:pPr>
            <a:r>
              <a:rPr lang="en-US" b="1" dirty="0"/>
              <a:t>Request for Proposal (RFP) </a:t>
            </a:r>
            <a:r>
              <a:rPr lang="en-US" dirty="0"/>
              <a:t>or </a:t>
            </a:r>
            <a:r>
              <a:rPr lang="en-US" b="1" dirty="0"/>
              <a:t>Request for Quotation (RFQ) </a:t>
            </a:r>
            <a:r>
              <a:rPr lang="en-US" dirty="0"/>
              <a:t>-company solicits select suppliers and contractors to submit price quotes and bids for the chance to fulfill certain tasks or projects</a:t>
            </a:r>
          </a:p>
          <a:p>
            <a:pPr>
              <a:buClr>
                <a:schemeClr val="accent3">
                  <a:lumMod val="60000"/>
                  <a:lumOff val="40000"/>
                </a:schemeClr>
              </a:buClr>
            </a:pPr>
            <a:r>
              <a:rPr lang="en-US" dirty="0"/>
              <a:t> </a:t>
            </a:r>
          </a:p>
          <a:p>
            <a:pPr marL="285750" indent="-285750">
              <a:buClr>
                <a:schemeClr val="accent3">
                  <a:lumMod val="60000"/>
                  <a:lumOff val="40000"/>
                </a:schemeClr>
              </a:buClr>
              <a:buFont typeface="Arial" panose="020B0604020202020204" pitchFamily="34" charset="0"/>
              <a:buChar char="•"/>
            </a:pPr>
            <a:r>
              <a:rPr lang="en-US" b="1" dirty="0"/>
              <a:t>Purchase Order </a:t>
            </a:r>
            <a:r>
              <a:rPr lang="en-US" dirty="0"/>
              <a:t>- </a:t>
            </a:r>
            <a:r>
              <a:rPr lang="en-US" dirty="0">
                <a:solidFill>
                  <a:srgbClr val="4D5156"/>
                </a:solidFill>
                <a:latin typeface="Roboto"/>
              </a:rPr>
              <a:t>legal document a buyer sends to a supplier or vendor to authorize a purchase</a:t>
            </a:r>
          </a:p>
          <a:p>
            <a:pPr>
              <a:buClr>
                <a:schemeClr val="accent3">
                  <a:lumMod val="60000"/>
                  <a:lumOff val="40000"/>
                </a:schemeClr>
              </a:buClr>
            </a:pPr>
            <a:endParaRPr lang="en-US" dirty="0"/>
          </a:p>
          <a:p>
            <a:pPr marL="285750" indent="-285750">
              <a:buClr>
                <a:schemeClr val="accent3">
                  <a:lumMod val="60000"/>
                  <a:lumOff val="40000"/>
                </a:schemeClr>
              </a:buClr>
              <a:buFont typeface="Arial" panose="020B0604020202020204" pitchFamily="34" charset="0"/>
              <a:buChar char="•"/>
            </a:pPr>
            <a:r>
              <a:rPr lang="en-US" b="1" dirty="0"/>
              <a:t>Invoice</a:t>
            </a:r>
            <a:r>
              <a:rPr lang="en-US" dirty="0"/>
              <a:t> – document that itemizes and records a transaction between a buyer and a seller.</a:t>
            </a:r>
          </a:p>
          <a:p>
            <a:pPr>
              <a:buClr>
                <a:schemeClr val="accent3">
                  <a:lumMod val="60000"/>
                  <a:lumOff val="40000"/>
                </a:schemeClr>
              </a:buClr>
            </a:pPr>
            <a:endParaRPr lang="en-US" dirty="0"/>
          </a:p>
          <a:p>
            <a:pPr marL="285750" indent="-285750">
              <a:buClr>
                <a:schemeClr val="accent3">
                  <a:lumMod val="60000"/>
                  <a:lumOff val="40000"/>
                </a:schemeClr>
              </a:buClr>
              <a:buFont typeface="Arial" panose="020B0604020202020204" pitchFamily="34" charset="0"/>
              <a:buChar char="•"/>
            </a:pPr>
            <a:r>
              <a:rPr lang="en-US" b="1" dirty="0"/>
              <a:t>Inventory Counts </a:t>
            </a:r>
            <a:r>
              <a:rPr lang="en-US" dirty="0"/>
              <a:t>- </a:t>
            </a:r>
            <a:r>
              <a:rPr lang="en-US" dirty="0">
                <a:solidFill>
                  <a:srgbClr val="202124"/>
                </a:solidFill>
                <a:latin typeface="Roboto"/>
              </a:rPr>
              <a:t>practice of </a:t>
            </a:r>
            <a:r>
              <a:rPr lang="en-US" b="1" dirty="0">
                <a:solidFill>
                  <a:srgbClr val="202124"/>
                </a:solidFill>
                <a:latin typeface="Roboto"/>
              </a:rPr>
              <a:t>counting</a:t>
            </a:r>
            <a:r>
              <a:rPr lang="en-US" dirty="0">
                <a:solidFill>
                  <a:srgbClr val="202124"/>
                </a:solidFill>
                <a:latin typeface="Roboto"/>
              </a:rPr>
              <a:t> your retail products in person</a:t>
            </a:r>
          </a:p>
          <a:p>
            <a:pPr>
              <a:buClr>
                <a:schemeClr val="accent3">
                  <a:lumMod val="60000"/>
                  <a:lumOff val="40000"/>
                </a:schemeClr>
              </a:buClr>
            </a:pPr>
            <a:endParaRPr lang="en-US" dirty="0"/>
          </a:p>
          <a:p>
            <a:pPr marL="285750" indent="-285750">
              <a:buClr>
                <a:schemeClr val="accent3">
                  <a:lumMod val="60000"/>
                  <a:lumOff val="40000"/>
                </a:schemeClr>
              </a:buClr>
              <a:buFont typeface="Arial" panose="020B0604020202020204" pitchFamily="34" charset="0"/>
              <a:buChar char="•"/>
            </a:pPr>
            <a:r>
              <a:rPr lang="en-US" b="1" dirty="0"/>
              <a:t>Delivery Schedules </a:t>
            </a:r>
            <a:r>
              <a:rPr lang="en-US" dirty="0"/>
              <a:t>- </a:t>
            </a:r>
            <a:r>
              <a:rPr lang="en-US" dirty="0">
                <a:solidFill>
                  <a:srgbClr val="202124"/>
                </a:solidFill>
                <a:latin typeface="Roboto"/>
              </a:rPr>
              <a:t>specifies the time for </a:t>
            </a:r>
            <a:r>
              <a:rPr lang="en-US" b="1" dirty="0">
                <a:solidFill>
                  <a:srgbClr val="202124"/>
                </a:solidFill>
                <a:latin typeface="Roboto"/>
              </a:rPr>
              <a:t>delivery</a:t>
            </a:r>
            <a:r>
              <a:rPr lang="en-US" dirty="0">
                <a:solidFill>
                  <a:srgbClr val="202124"/>
                </a:solidFill>
                <a:latin typeface="Roboto"/>
              </a:rPr>
              <a:t> of goods or services from a supplier to a customer</a:t>
            </a:r>
          </a:p>
          <a:p>
            <a:pPr>
              <a:buClr>
                <a:schemeClr val="accent3">
                  <a:lumMod val="60000"/>
                  <a:lumOff val="40000"/>
                </a:schemeClr>
              </a:buClr>
            </a:pPr>
            <a:endParaRPr lang="en-US" dirty="0"/>
          </a:p>
          <a:p>
            <a:pPr marL="285750" indent="-285750">
              <a:buClr>
                <a:schemeClr val="accent3">
                  <a:lumMod val="60000"/>
                  <a:lumOff val="40000"/>
                </a:schemeClr>
              </a:buClr>
              <a:buFont typeface="Arial" panose="020B0604020202020204" pitchFamily="34" charset="0"/>
              <a:buChar char="•"/>
            </a:pPr>
            <a:r>
              <a:rPr lang="en-US" b="1" dirty="0"/>
              <a:t>Payment Schedules </a:t>
            </a:r>
            <a:r>
              <a:rPr lang="en-US" dirty="0"/>
              <a:t>- </a:t>
            </a:r>
            <a:r>
              <a:rPr lang="en-US" dirty="0">
                <a:solidFill>
                  <a:srgbClr val="4D5156"/>
                </a:solidFill>
                <a:latin typeface="Roboto"/>
              </a:rPr>
              <a:t>agreed timings of </a:t>
            </a:r>
            <a:r>
              <a:rPr lang="en-US" b="1" dirty="0">
                <a:solidFill>
                  <a:srgbClr val="5F6368"/>
                </a:solidFill>
                <a:latin typeface="Roboto"/>
              </a:rPr>
              <a:t>payments</a:t>
            </a:r>
            <a:r>
              <a:rPr lang="en-US" dirty="0">
                <a:solidFill>
                  <a:srgbClr val="4D5156"/>
                </a:solidFill>
                <a:latin typeface="Roboto"/>
              </a:rPr>
              <a:t> from one party to another.</a:t>
            </a:r>
            <a:endParaRPr lang="en-US" dirty="0"/>
          </a:p>
          <a:p>
            <a:endParaRPr lang="en-US" dirty="0"/>
          </a:p>
        </p:txBody>
      </p:sp>
    </p:spTree>
    <p:extLst>
      <p:ext uri="{BB962C8B-B14F-4D97-AF65-F5344CB8AC3E}">
        <p14:creationId xmlns:p14="http://schemas.microsoft.com/office/powerpoint/2010/main" val="196690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D5165-D669-4405-BC29-097FBFE8CC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Arrow: Pentagon 2">
            <a:extLst>
              <a:ext uri="{FF2B5EF4-FFF2-40B4-BE49-F238E27FC236}">
                <a16:creationId xmlns:a16="http://schemas.microsoft.com/office/drawing/2014/main" id="{FE438368-DB34-428E-8C0E-51EAB0018DD6}"/>
              </a:ext>
            </a:extLst>
          </p:cNvPr>
          <p:cNvSpPr/>
          <p:nvPr/>
        </p:nvSpPr>
        <p:spPr>
          <a:xfrm>
            <a:off x="1281495" y="547305"/>
            <a:ext cx="4919071" cy="4672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Activity: Documents Used in Supply Chain</a:t>
            </a:r>
          </a:p>
        </p:txBody>
      </p:sp>
      <p:pic>
        <p:nvPicPr>
          <p:cNvPr id="4" name="Picture 3">
            <a:extLst>
              <a:ext uri="{FF2B5EF4-FFF2-40B4-BE49-F238E27FC236}">
                <a16:creationId xmlns:a16="http://schemas.microsoft.com/office/drawing/2014/main" id="{E3F14337-EBED-4946-A0C2-3270F0477620}"/>
              </a:ext>
            </a:extLst>
          </p:cNvPr>
          <p:cNvPicPr>
            <a:picLocks noChangeAspect="1"/>
          </p:cNvPicPr>
          <p:nvPr/>
        </p:nvPicPr>
        <p:blipFill>
          <a:blip r:embed="rId2"/>
          <a:stretch>
            <a:fillRect/>
          </a:stretch>
        </p:blipFill>
        <p:spPr>
          <a:xfrm>
            <a:off x="1486373" y="1334889"/>
            <a:ext cx="2475930" cy="3214583"/>
          </a:xfrm>
          <a:prstGeom prst="rect">
            <a:avLst/>
          </a:prstGeom>
        </p:spPr>
      </p:pic>
      <p:pic>
        <p:nvPicPr>
          <p:cNvPr id="5" name="Picture 4">
            <a:extLst>
              <a:ext uri="{FF2B5EF4-FFF2-40B4-BE49-F238E27FC236}">
                <a16:creationId xmlns:a16="http://schemas.microsoft.com/office/drawing/2014/main" id="{03D46F90-A066-4209-9358-0DFC91E22843}"/>
              </a:ext>
            </a:extLst>
          </p:cNvPr>
          <p:cNvPicPr>
            <a:picLocks noChangeAspect="1"/>
          </p:cNvPicPr>
          <p:nvPr/>
        </p:nvPicPr>
        <p:blipFill>
          <a:blip r:embed="rId3"/>
          <a:stretch>
            <a:fillRect/>
          </a:stretch>
        </p:blipFill>
        <p:spPr>
          <a:xfrm rot="962825">
            <a:off x="4985272" y="1334889"/>
            <a:ext cx="2272326" cy="3214584"/>
          </a:xfrm>
          <a:prstGeom prst="rect">
            <a:avLst/>
          </a:prstGeom>
        </p:spPr>
      </p:pic>
    </p:spTree>
    <p:extLst>
      <p:ext uri="{BB962C8B-B14F-4D97-AF65-F5344CB8AC3E}">
        <p14:creationId xmlns:p14="http://schemas.microsoft.com/office/powerpoint/2010/main" val="388953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6"/>
          <p:cNvSpPr txBox="1">
            <a:spLocks noGrp="1"/>
          </p:cNvSpPr>
          <p:nvPr>
            <p:ph type="ctrTitle"/>
          </p:nvPr>
        </p:nvSpPr>
        <p:spPr>
          <a:xfrm>
            <a:off x="2544767" y="1276676"/>
            <a:ext cx="5733300" cy="152123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400" dirty="0"/>
              <a:t>CLA Review</a:t>
            </a:r>
            <a:br>
              <a:rPr lang="en-US" sz="4400" dirty="0"/>
            </a:br>
            <a:r>
              <a:rPr lang="en-US" sz="2400" dirty="0"/>
              <a:t>Chapter 1 – Global Supply Chain Logistics</a:t>
            </a:r>
            <a:endParaRPr sz="2400" dirty="0"/>
          </a:p>
        </p:txBody>
      </p:sp>
      <p:pic>
        <p:nvPicPr>
          <p:cNvPr id="2" name="Picture 1">
            <a:extLst>
              <a:ext uri="{FF2B5EF4-FFF2-40B4-BE49-F238E27FC236}">
                <a16:creationId xmlns:a16="http://schemas.microsoft.com/office/drawing/2014/main" id="{8C094F3D-3816-4EF6-9DE1-871996590532}"/>
              </a:ext>
            </a:extLst>
          </p:cNvPr>
          <p:cNvPicPr>
            <a:picLocks noChangeAspect="1"/>
          </p:cNvPicPr>
          <p:nvPr/>
        </p:nvPicPr>
        <p:blipFill>
          <a:blip r:embed="rId3"/>
          <a:stretch>
            <a:fillRect/>
          </a:stretch>
        </p:blipFill>
        <p:spPr>
          <a:xfrm>
            <a:off x="640748" y="1665396"/>
            <a:ext cx="1461932" cy="821420"/>
          </a:xfrm>
          <a:prstGeom prst="rect">
            <a:avLst/>
          </a:prstGeom>
        </p:spPr>
      </p:pic>
    </p:spTree>
    <p:extLst>
      <p:ext uri="{BB962C8B-B14F-4D97-AF65-F5344CB8AC3E}">
        <p14:creationId xmlns:p14="http://schemas.microsoft.com/office/powerpoint/2010/main" val="3769904420"/>
      </p:ext>
    </p:extLst>
  </p:cSld>
  <p:clrMapOvr>
    <a:masterClrMapping/>
  </p:clrMapOvr>
</p:sld>
</file>

<file path=ppt/theme/theme1.xml><?xml version="1.0" encoding="utf-8"?>
<a:theme xmlns:a="http://schemas.openxmlformats.org/drawingml/2006/main" name="Ferdinand template">
  <a:themeElements>
    <a:clrScheme name="Custom 347">
      <a:dk1>
        <a:srgbClr val="343A4E"/>
      </a:dk1>
      <a:lt1>
        <a:srgbClr val="FFFFFF"/>
      </a:lt1>
      <a:dk2>
        <a:srgbClr val="707A96"/>
      </a:dk2>
      <a:lt2>
        <a:srgbClr val="EEEFF3"/>
      </a:lt2>
      <a:accent1>
        <a:srgbClr val="ACD701"/>
      </a:accent1>
      <a:accent2>
        <a:srgbClr val="69B636"/>
      </a:accent2>
      <a:accent3>
        <a:srgbClr val="32A318"/>
      </a:accent3>
      <a:accent4>
        <a:srgbClr val="9EACD1"/>
      </a:accent4>
      <a:accent5>
        <a:srgbClr val="707A96"/>
      </a:accent5>
      <a:accent6>
        <a:srgbClr val="394057"/>
      </a:accent6>
      <a:hlink>
        <a:srgbClr val="0E99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9717</TotalTime>
  <Words>765</Words>
  <Application>Microsoft Office PowerPoint</Application>
  <PresentationFormat>On-screen Show (16:9)</PresentationFormat>
  <Paragraphs>96</Paragraphs>
  <Slides>15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Calibri</vt:lpstr>
      <vt:lpstr>Encode Sans Semi Condensed</vt:lpstr>
      <vt:lpstr>Helvetica</vt:lpstr>
      <vt:lpstr>Arial</vt:lpstr>
      <vt:lpstr>Georgia</vt:lpstr>
      <vt:lpstr>PT Sans</vt:lpstr>
      <vt:lpstr>Encode Sans Semi Condensed Light</vt:lpstr>
      <vt:lpstr>Roboto</vt:lpstr>
      <vt:lpstr>Encode Sans Semi Condensed SemiBold</vt:lpstr>
      <vt:lpstr>Ferdinand template</vt:lpstr>
      <vt:lpstr> Activity: How McDonald's Makes Its Fries </vt:lpstr>
      <vt:lpstr>PowerPoint Presentation</vt:lpstr>
      <vt:lpstr>PowerPoint Presentation</vt:lpstr>
      <vt:lpstr>PowerPoint Presentation</vt:lpstr>
      <vt:lpstr>PowerPoint Presentation</vt:lpstr>
      <vt:lpstr>Common Documents Used in Supply Chain</vt:lpstr>
      <vt:lpstr>PowerPoint Presentation</vt:lpstr>
      <vt:lpstr>PowerPoint Presentation</vt:lpstr>
      <vt:lpstr>CLA Review Chapter 1 – Global Supply Chain Logistics</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Supply Chain</dc:title>
  <dc:creator>Biba</dc:creator>
  <cp:lastModifiedBy>ARIANE B KAVASS</cp:lastModifiedBy>
  <cp:revision>99</cp:revision>
  <cp:lastPrinted>2021-06-02T18:17:26Z</cp:lastPrinted>
  <dcterms:modified xsi:type="dcterms:W3CDTF">2021-06-22T12:29:37Z</dcterms:modified>
</cp:coreProperties>
</file>