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35"/>
  </p:notesMasterIdLst>
  <p:sldIdLst>
    <p:sldId id="256" r:id="rId3"/>
    <p:sldId id="257" r:id="rId4"/>
    <p:sldId id="323" r:id="rId5"/>
    <p:sldId id="260" r:id="rId6"/>
    <p:sldId id="313" r:id="rId7"/>
    <p:sldId id="314" r:id="rId8"/>
    <p:sldId id="311" r:id="rId9"/>
    <p:sldId id="325" r:id="rId10"/>
    <p:sldId id="264" r:id="rId11"/>
    <p:sldId id="324" r:id="rId12"/>
    <p:sldId id="309" r:id="rId13"/>
    <p:sldId id="306" r:id="rId14"/>
    <p:sldId id="330" r:id="rId15"/>
    <p:sldId id="259" r:id="rId16"/>
    <p:sldId id="258" r:id="rId17"/>
    <p:sldId id="304" r:id="rId18"/>
    <p:sldId id="327" r:id="rId19"/>
    <p:sldId id="329" r:id="rId20"/>
    <p:sldId id="335" r:id="rId21"/>
    <p:sldId id="331" r:id="rId22"/>
    <p:sldId id="334" r:id="rId23"/>
    <p:sldId id="265" r:id="rId24"/>
    <p:sldId id="271" r:id="rId25"/>
    <p:sldId id="302" r:id="rId26"/>
    <p:sldId id="332" r:id="rId27"/>
    <p:sldId id="333" r:id="rId28"/>
    <p:sldId id="281" r:id="rId29"/>
    <p:sldId id="340" r:id="rId30"/>
    <p:sldId id="341" r:id="rId31"/>
    <p:sldId id="342" r:id="rId32"/>
    <p:sldId id="343" r:id="rId33"/>
    <p:sldId id="3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310D7-2A79-4E04-918B-475295ECBF5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FA1EDE8-522C-47D9-B6D3-7F3FB23C8F28}">
      <dgm:prSet/>
      <dgm:spPr/>
      <dgm:t>
        <a:bodyPr/>
        <a:lstStyle/>
        <a:p>
          <a:r>
            <a:rPr lang="en-US"/>
            <a:t>Complete the Carbon Footprint Worksheet</a:t>
          </a:r>
        </a:p>
      </dgm:t>
    </dgm:pt>
    <dgm:pt modelId="{8C36DF08-22C0-4EC4-B7ED-990DF8DF799B}" type="parTrans" cxnId="{548A7549-5670-4036-A0D0-08A603F29C81}">
      <dgm:prSet/>
      <dgm:spPr/>
      <dgm:t>
        <a:bodyPr/>
        <a:lstStyle/>
        <a:p>
          <a:endParaRPr lang="en-US"/>
        </a:p>
      </dgm:t>
    </dgm:pt>
    <dgm:pt modelId="{8CDDB63A-2607-4DD0-BBD4-AF9AF0295A50}" type="sibTrans" cxnId="{548A7549-5670-4036-A0D0-08A603F29C81}">
      <dgm:prSet/>
      <dgm:spPr/>
      <dgm:t>
        <a:bodyPr/>
        <a:lstStyle/>
        <a:p>
          <a:endParaRPr lang="en-US"/>
        </a:p>
      </dgm:t>
    </dgm:pt>
    <dgm:pt modelId="{449D0172-DEC8-45E9-9A07-E6A638E892E5}">
      <dgm:prSet/>
      <dgm:spPr/>
      <dgm:t>
        <a:bodyPr/>
        <a:lstStyle/>
        <a:p>
          <a:r>
            <a:rPr lang="en-US"/>
            <a:t>Answer the following questions:</a:t>
          </a:r>
        </a:p>
      </dgm:t>
    </dgm:pt>
    <dgm:pt modelId="{A4800D2C-6190-478C-BD99-F857BAF25912}" type="parTrans" cxnId="{0703E9B3-48C0-4219-B90D-B53F7DF7A90F}">
      <dgm:prSet/>
      <dgm:spPr/>
      <dgm:t>
        <a:bodyPr/>
        <a:lstStyle/>
        <a:p>
          <a:endParaRPr lang="en-US"/>
        </a:p>
      </dgm:t>
    </dgm:pt>
    <dgm:pt modelId="{2961B629-3F04-47B5-BC9E-0BD3F8ADAA86}" type="sibTrans" cxnId="{0703E9B3-48C0-4219-B90D-B53F7DF7A90F}">
      <dgm:prSet/>
      <dgm:spPr/>
      <dgm:t>
        <a:bodyPr/>
        <a:lstStyle/>
        <a:p>
          <a:endParaRPr lang="en-US"/>
        </a:p>
      </dgm:t>
    </dgm:pt>
    <dgm:pt modelId="{28FF9170-FCF8-4CFC-8568-E46DCCE5B6DC}">
      <dgm:prSet/>
      <dgm:spPr/>
      <dgm:t>
        <a:bodyPr/>
        <a:lstStyle/>
        <a:p>
          <a:r>
            <a:rPr lang="en-US"/>
            <a:t>In what ways can you influence others to reduce their carbon footprints?</a:t>
          </a:r>
        </a:p>
      </dgm:t>
    </dgm:pt>
    <dgm:pt modelId="{67D6720C-300C-4C53-AD02-381B0DD286E2}" type="parTrans" cxnId="{0990C107-6CBA-46E6-AB03-59B4A7C19E99}">
      <dgm:prSet/>
      <dgm:spPr/>
      <dgm:t>
        <a:bodyPr/>
        <a:lstStyle/>
        <a:p>
          <a:endParaRPr lang="en-US"/>
        </a:p>
      </dgm:t>
    </dgm:pt>
    <dgm:pt modelId="{75058282-F175-4FB1-A030-F78F53F7F0F8}" type="sibTrans" cxnId="{0990C107-6CBA-46E6-AB03-59B4A7C19E99}">
      <dgm:prSet/>
      <dgm:spPr/>
      <dgm:t>
        <a:bodyPr/>
        <a:lstStyle/>
        <a:p>
          <a:endParaRPr lang="en-US"/>
        </a:p>
      </dgm:t>
    </dgm:pt>
    <dgm:pt modelId="{FBF9EFE6-254B-49DD-8430-D57171CD76AD}">
      <dgm:prSet/>
      <dgm:spPr/>
      <dgm:t>
        <a:bodyPr/>
        <a:lstStyle/>
        <a:p>
          <a:r>
            <a:rPr lang="en-US"/>
            <a:t>How does technology influence a person’s carbon footprint?</a:t>
          </a:r>
        </a:p>
      </dgm:t>
    </dgm:pt>
    <dgm:pt modelId="{81013578-38FD-4B40-BD04-DDE5E9E7E46B}" type="parTrans" cxnId="{A25E7088-9C14-4EFF-9F20-DBFE0F1AB679}">
      <dgm:prSet/>
      <dgm:spPr/>
      <dgm:t>
        <a:bodyPr/>
        <a:lstStyle/>
        <a:p>
          <a:endParaRPr lang="en-US"/>
        </a:p>
      </dgm:t>
    </dgm:pt>
    <dgm:pt modelId="{0A5209D8-F0CC-41B8-94E8-0159B9825B7C}" type="sibTrans" cxnId="{A25E7088-9C14-4EFF-9F20-DBFE0F1AB679}">
      <dgm:prSet/>
      <dgm:spPr/>
      <dgm:t>
        <a:bodyPr/>
        <a:lstStyle/>
        <a:p>
          <a:endParaRPr lang="en-US"/>
        </a:p>
      </dgm:t>
    </dgm:pt>
    <dgm:pt modelId="{613CB96C-EC4A-4F85-9497-8115CB5A995C}">
      <dgm:prSet/>
      <dgm:spPr/>
      <dgm:t>
        <a:bodyPr/>
        <a:lstStyle/>
        <a:p>
          <a:r>
            <a:rPr lang="en-US"/>
            <a:t>In what ways could your school reduce its carbon footprint?</a:t>
          </a:r>
        </a:p>
      </dgm:t>
    </dgm:pt>
    <dgm:pt modelId="{726AAB7A-7EAC-48AE-B535-E9F297AD8B17}" type="parTrans" cxnId="{C374301F-328D-48F9-9D1E-8CC161F2657A}">
      <dgm:prSet/>
      <dgm:spPr/>
      <dgm:t>
        <a:bodyPr/>
        <a:lstStyle/>
        <a:p>
          <a:endParaRPr lang="en-US"/>
        </a:p>
      </dgm:t>
    </dgm:pt>
    <dgm:pt modelId="{85C56A31-1C83-41C3-9283-4F1760EC5E1F}" type="sibTrans" cxnId="{C374301F-328D-48F9-9D1E-8CC161F2657A}">
      <dgm:prSet/>
      <dgm:spPr/>
      <dgm:t>
        <a:bodyPr/>
        <a:lstStyle/>
        <a:p>
          <a:endParaRPr lang="en-US"/>
        </a:p>
      </dgm:t>
    </dgm:pt>
    <dgm:pt modelId="{7E0B4E47-6D97-4149-A361-12EEA6DDFF39}" type="pres">
      <dgm:prSet presAssocID="{CD1310D7-2A79-4E04-918B-475295ECBF53}" presName="linear" presStyleCnt="0">
        <dgm:presLayoutVars>
          <dgm:animLvl val="lvl"/>
          <dgm:resizeHandles val="exact"/>
        </dgm:presLayoutVars>
      </dgm:prSet>
      <dgm:spPr/>
    </dgm:pt>
    <dgm:pt modelId="{19088531-E71B-4B6A-B82C-B5F45099B00D}" type="pres">
      <dgm:prSet presAssocID="{AFA1EDE8-522C-47D9-B6D3-7F3FB23C8F28}" presName="parentText" presStyleLbl="node1" presStyleIdx="0" presStyleCnt="2">
        <dgm:presLayoutVars>
          <dgm:chMax val="0"/>
          <dgm:bulletEnabled val="1"/>
        </dgm:presLayoutVars>
      </dgm:prSet>
      <dgm:spPr/>
    </dgm:pt>
    <dgm:pt modelId="{BC8C71CA-2437-4B19-8745-B328962C93D2}" type="pres">
      <dgm:prSet presAssocID="{8CDDB63A-2607-4DD0-BBD4-AF9AF0295A50}" presName="spacer" presStyleCnt="0"/>
      <dgm:spPr/>
    </dgm:pt>
    <dgm:pt modelId="{BBEAC96F-436E-45F6-BDD8-7A43138DAA93}" type="pres">
      <dgm:prSet presAssocID="{449D0172-DEC8-45E9-9A07-E6A638E892E5}" presName="parentText" presStyleLbl="node1" presStyleIdx="1" presStyleCnt="2">
        <dgm:presLayoutVars>
          <dgm:chMax val="0"/>
          <dgm:bulletEnabled val="1"/>
        </dgm:presLayoutVars>
      </dgm:prSet>
      <dgm:spPr/>
    </dgm:pt>
    <dgm:pt modelId="{8A535AA8-4989-4292-A228-FED99CA3A573}" type="pres">
      <dgm:prSet presAssocID="{449D0172-DEC8-45E9-9A07-E6A638E892E5}" presName="childText" presStyleLbl="revTx" presStyleIdx="0" presStyleCnt="1">
        <dgm:presLayoutVars>
          <dgm:bulletEnabled val="1"/>
        </dgm:presLayoutVars>
      </dgm:prSet>
      <dgm:spPr/>
    </dgm:pt>
  </dgm:ptLst>
  <dgm:cxnLst>
    <dgm:cxn modelId="{E1138805-CA7B-4BD3-BC61-D76AB7040454}" type="presOf" srcId="{FBF9EFE6-254B-49DD-8430-D57171CD76AD}" destId="{8A535AA8-4989-4292-A228-FED99CA3A573}" srcOrd="0" destOrd="1" presId="urn:microsoft.com/office/officeart/2005/8/layout/vList2"/>
    <dgm:cxn modelId="{0990C107-6CBA-46E6-AB03-59B4A7C19E99}" srcId="{449D0172-DEC8-45E9-9A07-E6A638E892E5}" destId="{28FF9170-FCF8-4CFC-8568-E46DCCE5B6DC}" srcOrd="0" destOrd="0" parTransId="{67D6720C-300C-4C53-AD02-381B0DD286E2}" sibTransId="{75058282-F175-4FB1-A030-F78F53F7F0F8}"/>
    <dgm:cxn modelId="{C374301F-328D-48F9-9D1E-8CC161F2657A}" srcId="{449D0172-DEC8-45E9-9A07-E6A638E892E5}" destId="{613CB96C-EC4A-4F85-9497-8115CB5A995C}" srcOrd="2" destOrd="0" parTransId="{726AAB7A-7EAC-48AE-B535-E9F297AD8B17}" sibTransId="{85C56A31-1C83-41C3-9283-4F1760EC5E1F}"/>
    <dgm:cxn modelId="{988DEB36-F81C-4A93-87B4-00ED09971F32}" type="presOf" srcId="{613CB96C-EC4A-4F85-9497-8115CB5A995C}" destId="{8A535AA8-4989-4292-A228-FED99CA3A573}" srcOrd="0" destOrd="2" presId="urn:microsoft.com/office/officeart/2005/8/layout/vList2"/>
    <dgm:cxn modelId="{52130340-AB51-4B58-9EF6-DB2FD47F80CC}" type="presOf" srcId="{449D0172-DEC8-45E9-9A07-E6A638E892E5}" destId="{BBEAC96F-436E-45F6-BDD8-7A43138DAA93}" srcOrd="0" destOrd="0" presId="urn:microsoft.com/office/officeart/2005/8/layout/vList2"/>
    <dgm:cxn modelId="{D2F2EF5B-EE32-4BC7-BD94-70550EDFD3E4}" type="presOf" srcId="{AFA1EDE8-522C-47D9-B6D3-7F3FB23C8F28}" destId="{19088531-E71B-4B6A-B82C-B5F45099B00D}" srcOrd="0" destOrd="0" presId="urn:microsoft.com/office/officeart/2005/8/layout/vList2"/>
    <dgm:cxn modelId="{548A7549-5670-4036-A0D0-08A603F29C81}" srcId="{CD1310D7-2A79-4E04-918B-475295ECBF53}" destId="{AFA1EDE8-522C-47D9-B6D3-7F3FB23C8F28}" srcOrd="0" destOrd="0" parTransId="{8C36DF08-22C0-4EC4-B7ED-990DF8DF799B}" sibTransId="{8CDDB63A-2607-4DD0-BBD4-AF9AF0295A50}"/>
    <dgm:cxn modelId="{EA26666C-40E3-4FF4-A1F9-7DEDF1E53929}" type="presOf" srcId="{CD1310D7-2A79-4E04-918B-475295ECBF53}" destId="{7E0B4E47-6D97-4149-A361-12EEA6DDFF39}" srcOrd="0" destOrd="0" presId="urn:microsoft.com/office/officeart/2005/8/layout/vList2"/>
    <dgm:cxn modelId="{A25E7088-9C14-4EFF-9F20-DBFE0F1AB679}" srcId="{449D0172-DEC8-45E9-9A07-E6A638E892E5}" destId="{FBF9EFE6-254B-49DD-8430-D57171CD76AD}" srcOrd="1" destOrd="0" parTransId="{81013578-38FD-4B40-BD04-DDE5E9E7E46B}" sibTransId="{0A5209D8-F0CC-41B8-94E8-0159B9825B7C}"/>
    <dgm:cxn modelId="{EC96E59C-2A4C-43C6-B3B2-531699C6C5E9}" type="presOf" srcId="{28FF9170-FCF8-4CFC-8568-E46DCCE5B6DC}" destId="{8A535AA8-4989-4292-A228-FED99CA3A573}" srcOrd="0" destOrd="0" presId="urn:microsoft.com/office/officeart/2005/8/layout/vList2"/>
    <dgm:cxn modelId="{0703E9B3-48C0-4219-B90D-B53F7DF7A90F}" srcId="{CD1310D7-2A79-4E04-918B-475295ECBF53}" destId="{449D0172-DEC8-45E9-9A07-E6A638E892E5}" srcOrd="1" destOrd="0" parTransId="{A4800D2C-6190-478C-BD99-F857BAF25912}" sibTransId="{2961B629-3F04-47B5-BC9E-0BD3F8ADAA86}"/>
    <dgm:cxn modelId="{25F2461C-0901-4634-B051-689353186899}" type="presParOf" srcId="{7E0B4E47-6D97-4149-A361-12EEA6DDFF39}" destId="{19088531-E71B-4B6A-B82C-B5F45099B00D}" srcOrd="0" destOrd="0" presId="urn:microsoft.com/office/officeart/2005/8/layout/vList2"/>
    <dgm:cxn modelId="{00766C62-4F0F-4B5B-B9FC-CFF3EB1E9F51}" type="presParOf" srcId="{7E0B4E47-6D97-4149-A361-12EEA6DDFF39}" destId="{BC8C71CA-2437-4B19-8745-B328962C93D2}" srcOrd="1" destOrd="0" presId="urn:microsoft.com/office/officeart/2005/8/layout/vList2"/>
    <dgm:cxn modelId="{FB774810-7DA6-46BD-A04A-FC08386E7353}" type="presParOf" srcId="{7E0B4E47-6D97-4149-A361-12EEA6DDFF39}" destId="{BBEAC96F-436E-45F6-BDD8-7A43138DAA93}" srcOrd="2" destOrd="0" presId="urn:microsoft.com/office/officeart/2005/8/layout/vList2"/>
    <dgm:cxn modelId="{F2164AE4-E276-44B0-BCE7-B47D7A454341}" type="presParOf" srcId="{7E0B4E47-6D97-4149-A361-12EEA6DDFF39}" destId="{8A535AA8-4989-4292-A228-FED99CA3A57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88531-E71B-4B6A-B82C-B5F45099B00D}">
      <dsp:nvSpPr>
        <dsp:cNvPr id="0" name=""/>
        <dsp:cNvSpPr/>
      </dsp:nvSpPr>
      <dsp:spPr>
        <a:xfrm>
          <a:off x="0" y="108390"/>
          <a:ext cx="4971603"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Complete the Carbon Footprint Worksheet</a:t>
          </a:r>
        </a:p>
      </dsp:txBody>
      <dsp:txXfrm>
        <a:off x="56543" y="164933"/>
        <a:ext cx="4858517" cy="1045213"/>
      </dsp:txXfrm>
    </dsp:sp>
    <dsp:sp modelId="{BBEAC96F-436E-45F6-BDD8-7A43138DAA93}">
      <dsp:nvSpPr>
        <dsp:cNvPr id="0" name=""/>
        <dsp:cNvSpPr/>
      </dsp:nvSpPr>
      <dsp:spPr>
        <a:xfrm>
          <a:off x="0" y="1353090"/>
          <a:ext cx="4971603" cy="11582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Answer the following questions:</a:t>
          </a:r>
        </a:p>
      </dsp:txBody>
      <dsp:txXfrm>
        <a:off x="56543" y="1409633"/>
        <a:ext cx="4858517" cy="1045213"/>
      </dsp:txXfrm>
    </dsp:sp>
    <dsp:sp modelId="{8A535AA8-4989-4292-A228-FED99CA3A573}">
      <dsp:nvSpPr>
        <dsp:cNvPr id="0" name=""/>
        <dsp:cNvSpPr/>
      </dsp:nvSpPr>
      <dsp:spPr>
        <a:xfrm>
          <a:off x="0" y="2511390"/>
          <a:ext cx="4971603"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4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 what ways can you influence others to reduce their carbon footprints?</a:t>
          </a:r>
        </a:p>
        <a:p>
          <a:pPr marL="228600" lvl="1" indent="-228600" algn="l" defTabSz="1022350">
            <a:lnSpc>
              <a:spcPct val="90000"/>
            </a:lnSpc>
            <a:spcBef>
              <a:spcPct val="0"/>
            </a:spcBef>
            <a:spcAft>
              <a:spcPct val="20000"/>
            </a:spcAft>
            <a:buChar char="•"/>
          </a:pPr>
          <a:r>
            <a:rPr lang="en-US" sz="2300" kern="1200"/>
            <a:t>How does technology influence a person’s carbon footprint?</a:t>
          </a:r>
        </a:p>
        <a:p>
          <a:pPr marL="228600" lvl="1" indent="-228600" algn="l" defTabSz="1022350">
            <a:lnSpc>
              <a:spcPct val="90000"/>
            </a:lnSpc>
            <a:spcBef>
              <a:spcPct val="0"/>
            </a:spcBef>
            <a:spcAft>
              <a:spcPct val="20000"/>
            </a:spcAft>
            <a:buChar char="•"/>
          </a:pPr>
          <a:r>
            <a:rPr lang="en-US" sz="2300" kern="1200"/>
            <a:t>In what ways could your school reduce its carbon footprint?</a:t>
          </a:r>
        </a:p>
      </dsp:txBody>
      <dsp:txXfrm>
        <a:off x="0" y="2511390"/>
        <a:ext cx="4971603" cy="2359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ACB84-739B-48C0-9A98-966881E60600}" type="datetimeFigureOut">
              <a:rPr lang="en-US" smtClean="0"/>
              <a:t>7/8/2021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C998A-56BF-49A5-833A-06DBA86218F8}" type="slidenum">
              <a:rPr lang="en-US" smtClean="0"/>
              <a:t>‹#›</a:t>
            </a:fld>
            <a:endParaRPr lang="en-US"/>
          </a:p>
        </p:txBody>
      </p:sp>
    </p:spTree>
    <p:extLst>
      <p:ext uri="{BB962C8B-B14F-4D97-AF65-F5344CB8AC3E}">
        <p14:creationId xmlns:p14="http://schemas.microsoft.com/office/powerpoint/2010/main" val="415665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6C998A-56BF-49A5-833A-06DBA86218F8}" type="slidenum">
              <a:rPr lang="en-US" smtClean="0"/>
              <a:t>28</a:t>
            </a:fld>
            <a:endParaRPr lang="en-US"/>
          </a:p>
        </p:txBody>
      </p:sp>
    </p:spTree>
    <p:extLst>
      <p:ext uri="{BB962C8B-B14F-4D97-AF65-F5344CB8AC3E}">
        <p14:creationId xmlns:p14="http://schemas.microsoft.com/office/powerpoint/2010/main" val="124640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6C998A-56BF-49A5-833A-06DBA86218F8}" type="slidenum">
              <a:rPr lang="en-US" smtClean="0"/>
              <a:t>29</a:t>
            </a:fld>
            <a:endParaRPr lang="en-US"/>
          </a:p>
        </p:txBody>
      </p:sp>
    </p:spTree>
    <p:extLst>
      <p:ext uri="{BB962C8B-B14F-4D97-AF65-F5344CB8AC3E}">
        <p14:creationId xmlns:p14="http://schemas.microsoft.com/office/powerpoint/2010/main" val="260502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6C998A-56BF-49A5-833A-06DBA86218F8}" type="slidenum">
              <a:rPr lang="en-US" smtClean="0"/>
              <a:t>30</a:t>
            </a:fld>
            <a:endParaRPr lang="en-US"/>
          </a:p>
        </p:txBody>
      </p:sp>
    </p:spTree>
    <p:extLst>
      <p:ext uri="{BB962C8B-B14F-4D97-AF65-F5344CB8AC3E}">
        <p14:creationId xmlns:p14="http://schemas.microsoft.com/office/powerpoint/2010/main" val="235976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6C998A-56BF-49A5-833A-06DBA86218F8}" type="slidenum">
              <a:rPr lang="en-US" smtClean="0"/>
              <a:t>31</a:t>
            </a:fld>
            <a:endParaRPr lang="en-US"/>
          </a:p>
        </p:txBody>
      </p:sp>
    </p:spTree>
    <p:extLst>
      <p:ext uri="{BB962C8B-B14F-4D97-AF65-F5344CB8AC3E}">
        <p14:creationId xmlns:p14="http://schemas.microsoft.com/office/powerpoint/2010/main" val="55821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6C998A-56BF-49A5-833A-06DBA86218F8}" type="slidenum">
              <a:rPr lang="en-US" smtClean="0"/>
              <a:t>32</a:t>
            </a:fld>
            <a:endParaRPr lang="en-US"/>
          </a:p>
        </p:txBody>
      </p:sp>
    </p:spTree>
    <p:extLst>
      <p:ext uri="{BB962C8B-B14F-4D97-AF65-F5344CB8AC3E}">
        <p14:creationId xmlns:p14="http://schemas.microsoft.com/office/powerpoint/2010/main" val="75841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32787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411305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676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337276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512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217208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69782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261538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207360"/>
            <a:ext cx="8246070" cy="1845096"/>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447033"/>
            <a:ext cx="8246070" cy="1425248"/>
          </a:xfrm>
        </p:spPr>
        <p:txBody>
          <a:bodyPr>
            <a:normAutofit/>
          </a:bodyPr>
          <a:lstStyle>
            <a:lvl1pPr marL="0" indent="0" algn="r">
              <a:buNone/>
              <a:defRPr sz="2800" b="0" i="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095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814427"/>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448966" y="2003754"/>
            <a:ext cx="8246070" cy="427573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70540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2245" y="985720"/>
            <a:ext cx="5802790" cy="763525"/>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892245" y="2207360"/>
            <a:ext cx="5650085" cy="4072133"/>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9024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3033037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860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10551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78507"/>
            <a:ext cx="8246071" cy="814427"/>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36879" y="2650033"/>
            <a:ext cx="4040188"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879" y="3225394"/>
            <a:ext cx="4040188" cy="2850495"/>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1" y="2650033"/>
            <a:ext cx="4041775"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1" y="3225394"/>
            <a:ext cx="4041775" cy="2850495"/>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8457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31957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3380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58200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75308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22170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02905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B365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1893660" y="2027118"/>
            <a:ext cx="5350893" cy="1278924"/>
            <a:chOff x="2257013" y="1682350"/>
            <a:chExt cx="4447108" cy="797182"/>
          </a:xfrm>
        </p:grpSpPr>
        <p:pic>
          <p:nvPicPr>
            <p:cNvPr id="11" name="Picture 10" descr="Banner-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899123" y="1682350"/>
              <a:ext cx="804998" cy="797182"/>
            </a:xfrm>
            <a:prstGeom prst="rect">
              <a:avLst/>
            </a:prstGeom>
          </p:spPr>
        </p:pic>
        <p:pic>
          <p:nvPicPr>
            <p:cNvPr id="12" name="Picture 11" descr="Banner-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257013" y="1682350"/>
              <a:ext cx="804998" cy="797182"/>
            </a:xfrm>
            <a:prstGeom prst="rect">
              <a:avLst/>
            </a:prstGeom>
          </p:spPr>
        </p:pic>
        <p:sp>
          <p:nvSpPr>
            <p:cNvPr id="13" name="Rectangle 12"/>
            <p:cNvSpPr/>
            <p:nvPr/>
          </p:nvSpPr>
          <p:spPr>
            <a:xfrm>
              <a:off x="2660952" y="1741929"/>
              <a:ext cx="3640667" cy="487600"/>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Narrow"/>
              </a:endParaRPr>
            </a:p>
          </p:txBody>
        </p:sp>
      </p:grpSp>
      <p:pic>
        <p:nvPicPr>
          <p:cNvPr id="15" name="Picture 14" descr="Gears-05.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665" y="353563"/>
            <a:ext cx="1120670" cy="1678445"/>
          </a:xfrm>
          <a:prstGeom prst="rect">
            <a:avLst/>
          </a:prstGeom>
        </p:spPr>
      </p:pic>
      <p:cxnSp>
        <p:nvCxnSpPr>
          <p:cNvPr id="19" name="Straight Connector 18"/>
          <p:cNvCxnSpPr/>
          <p:nvPr userDrawn="1"/>
        </p:nvCxnSpPr>
        <p:spPr>
          <a:xfrm>
            <a:off x="4572001" y="1"/>
            <a:ext cx="0" cy="563217"/>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2539623" y="2123018"/>
            <a:ext cx="4100512" cy="781049"/>
          </a:xfrm>
        </p:spPr>
        <p:txBody>
          <a:bodyPr>
            <a:normAutofit/>
          </a:bodyPr>
          <a:lstStyle>
            <a:lvl1pPr marL="0" indent="0" algn="ctr">
              <a:buNone/>
              <a:defRPr sz="3000" spc="0">
                <a:solidFill>
                  <a:srgbClr val="FFFFFF"/>
                </a:solidFill>
                <a:latin typeface="Arial"/>
                <a:cs typeface="Arial"/>
              </a:defRPr>
            </a:lvl1pPr>
          </a:lstStyle>
          <a:p>
            <a:pPr lvl="0"/>
            <a:r>
              <a:rPr lang="en-US" dirty="0"/>
              <a:t>Add a Powerful</a:t>
            </a:r>
          </a:p>
        </p:txBody>
      </p:sp>
      <p:sp>
        <p:nvSpPr>
          <p:cNvPr id="21" name="Text Placeholder 20"/>
          <p:cNvSpPr>
            <a:spLocks noGrp="1"/>
          </p:cNvSpPr>
          <p:nvPr>
            <p:ph type="body" sz="quarter" idx="11" hasCustomPrompt="1"/>
          </p:nvPr>
        </p:nvSpPr>
        <p:spPr>
          <a:xfrm>
            <a:off x="2020056" y="3112925"/>
            <a:ext cx="5116513" cy="1483280"/>
          </a:xfrm>
        </p:spPr>
        <p:txBody>
          <a:bodyPr>
            <a:noAutofit/>
          </a:bodyPr>
          <a:lstStyle>
            <a:lvl1pPr marL="0" indent="0" algn="ctr">
              <a:buNone/>
              <a:defRPr sz="6600" b="0" i="0" baseline="0">
                <a:solidFill>
                  <a:srgbClr val="FFFFFF"/>
                </a:solidFill>
                <a:latin typeface="Cambria"/>
                <a:cs typeface="Cambria"/>
              </a:defRPr>
            </a:lvl1pPr>
          </a:lstStyle>
          <a:p>
            <a:pPr lvl="0"/>
            <a:r>
              <a:rPr lang="en-US" dirty="0"/>
              <a:t>TITLE HERE</a:t>
            </a:r>
          </a:p>
        </p:txBody>
      </p:sp>
    </p:spTree>
    <p:extLst>
      <p:ext uri="{BB962C8B-B14F-4D97-AF65-F5344CB8AC3E}">
        <p14:creationId xmlns:p14="http://schemas.microsoft.com/office/powerpoint/2010/main" val="17920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DE370-B741-4635-8234-3936B4EF356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2865767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flipV="1">
            <a:off x="1186031" y="2088045"/>
            <a:ext cx="11980" cy="4808584"/>
          </a:xfrm>
          <a:prstGeom prst="line">
            <a:avLst/>
          </a:prstGeom>
          <a:ln w="23495" cap="flat">
            <a:solidFill>
              <a:srgbClr val="2F8394"/>
            </a:solidFill>
            <a:prstDash val="sysDot"/>
          </a:ln>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750485" y="2088046"/>
            <a:ext cx="671896" cy="900193"/>
            <a:chOff x="340088" y="1394937"/>
            <a:chExt cx="671896" cy="911261"/>
          </a:xfrm>
        </p:grpSpPr>
        <p:sp>
          <p:nvSpPr>
            <p:cNvPr id="22" name="Right Triangle 21"/>
            <p:cNvSpPr/>
            <p:nvPr/>
          </p:nvSpPr>
          <p:spPr>
            <a:xfrm rot="10800000">
              <a:off x="340088" y="1967531"/>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Narrow"/>
              </a:endParaRPr>
            </a:p>
          </p:txBody>
        </p:sp>
        <p:sp>
          <p:nvSpPr>
            <p:cNvPr id="23" name="Rectangle 22"/>
            <p:cNvSpPr/>
            <p:nvPr/>
          </p:nvSpPr>
          <p:spPr>
            <a:xfrm>
              <a:off x="340089" y="1394937"/>
              <a:ext cx="671895"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Narrow"/>
              </a:endParaRPr>
            </a:p>
          </p:txBody>
        </p:sp>
      </p:grpSp>
      <p:sp>
        <p:nvSpPr>
          <p:cNvPr id="28" name="Text Placeholder 27"/>
          <p:cNvSpPr>
            <a:spLocks noGrp="1"/>
          </p:cNvSpPr>
          <p:nvPr>
            <p:ph type="body" sz="quarter" idx="10" hasCustomPrompt="1"/>
          </p:nvPr>
        </p:nvSpPr>
        <p:spPr>
          <a:xfrm>
            <a:off x="646114" y="560299"/>
            <a:ext cx="5778593" cy="754525"/>
          </a:xfrm>
        </p:spPr>
        <p:txBody>
          <a:bodyPr/>
          <a:lstStyle>
            <a:lvl1pPr marL="0" indent="0">
              <a:buNone/>
              <a:defRPr baseline="0">
                <a:latin typeface="Arial"/>
                <a:cs typeface="Arial"/>
              </a:defRPr>
            </a:lvl1pPr>
          </a:lstStyle>
          <a:p>
            <a:pPr lvl="0"/>
            <a:r>
              <a:rPr lang="en-US" dirty="0"/>
              <a:t>ADD AN AGENDA HERE…</a:t>
            </a:r>
          </a:p>
        </p:txBody>
      </p:sp>
      <p:sp>
        <p:nvSpPr>
          <p:cNvPr id="30" name="Text Placeholder 29"/>
          <p:cNvSpPr>
            <a:spLocks noGrp="1"/>
          </p:cNvSpPr>
          <p:nvPr>
            <p:ph type="body" sz="quarter" idx="11" hasCustomPrompt="1"/>
          </p:nvPr>
        </p:nvSpPr>
        <p:spPr>
          <a:xfrm>
            <a:off x="899900" y="2008361"/>
            <a:ext cx="6937375" cy="4514849"/>
          </a:xfrm>
        </p:spPr>
        <p:txBody>
          <a:bodyPr>
            <a:normAutofit/>
          </a:bodyPr>
          <a:lstStyle>
            <a:lvl1pPr marL="514350" indent="-514350">
              <a:buClr>
                <a:schemeClr val="bg1"/>
              </a:buClr>
              <a:buFont typeface="Wingdings" charset="2"/>
              <a:buAutoNum type="arabicPlain"/>
              <a:defRPr sz="2800" baseline="0">
                <a:latin typeface="Arial"/>
                <a:cs typeface="Arial"/>
              </a:defRPr>
            </a:lvl1pPr>
          </a:lstStyle>
          <a:p>
            <a:pPr lvl="0"/>
            <a:r>
              <a:rPr lang="en-US" dirty="0"/>
              <a:t>Add Section One</a:t>
            </a:r>
          </a:p>
        </p:txBody>
      </p:sp>
    </p:spTree>
    <p:extLst>
      <p:ext uri="{BB962C8B-B14F-4D97-AF65-F5344CB8AC3E}">
        <p14:creationId xmlns:p14="http://schemas.microsoft.com/office/powerpoint/2010/main" val="169785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3DE370-B741-4635-8234-3936B4EF356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38867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3DE370-B741-4635-8234-3936B4EF3560}"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82879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3DE370-B741-4635-8234-3936B4EF3560}"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317401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E370-B741-4635-8234-3936B4EF3560}"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83610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3DE370-B741-4635-8234-3936B4EF356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0842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3DE370-B741-4635-8234-3936B4EF356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0D2-2B1F-465A-8FD7-18E40B2E272E}" type="slidenum">
              <a:rPr lang="en-US" smtClean="0"/>
              <a:t>‹#›</a:t>
            </a:fld>
            <a:endParaRPr lang="en-US"/>
          </a:p>
        </p:txBody>
      </p:sp>
    </p:spTree>
    <p:extLst>
      <p:ext uri="{BB962C8B-B14F-4D97-AF65-F5344CB8AC3E}">
        <p14:creationId xmlns:p14="http://schemas.microsoft.com/office/powerpoint/2010/main" val="142842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3DE370-B741-4635-8234-3936B4EF3560}" type="datetimeFigureOut">
              <a:rPr lang="en-US" smtClean="0"/>
              <a:t>7/8/2021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90220D2-2B1F-465A-8FD7-18E40B2E272E}" type="slidenum">
              <a:rPr lang="en-US" smtClean="0"/>
              <a:t>‹#›</a:t>
            </a:fld>
            <a:endParaRPr lang="en-US"/>
          </a:p>
        </p:txBody>
      </p:sp>
    </p:spTree>
    <p:extLst>
      <p:ext uri="{BB962C8B-B14F-4D97-AF65-F5344CB8AC3E}">
        <p14:creationId xmlns:p14="http://schemas.microsoft.com/office/powerpoint/2010/main" val="1133307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7/8/2021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2368DF3-3208-4113-88E9-4FE84AE7B190}"/>
              </a:ext>
            </a:extLst>
          </p:cNvPr>
          <p:cNvSpPr txBox="1"/>
          <p:nvPr/>
        </p:nvSpPr>
        <p:spPr>
          <a:xfrm>
            <a:off x="-9150" y="6951663"/>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38356826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dtt1WWuMBM"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www.britannica.com/topic/United-Nation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zYecU_gJdxA&amp;feature=youtu.be" TargetMode="External"/><Relationship Id="rId1" Type="http://schemas.openxmlformats.org/officeDocument/2006/relationships/slideLayout" Target="../slideLayouts/slideLayout6.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hyperlink" Target="https://goleansixsigma.com/what-is-lean/" TargetMode="External"/><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hyperlink" Target="https://goleansixsigma.com/what-is-six-sigm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emf"/><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5229200"/>
            <a:ext cx="6910536" cy="864096"/>
          </a:xfrm>
        </p:spPr>
        <p:txBody>
          <a:bodyPr>
            <a:noAutofit/>
          </a:bodyPr>
          <a:lstStyle/>
          <a:p>
            <a:pPr algn="r"/>
            <a:r>
              <a:rPr lang="en-US" sz="4800" dirty="0">
                <a:solidFill>
                  <a:schemeClr val="bg1"/>
                </a:solidFill>
                <a:latin typeface="Franklin Gothic Demi Cond" panose="020B0706030402020204" pitchFamily="34" charset="0"/>
              </a:rPr>
              <a:t>Lean, Green and Sustainable</a:t>
            </a:r>
            <a:br>
              <a:rPr lang="en-US" sz="4800" dirty="0">
                <a:solidFill>
                  <a:schemeClr val="bg1"/>
                </a:solidFill>
                <a:latin typeface="Franklin Gothic Demi Cond" panose="020B0706030402020204" pitchFamily="34" charset="0"/>
              </a:rPr>
            </a:br>
            <a:r>
              <a:rPr lang="en-US" sz="1400" dirty="0">
                <a:solidFill>
                  <a:schemeClr val="bg1"/>
                </a:solidFill>
                <a:latin typeface="Franklin Gothic Demi Cond" panose="020B0706030402020204" pitchFamily="34" charset="0"/>
              </a:rPr>
              <a:t>Ms. Biba S. Kavass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602C-743C-43E4-B146-4BD0F68DCEEB}"/>
              </a:ext>
            </a:extLst>
          </p:cNvPr>
          <p:cNvSpPr>
            <a:spLocks noGrp="1"/>
          </p:cNvSpPr>
          <p:nvPr>
            <p:ph type="title"/>
          </p:nvPr>
        </p:nvSpPr>
        <p:spPr>
          <a:xfrm>
            <a:off x="609598" y="609600"/>
            <a:ext cx="7058745" cy="1320800"/>
          </a:xfrm>
        </p:spPr>
        <p:style>
          <a:lnRef idx="1">
            <a:schemeClr val="accent3"/>
          </a:lnRef>
          <a:fillRef idx="3">
            <a:schemeClr val="accent3"/>
          </a:fillRef>
          <a:effectRef idx="2">
            <a:schemeClr val="accent3"/>
          </a:effectRef>
          <a:fontRef idx="minor">
            <a:schemeClr val="lt1"/>
          </a:fontRef>
        </p:style>
        <p:txBody>
          <a:bodyPr/>
          <a:lstStyle/>
          <a:p>
            <a:r>
              <a:rPr lang="en-US" dirty="0"/>
              <a:t>Carbon Footprint of a 34.5-gram Bag of Frito-Lay Chips </a:t>
            </a:r>
          </a:p>
        </p:txBody>
      </p:sp>
      <p:pic>
        <p:nvPicPr>
          <p:cNvPr id="3" name="Picture 2">
            <a:extLst>
              <a:ext uri="{FF2B5EF4-FFF2-40B4-BE49-F238E27FC236}">
                <a16:creationId xmlns:a16="http://schemas.microsoft.com/office/drawing/2014/main" id="{EF1114D3-FBC1-4D36-B714-C67E894853C7}"/>
              </a:ext>
            </a:extLst>
          </p:cNvPr>
          <p:cNvPicPr>
            <a:picLocks noChangeAspect="1"/>
          </p:cNvPicPr>
          <p:nvPr/>
        </p:nvPicPr>
        <p:blipFill>
          <a:blip r:embed="rId2"/>
          <a:stretch>
            <a:fillRect/>
          </a:stretch>
        </p:blipFill>
        <p:spPr>
          <a:xfrm>
            <a:off x="2483768" y="2348880"/>
            <a:ext cx="2844155" cy="3111990"/>
          </a:xfrm>
          <a:prstGeom prst="rect">
            <a:avLst/>
          </a:prstGeom>
        </p:spPr>
      </p:pic>
    </p:spTree>
    <p:extLst>
      <p:ext uri="{BB962C8B-B14F-4D97-AF65-F5344CB8AC3E}">
        <p14:creationId xmlns:p14="http://schemas.microsoft.com/office/powerpoint/2010/main" val="270928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395B-251E-4229-A84A-9395FD3A44D8}"/>
              </a:ext>
            </a:extLst>
          </p:cNvPr>
          <p:cNvSpPr>
            <a:spLocks noGrp="1"/>
          </p:cNvSpPr>
          <p:nvPr>
            <p:ph type="title"/>
          </p:nvPr>
        </p:nvSpPr>
        <p:spPr>
          <a:xfrm>
            <a:off x="417399" y="643467"/>
            <a:ext cx="8408193" cy="744836"/>
          </a:xfrm>
          <a:solidFill>
            <a:schemeClr val="accent3">
              <a:lumMod val="75000"/>
            </a:schemeClr>
          </a:solidFill>
        </p:spPr>
        <p:txBody>
          <a:bodyPr>
            <a:normAutofit/>
          </a:bodyPr>
          <a:lstStyle/>
          <a:p>
            <a:r>
              <a:rPr lang="en-US" sz="3600" b="1" dirty="0">
                <a:solidFill>
                  <a:schemeClr val="bg1"/>
                </a:solidFill>
              </a:rPr>
              <a:t>Lowering Carbon Footprint</a:t>
            </a:r>
          </a:p>
        </p:txBody>
      </p:sp>
      <p:pic>
        <p:nvPicPr>
          <p:cNvPr id="3" name="Picture 2">
            <a:extLst>
              <a:ext uri="{FF2B5EF4-FFF2-40B4-BE49-F238E27FC236}">
                <a16:creationId xmlns:a16="http://schemas.microsoft.com/office/drawing/2014/main" id="{A40A999F-0979-4AB7-A4C2-B979EDCB6943}"/>
              </a:ext>
            </a:extLst>
          </p:cNvPr>
          <p:cNvPicPr>
            <a:picLocks noChangeAspect="1"/>
          </p:cNvPicPr>
          <p:nvPr/>
        </p:nvPicPr>
        <p:blipFill>
          <a:blip r:embed="rId2"/>
          <a:stretch>
            <a:fillRect/>
          </a:stretch>
        </p:blipFill>
        <p:spPr>
          <a:xfrm>
            <a:off x="1165111" y="1844824"/>
            <a:ext cx="6912768" cy="4164942"/>
          </a:xfrm>
          <a:prstGeom prst="rect">
            <a:avLst/>
          </a:prstGeom>
        </p:spPr>
      </p:pic>
    </p:spTree>
    <p:extLst>
      <p:ext uri="{BB962C8B-B14F-4D97-AF65-F5344CB8AC3E}">
        <p14:creationId xmlns:p14="http://schemas.microsoft.com/office/powerpoint/2010/main" val="280081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9CAD-AEAF-417D-B119-5E285EE59435}"/>
              </a:ext>
            </a:extLst>
          </p:cNvPr>
          <p:cNvSpPr>
            <a:spLocks noGrp="1"/>
          </p:cNvSpPr>
          <p:nvPr>
            <p:ph type="title"/>
          </p:nvPr>
        </p:nvSpPr>
        <p:spPr>
          <a:xfrm>
            <a:off x="489360" y="1382486"/>
            <a:ext cx="2660686" cy="4093028"/>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3200" b="1" dirty="0">
                <a:solidFill>
                  <a:schemeClr val="accent2">
                    <a:lumMod val="50000"/>
                  </a:schemeClr>
                </a:solidFill>
                <a:latin typeface="+mj-lt"/>
                <a:ea typeface="+mj-ea"/>
                <a:cs typeface="+mj-cs"/>
              </a:rPr>
              <a:t>ACTIVITY: WHAT IS YOUR CARBON FOOTPRINT?</a:t>
            </a:r>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27" name="Straight Connector 2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F4312D42-9543-440A-B321-0C250E393FD4}"/>
              </a:ext>
            </a:extLst>
          </p:cNvPr>
          <p:cNvGraphicFramePr/>
          <p:nvPr>
            <p:extLst>
              <p:ext uri="{D42A27DB-BD31-4B8C-83A1-F6EECF244321}">
                <p14:modId xmlns:p14="http://schemas.microsoft.com/office/powerpoint/2010/main" val="4166388015"/>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87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5E7B-837C-483B-9849-28D06D92C916}"/>
              </a:ext>
            </a:extLst>
          </p:cNvPr>
          <p:cNvSpPr>
            <a:spLocks noGrp="1"/>
          </p:cNvSpPr>
          <p:nvPr>
            <p:ph type="title"/>
          </p:nvPr>
        </p:nvSpPr>
        <p:spPr>
          <a:xfrm>
            <a:off x="323528" y="260648"/>
            <a:ext cx="6347714" cy="1320800"/>
          </a:xfrm>
          <a:solidFill>
            <a:schemeClr val="accent2">
              <a:lumMod val="75000"/>
            </a:schemeClr>
          </a:solidFill>
        </p:spPr>
        <p:txBody>
          <a:bodyPr>
            <a:normAutofit fontScale="90000"/>
          </a:bodyPr>
          <a:lstStyle/>
          <a:p>
            <a:r>
              <a:rPr lang="en-US" b="1" dirty="0">
                <a:solidFill>
                  <a:schemeClr val="bg1"/>
                </a:solidFill>
              </a:rPr>
              <a:t>PROJECT: Green Manufacturing and Sustainability at Frito-Lay</a:t>
            </a:r>
          </a:p>
        </p:txBody>
      </p:sp>
      <p:pic>
        <p:nvPicPr>
          <p:cNvPr id="3" name="Picture 2">
            <a:extLst>
              <a:ext uri="{FF2B5EF4-FFF2-40B4-BE49-F238E27FC236}">
                <a16:creationId xmlns:a16="http://schemas.microsoft.com/office/drawing/2014/main" id="{2A46312F-3202-49FB-A1F6-945C2BFFCF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5696" y="4796506"/>
            <a:ext cx="7308304" cy="2030072"/>
          </a:xfrm>
          <a:prstGeom prst="rect">
            <a:avLst/>
          </a:prstGeom>
        </p:spPr>
      </p:pic>
      <p:sp>
        <p:nvSpPr>
          <p:cNvPr id="4" name="Rectangle 3">
            <a:extLst>
              <a:ext uri="{FF2B5EF4-FFF2-40B4-BE49-F238E27FC236}">
                <a16:creationId xmlns:a16="http://schemas.microsoft.com/office/drawing/2014/main" id="{8F203FC6-30CB-4B8F-B6EB-E6E03DB6E0C9}"/>
              </a:ext>
            </a:extLst>
          </p:cNvPr>
          <p:cNvSpPr/>
          <p:nvPr/>
        </p:nvSpPr>
        <p:spPr>
          <a:xfrm>
            <a:off x="293605" y="1873498"/>
            <a:ext cx="6534472" cy="2246769"/>
          </a:xfrm>
          <a:prstGeom prst="rect">
            <a:avLst/>
          </a:prstGeom>
        </p:spPr>
        <p:txBody>
          <a:bodyPr wrap="square">
            <a:spAutoFit/>
          </a:bodyPr>
          <a:lstStyle/>
          <a:p>
            <a:r>
              <a:rPr lang="en-US" sz="1400" dirty="0">
                <a:solidFill>
                  <a:srgbClr val="4D4D4D"/>
                </a:solidFill>
                <a:latin typeface="roboto"/>
              </a:rPr>
              <a:t>As part of PepsiCo, we are always looking for ways to reduce our environmental impact as we grow our business. Since day one, our snacks have been made with ingredients that come from the Earth such as potatoes and corn which are grown by farmers across the country in the most sustainable way possible. This respect for the environment extends to our manufacturing processes and the way we bring products to store shelves.</a:t>
            </a:r>
          </a:p>
          <a:p>
            <a:endParaRPr lang="en-US" sz="1400" dirty="0">
              <a:solidFill>
                <a:srgbClr val="4D4D4D"/>
              </a:solidFill>
              <a:latin typeface="roboto"/>
            </a:endParaRPr>
          </a:p>
          <a:p>
            <a:r>
              <a:rPr lang="en-US" sz="1400" dirty="0">
                <a:solidFill>
                  <a:srgbClr val="4D4D4D"/>
                </a:solidFill>
                <a:latin typeface="roboto"/>
              </a:rPr>
              <a:t>We are always looking for ways to advance farming practices to optimize crop yields and replenish more water than we use in water-stressed areas, so we can assure business continuity, while positively contributing to our communities.</a:t>
            </a:r>
            <a:endParaRPr lang="en-US" sz="1400" b="0" i="0" dirty="0">
              <a:solidFill>
                <a:srgbClr val="4D4D4D"/>
              </a:solidFill>
              <a:effectLst/>
              <a:latin typeface="roboto"/>
            </a:endParaRPr>
          </a:p>
        </p:txBody>
      </p:sp>
      <p:pic>
        <p:nvPicPr>
          <p:cNvPr id="5" name="Picture 4">
            <a:extLst>
              <a:ext uri="{FF2B5EF4-FFF2-40B4-BE49-F238E27FC236}">
                <a16:creationId xmlns:a16="http://schemas.microsoft.com/office/drawing/2014/main" id="{9125E1FE-0331-4765-9BE1-D08F50519A1D}"/>
              </a:ext>
            </a:extLst>
          </p:cNvPr>
          <p:cNvPicPr>
            <a:picLocks noChangeAspect="1"/>
          </p:cNvPicPr>
          <p:nvPr/>
        </p:nvPicPr>
        <p:blipFill>
          <a:blip r:embed="rId3"/>
          <a:stretch>
            <a:fillRect/>
          </a:stretch>
        </p:blipFill>
        <p:spPr>
          <a:xfrm>
            <a:off x="6661488" y="0"/>
            <a:ext cx="2057400" cy="1638300"/>
          </a:xfrm>
          <a:prstGeom prst="rect">
            <a:avLst/>
          </a:prstGeom>
        </p:spPr>
      </p:pic>
    </p:spTree>
    <p:extLst>
      <p:ext uri="{BB962C8B-B14F-4D97-AF65-F5344CB8AC3E}">
        <p14:creationId xmlns:p14="http://schemas.microsoft.com/office/powerpoint/2010/main" val="401783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82600" y="816638"/>
            <a:ext cx="2525519" cy="5224724"/>
          </a:xfr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US" sz="2800" b="1" dirty="0">
                <a:solidFill>
                  <a:schemeClr val="accent2">
                    <a:lumMod val="50000"/>
                  </a:schemeClr>
                </a:solidFill>
                <a:latin typeface="+mj-lt"/>
                <a:ea typeface="+mj-ea"/>
                <a:cs typeface="+mj-cs"/>
              </a:rPr>
              <a:t>California Transparency in Supply Chains</a:t>
            </a:r>
            <a:br>
              <a:rPr lang="en-US" sz="2800" b="1" dirty="0">
                <a:solidFill>
                  <a:schemeClr val="accent2">
                    <a:lumMod val="50000"/>
                  </a:schemeClr>
                </a:solidFill>
                <a:latin typeface="+mj-lt"/>
                <a:ea typeface="+mj-ea"/>
                <a:cs typeface="+mj-cs"/>
              </a:rPr>
            </a:br>
            <a:r>
              <a:rPr lang="en-US" sz="2800" b="1" dirty="0">
                <a:solidFill>
                  <a:schemeClr val="accent2">
                    <a:lumMod val="50000"/>
                  </a:schemeClr>
                </a:solidFill>
                <a:latin typeface="+mj-lt"/>
                <a:ea typeface="+mj-ea"/>
                <a:cs typeface="+mj-cs"/>
              </a:rPr>
              <a:t>Act 2010</a:t>
            </a:r>
          </a:p>
        </p:txBody>
      </p:sp>
      <p:sp>
        <p:nvSpPr>
          <p:cNvPr id="3" name="TextBox 2">
            <a:extLst>
              <a:ext uri="{FF2B5EF4-FFF2-40B4-BE49-F238E27FC236}">
                <a16:creationId xmlns:a16="http://schemas.microsoft.com/office/drawing/2014/main" id="{6395D5E6-7679-4499-A552-C55BAEBDA947}"/>
              </a:ext>
            </a:extLst>
          </p:cNvPr>
          <p:cNvSpPr txBox="1"/>
          <p:nvPr/>
        </p:nvSpPr>
        <p:spPr>
          <a:xfrm>
            <a:off x="3490721" y="816638"/>
            <a:ext cx="3709479" cy="5224724"/>
          </a:xfrm>
          <a:prstGeom prst="rect">
            <a:avLst/>
          </a:prstGeom>
        </p:spPr>
        <p:txBody>
          <a:bodyPr vert="horz" lIns="91440" tIns="45720" rIns="91440" bIns="45720" rtlCol="0" anchor="ctr">
            <a:normAutofit/>
          </a:bodyPr>
          <a:lstStyle/>
          <a:p>
            <a:pPr defTabSz="457200">
              <a:lnSpc>
                <a:spcPct val="90000"/>
              </a:lnSpc>
              <a:spcBef>
                <a:spcPts val="1000"/>
              </a:spcBef>
              <a:buClr>
                <a:schemeClr val="accent1"/>
              </a:buClr>
              <a:buSzPct val="80000"/>
            </a:pPr>
            <a:r>
              <a:rPr lang="en-US" sz="1200" b="1" dirty="0">
                <a:solidFill>
                  <a:schemeClr val="tx1">
                    <a:lumMod val="75000"/>
                    <a:lumOff val="25000"/>
                  </a:schemeClr>
                </a:solidFill>
              </a:rPr>
              <a:t>An estimated 21 million people – 11.4 million women and girls and 9.5 million men and boys – are victims of forced labor around the globe. These victims work in virtually every industry and across sectors, including manufacturing, agriculture, construction, entertainment and domestic service. California, which boasts the world’s seventh-largest economy and the country’s largest consumer base, is unique in its ability to address this issue, and as a result, to help eradicate human trafficking and slavery worldwide. </a:t>
            </a:r>
          </a:p>
          <a:p>
            <a:pPr defTabSz="457200">
              <a:lnSpc>
                <a:spcPct val="90000"/>
              </a:lnSpc>
              <a:spcBef>
                <a:spcPts val="1000"/>
              </a:spcBef>
              <a:buClr>
                <a:schemeClr val="accent1"/>
              </a:buClr>
              <a:buSzPct val="80000"/>
              <a:buFont typeface="Wingdings 3" charset="2"/>
              <a:buChar char=""/>
            </a:pPr>
            <a:endParaRPr lang="en-US" sz="1200" b="1" dirty="0">
              <a:solidFill>
                <a:schemeClr val="tx1">
                  <a:lumMod val="75000"/>
                  <a:lumOff val="25000"/>
                </a:schemeClr>
              </a:solidFill>
            </a:endParaRPr>
          </a:p>
          <a:p>
            <a:pPr defTabSz="457200">
              <a:lnSpc>
                <a:spcPct val="90000"/>
              </a:lnSpc>
              <a:spcBef>
                <a:spcPts val="1000"/>
              </a:spcBef>
              <a:buClr>
                <a:schemeClr val="accent1"/>
              </a:buClr>
              <a:buSzPct val="80000"/>
            </a:pPr>
            <a:r>
              <a:rPr lang="en-US" sz="1200" b="1" dirty="0">
                <a:solidFill>
                  <a:schemeClr val="tx1">
                    <a:lumMod val="75000"/>
                    <a:lumOff val="25000"/>
                  </a:schemeClr>
                </a:solidFill>
              </a:rPr>
              <a:t>In passing the Transparency in Supply Chains Act, the Legislature declared the intent of the State of California to ensure that large retailers and manufacturers provide consumers with information regarding their efforts to eradicate slavery and human trafficking from their supply chains, educate consumers on how to purchase goods produced by companies that responsibly manage their supply chains, and, thereby, improve the lives of victims of slavery and human trafficking.</a:t>
            </a:r>
          </a:p>
          <a:p>
            <a:pPr defTabSz="457200">
              <a:lnSpc>
                <a:spcPct val="90000"/>
              </a:lnSpc>
              <a:spcBef>
                <a:spcPts val="1000"/>
              </a:spcBef>
              <a:buClr>
                <a:schemeClr val="accent1"/>
              </a:buClr>
              <a:buSzPct val="80000"/>
              <a:buFont typeface="Wingdings 3" charset="2"/>
              <a:buChar char=""/>
            </a:pPr>
            <a:endParaRPr lang="en-US" sz="1200" b="1" i="1" dirty="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endParaRPr lang="en-US" sz="1100" b="1" i="1" dirty="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r>
              <a:rPr lang="en-US" sz="1100" i="1" dirty="0">
                <a:solidFill>
                  <a:schemeClr val="tx1">
                    <a:lumMod val="75000"/>
                    <a:lumOff val="25000"/>
                  </a:schemeClr>
                </a:solidFill>
              </a:rPr>
              <a:t>Source: https://oag.ca.gov/SB657</a:t>
            </a:r>
          </a:p>
        </p:txBody>
      </p:sp>
    </p:spTree>
    <p:extLst>
      <p:ext uri="{BB962C8B-B14F-4D97-AF65-F5344CB8AC3E}">
        <p14:creationId xmlns:p14="http://schemas.microsoft.com/office/powerpoint/2010/main" val="180686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017D0-85F9-4B81-86E6-3747702551D1}"/>
              </a:ext>
            </a:extLst>
          </p:cNvPr>
          <p:cNvSpPr/>
          <p:nvPr/>
        </p:nvSpPr>
        <p:spPr>
          <a:xfrm>
            <a:off x="2411760" y="3559657"/>
            <a:ext cx="4932040" cy="584775"/>
          </a:xfrm>
          <a:prstGeom prst="rect">
            <a:avLst/>
          </a:prstGeom>
        </p:spPr>
        <p:txBody>
          <a:bodyPr wrap="square">
            <a:spAutoFit/>
          </a:bodyPr>
          <a:lstStyle/>
          <a:p>
            <a:r>
              <a:rPr lang="en-US" sz="1600" dirty="0">
                <a:solidFill>
                  <a:schemeClr val="accent2">
                    <a:lumMod val="50000"/>
                  </a:schemeClr>
                </a:solidFill>
                <a:hlinkClick r:id="rId3">
                  <a:extLst>
                    <a:ext uri="{A12FA001-AC4F-418D-AE19-62706E023703}">
                      <ahyp:hlinkClr xmlns:ahyp="http://schemas.microsoft.com/office/drawing/2018/hyperlinkcolor" val="tx"/>
                    </a:ext>
                  </a:extLst>
                </a:hlinkClick>
              </a:rPr>
              <a:t>https://www.youtube.com/watch?v=Zdtt1WWuMBM</a:t>
            </a:r>
            <a:endParaRPr lang="en-US" sz="1600" dirty="0">
              <a:solidFill>
                <a:schemeClr val="accent2">
                  <a:lumMod val="50000"/>
                </a:schemeClr>
              </a:solidFill>
            </a:endParaRPr>
          </a:p>
          <a:p>
            <a:endParaRPr lang="en-US" sz="1600" dirty="0"/>
          </a:p>
        </p:txBody>
      </p:sp>
      <p:sp>
        <p:nvSpPr>
          <p:cNvPr id="4" name="TextBox 3">
            <a:extLst>
              <a:ext uri="{FF2B5EF4-FFF2-40B4-BE49-F238E27FC236}">
                <a16:creationId xmlns:a16="http://schemas.microsoft.com/office/drawing/2014/main" id="{6696E57E-ACFC-42CB-9FEE-FF168DEBD6DF}"/>
              </a:ext>
            </a:extLst>
          </p:cNvPr>
          <p:cNvSpPr txBox="1"/>
          <p:nvPr/>
        </p:nvSpPr>
        <p:spPr>
          <a:xfrm>
            <a:off x="2148171" y="1147290"/>
            <a:ext cx="6464374" cy="2246769"/>
          </a:xfrm>
          <a:prstGeom prst="rect">
            <a:avLst/>
          </a:prstGeom>
          <a:noFill/>
        </p:spPr>
        <p:txBody>
          <a:bodyPr wrap="square" rtlCol="0">
            <a:spAutoFit/>
          </a:bodyPr>
          <a:lstStyle/>
          <a:p>
            <a:r>
              <a:rPr lang="en-US" sz="3200" b="1" dirty="0">
                <a:solidFill>
                  <a:srgbClr val="C00000"/>
                </a:solidFill>
              </a:rPr>
              <a:t>BLOOD DIAMONDS</a:t>
            </a:r>
          </a:p>
          <a:p>
            <a:endParaRPr lang="en-US" dirty="0"/>
          </a:p>
          <a:p>
            <a:r>
              <a:rPr lang="en-US" b="1" dirty="0"/>
              <a:t>Blood diamond</a:t>
            </a:r>
            <a:r>
              <a:rPr lang="en-US" dirty="0"/>
              <a:t>, also called </a:t>
            </a:r>
            <a:r>
              <a:rPr lang="en-US" b="1" dirty="0"/>
              <a:t>conflict diamond</a:t>
            </a:r>
            <a:r>
              <a:rPr lang="en-US" dirty="0"/>
              <a:t>, as defined by the </a:t>
            </a:r>
            <a:r>
              <a:rPr lang="en-US" u="sng" dirty="0">
                <a:hlinkClick r:id="rId4"/>
              </a:rPr>
              <a:t>United Nations</a:t>
            </a:r>
            <a:r>
              <a:rPr lang="en-US" dirty="0"/>
              <a:t> (UN), any diamond that is mined in areas controlled by forces opposed to the legitimate, internationally recognized government of a country and that is sold to fund military action against that government.</a:t>
            </a:r>
          </a:p>
        </p:txBody>
      </p:sp>
      <p:pic>
        <p:nvPicPr>
          <p:cNvPr id="6" name="Picture 5">
            <a:extLst>
              <a:ext uri="{FF2B5EF4-FFF2-40B4-BE49-F238E27FC236}">
                <a16:creationId xmlns:a16="http://schemas.microsoft.com/office/drawing/2014/main" id="{8D616C43-D2DA-4C7F-972D-7A1C85B5E1D3}"/>
              </a:ext>
            </a:extLst>
          </p:cNvPr>
          <p:cNvPicPr>
            <a:picLocks noChangeAspect="1"/>
          </p:cNvPicPr>
          <p:nvPr/>
        </p:nvPicPr>
        <p:blipFill>
          <a:blip r:embed="rId5"/>
          <a:stretch>
            <a:fillRect/>
          </a:stretch>
        </p:blipFill>
        <p:spPr>
          <a:xfrm>
            <a:off x="2148171" y="4293096"/>
            <a:ext cx="5993904" cy="22477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9CAD-AEAF-417D-B119-5E285EE59435}"/>
              </a:ext>
            </a:extLst>
          </p:cNvPr>
          <p:cNvSpPr>
            <a:spLocks noGrp="1"/>
          </p:cNvSpPr>
          <p:nvPr>
            <p:ph type="title"/>
          </p:nvPr>
        </p:nvSpPr>
        <p:spPr>
          <a:xfrm>
            <a:off x="482600" y="640463"/>
            <a:ext cx="8408193" cy="744836"/>
          </a:xfrm>
        </p:spPr>
        <p:style>
          <a:lnRef idx="0">
            <a:schemeClr val="accent3"/>
          </a:lnRef>
          <a:fillRef idx="3">
            <a:schemeClr val="accent3"/>
          </a:fillRef>
          <a:effectRef idx="3">
            <a:schemeClr val="accent3"/>
          </a:effectRef>
          <a:fontRef idx="minor">
            <a:schemeClr val="lt1"/>
          </a:fontRef>
        </p:style>
        <p:txBody>
          <a:bodyPr>
            <a:normAutofit/>
          </a:bodyPr>
          <a:lstStyle/>
          <a:p>
            <a:r>
              <a:rPr lang="en-US" sz="2800" b="1">
                <a:solidFill>
                  <a:schemeClr val="bg1"/>
                </a:solidFill>
              </a:rPr>
              <a:t>GLOBAL CLIMATE CHANGE</a:t>
            </a:r>
          </a:p>
        </p:txBody>
      </p:sp>
      <p:pic>
        <p:nvPicPr>
          <p:cNvPr id="3" name="Picture 2" descr="A group of people walking down a dirt road&#10;&#10;Description automatically generated">
            <a:extLst>
              <a:ext uri="{FF2B5EF4-FFF2-40B4-BE49-F238E27FC236}">
                <a16:creationId xmlns:a16="http://schemas.microsoft.com/office/drawing/2014/main" id="{69B63528-A1D3-4C2A-AEAE-6E804402C036}"/>
              </a:ext>
            </a:extLst>
          </p:cNvPr>
          <p:cNvPicPr>
            <a:picLocks noChangeAspect="1"/>
          </p:cNvPicPr>
          <p:nvPr/>
        </p:nvPicPr>
        <p:blipFill>
          <a:blip r:embed="rId2"/>
          <a:stretch>
            <a:fillRect/>
          </a:stretch>
        </p:blipFill>
        <p:spPr>
          <a:xfrm>
            <a:off x="482600" y="1700808"/>
            <a:ext cx="8178799" cy="3189731"/>
          </a:xfrm>
          <a:prstGeom prst="rect">
            <a:avLst/>
          </a:prstGeom>
        </p:spPr>
      </p:pic>
      <p:sp>
        <p:nvSpPr>
          <p:cNvPr id="4" name="Rectangle 3">
            <a:extLst>
              <a:ext uri="{FF2B5EF4-FFF2-40B4-BE49-F238E27FC236}">
                <a16:creationId xmlns:a16="http://schemas.microsoft.com/office/drawing/2014/main" id="{4C5B384C-9DB3-4053-8594-9462DA38B2CA}"/>
              </a:ext>
            </a:extLst>
          </p:cNvPr>
          <p:cNvSpPr/>
          <p:nvPr/>
        </p:nvSpPr>
        <p:spPr>
          <a:xfrm>
            <a:off x="466706" y="4890539"/>
            <a:ext cx="8178798" cy="1200329"/>
          </a:xfrm>
          <a:prstGeom prst="rect">
            <a:avLst/>
          </a:prstGeom>
        </p:spPr>
        <p:txBody>
          <a:bodyPr wrap="square">
            <a:spAutoFit/>
          </a:bodyPr>
          <a:lstStyle/>
          <a:p>
            <a:r>
              <a:rPr lang="en-US" sz="1200" b="1" dirty="0">
                <a:solidFill>
                  <a:srgbClr val="333333"/>
                </a:solidFill>
                <a:latin typeface="Open Sans"/>
              </a:rPr>
              <a:t>Climate Change (also known as Global Warming) is the name given to long term changes to temperature on and around the Earth’s surface, which causes long term shifts to weather patterns.</a:t>
            </a:r>
          </a:p>
          <a:p>
            <a:endParaRPr lang="en-US" sz="1200" b="1" dirty="0">
              <a:solidFill>
                <a:srgbClr val="333333"/>
              </a:solidFill>
              <a:latin typeface="Open Sans"/>
            </a:endParaRPr>
          </a:p>
          <a:p>
            <a:r>
              <a:rPr lang="en-US" sz="1200" dirty="0">
                <a:solidFill>
                  <a:srgbClr val="333333"/>
                </a:solidFill>
                <a:latin typeface="Open Sans"/>
              </a:rPr>
              <a:t>Climate Change isn't limited to one region, it impacts the whole of the Earth. It is causing polar ice sheets and glaciers to melt; and sea levels to rise. Extreme weather events such as typhoons and hurricanes are becoming more common in some regions of the world, while other regions experience more punishing droughts and heat waves.</a:t>
            </a:r>
            <a:endParaRPr lang="en-US" sz="1200" b="0" i="0" dirty="0">
              <a:solidFill>
                <a:srgbClr val="333333"/>
              </a:solidFill>
              <a:effectLst/>
              <a:latin typeface="Open Sans"/>
            </a:endParaRPr>
          </a:p>
        </p:txBody>
      </p:sp>
    </p:spTree>
    <p:extLst>
      <p:ext uri="{BB962C8B-B14F-4D97-AF65-F5344CB8AC3E}">
        <p14:creationId xmlns:p14="http://schemas.microsoft.com/office/powerpoint/2010/main" val="45154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BA3CE-3E77-4FB6-B826-7BDA5266E5F2}"/>
              </a:ext>
            </a:extLst>
          </p:cNvPr>
          <p:cNvPicPr>
            <a:picLocks noChangeAspect="1"/>
          </p:cNvPicPr>
          <p:nvPr/>
        </p:nvPicPr>
        <p:blipFill>
          <a:blip r:embed="rId2"/>
          <a:stretch>
            <a:fillRect/>
          </a:stretch>
        </p:blipFill>
        <p:spPr>
          <a:xfrm>
            <a:off x="1866" y="116632"/>
            <a:ext cx="7267575" cy="847725"/>
          </a:xfrm>
          <a:prstGeom prst="rect">
            <a:avLst/>
          </a:prstGeom>
        </p:spPr>
      </p:pic>
      <p:pic>
        <p:nvPicPr>
          <p:cNvPr id="7" name="Picture 6">
            <a:extLst>
              <a:ext uri="{FF2B5EF4-FFF2-40B4-BE49-F238E27FC236}">
                <a16:creationId xmlns:a16="http://schemas.microsoft.com/office/drawing/2014/main" id="{47C5776A-82BB-4D21-9160-36C10D04D6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2000" y="2780928"/>
            <a:ext cx="2686050" cy="3305175"/>
          </a:xfrm>
          <a:prstGeom prst="rect">
            <a:avLst/>
          </a:prstGeom>
        </p:spPr>
      </p:pic>
      <p:pic>
        <p:nvPicPr>
          <p:cNvPr id="8" name="Picture 7">
            <a:extLst>
              <a:ext uri="{FF2B5EF4-FFF2-40B4-BE49-F238E27FC236}">
                <a16:creationId xmlns:a16="http://schemas.microsoft.com/office/drawing/2014/main" id="{4546DB2F-500C-412B-AC4B-53FDF7ED009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94506" y="1776412"/>
            <a:ext cx="3958952" cy="2352675"/>
          </a:xfrm>
          <a:prstGeom prst="rect">
            <a:avLst/>
          </a:prstGeom>
        </p:spPr>
      </p:pic>
    </p:spTree>
    <p:extLst>
      <p:ext uri="{BB962C8B-B14F-4D97-AF65-F5344CB8AC3E}">
        <p14:creationId xmlns:p14="http://schemas.microsoft.com/office/powerpoint/2010/main" val="280169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9" name="Straight Connector 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3" name="Straight Connector 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8" name="Rectangle 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816C66-00E1-4F40-8349-5ED492E8F83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4731" y="1199724"/>
            <a:ext cx="7455945" cy="4454926"/>
          </a:xfrm>
          <a:prstGeom prst="rect">
            <a:avLst/>
          </a:prstGeom>
        </p:spPr>
      </p:pic>
    </p:spTree>
    <p:extLst>
      <p:ext uri="{BB962C8B-B14F-4D97-AF65-F5344CB8AC3E}">
        <p14:creationId xmlns:p14="http://schemas.microsoft.com/office/powerpoint/2010/main" val="323380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10C1-298E-47BE-96E6-CC8E37B04489}"/>
              </a:ext>
            </a:extLst>
          </p:cNvPr>
          <p:cNvSpPr>
            <a:spLocks noGrp="1"/>
          </p:cNvSpPr>
          <p:nvPr>
            <p:ph type="title"/>
          </p:nvPr>
        </p:nvSpPr>
        <p:spPr>
          <a:xfrm>
            <a:off x="107504" y="434799"/>
            <a:ext cx="7128792" cy="803825"/>
          </a:xfrm>
        </p:spPr>
        <p:txBody>
          <a:bodyPr/>
          <a:lstStyle/>
          <a:p>
            <a:r>
              <a:rPr lang="en-US" b="1" dirty="0"/>
              <a:t>2020: Year of Climate Extremes</a:t>
            </a:r>
          </a:p>
        </p:txBody>
      </p:sp>
      <p:sp>
        <p:nvSpPr>
          <p:cNvPr id="3" name="Rectangle 2">
            <a:extLst>
              <a:ext uri="{FF2B5EF4-FFF2-40B4-BE49-F238E27FC236}">
                <a16:creationId xmlns:a16="http://schemas.microsoft.com/office/drawing/2014/main" id="{28F8961E-2819-44AC-9DAA-A71D08F4CBE5}"/>
              </a:ext>
            </a:extLst>
          </p:cNvPr>
          <p:cNvSpPr/>
          <p:nvPr/>
        </p:nvSpPr>
        <p:spPr>
          <a:xfrm>
            <a:off x="2555776" y="6021288"/>
            <a:ext cx="4572000" cy="646331"/>
          </a:xfrm>
          <a:prstGeom prst="rect">
            <a:avLst/>
          </a:prstGeom>
        </p:spPr>
        <p:txBody>
          <a:bodyPr>
            <a:spAutoFit/>
          </a:bodyPr>
          <a:lstStyle/>
          <a:p>
            <a:r>
              <a:rPr lang="en-US" dirty="0"/>
              <a:t>https://www.youtube.com/watch?v=g6H9Q8wB4h8</a:t>
            </a:r>
          </a:p>
        </p:txBody>
      </p:sp>
      <p:pic>
        <p:nvPicPr>
          <p:cNvPr id="4" name="Picture 3">
            <a:extLst>
              <a:ext uri="{FF2B5EF4-FFF2-40B4-BE49-F238E27FC236}">
                <a16:creationId xmlns:a16="http://schemas.microsoft.com/office/drawing/2014/main" id="{C0A1B137-2AD9-40A4-8E5D-33BE141C664C}"/>
              </a:ext>
            </a:extLst>
          </p:cNvPr>
          <p:cNvPicPr>
            <a:picLocks noChangeAspect="1"/>
          </p:cNvPicPr>
          <p:nvPr/>
        </p:nvPicPr>
        <p:blipFill>
          <a:blip r:embed="rId2"/>
          <a:stretch>
            <a:fillRect/>
          </a:stretch>
        </p:blipFill>
        <p:spPr>
          <a:xfrm>
            <a:off x="358551" y="1383511"/>
            <a:ext cx="6626697" cy="4090978"/>
          </a:xfrm>
          <a:prstGeom prst="rect">
            <a:avLst/>
          </a:prstGeom>
        </p:spPr>
      </p:pic>
    </p:spTree>
    <p:extLst>
      <p:ext uri="{BB962C8B-B14F-4D97-AF65-F5344CB8AC3E}">
        <p14:creationId xmlns:p14="http://schemas.microsoft.com/office/powerpoint/2010/main" val="159190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3200" b="1" dirty="0">
                <a:solidFill>
                  <a:schemeClr val="accent2">
                    <a:lumMod val="50000"/>
                  </a:schemeClr>
                </a:solidFill>
                <a:latin typeface="Futura Md BT" pitchFamily="34" charset="0"/>
              </a:rPr>
              <a:t>TN State CTE Standards</a:t>
            </a:r>
          </a:p>
        </p:txBody>
      </p:sp>
      <p:sp>
        <p:nvSpPr>
          <p:cNvPr id="3" name="TextBox 2">
            <a:extLst>
              <a:ext uri="{FF2B5EF4-FFF2-40B4-BE49-F238E27FC236}">
                <a16:creationId xmlns:a16="http://schemas.microsoft.com/office/drawing/2014/main" id="{6395D5E6-7679-4499-A552-C55BAEBDA947}"/>
              </a:ext>
            </a:extLst>
          </p:cNvPr>
          <p:cNvSpPr txBox="1"/>
          <p:nvPr/>
        </p:nvSpPr>
        <p:spPr>
          <a:xfrm>
            <a:off x="1187624" y="1628800"/>
            <a:ext cx="6552728" cy="1938992"/>
          </a:xfrm>
          <a:prstGeom prst="rect">
            <a:avLst/>
          </a:prstGeom>
          <a:noFill/>
        </p:spPr>
        <p:txBody>
          <a:bodyPr wrap="square" rtlCol="0">
            <a:spAutoFit/>
          </a:bodyPr>
          <a:lstStyle/>
          <a:p>
            <a:r>
              <a:rPr lang="en-US" sz="2000" b="1" dirty="0"/>
              <a:t>Supply Chain Functions – (7)</a:t>
            </a:r>
            <a:endParaRPr lang="en-US" sz="2000" dirty="0"/>
          </a:p>
          <a:p>
            <a:endParaRPr lang="en-US" sz="2000" b="1" dirty="0"/>
          </a:p>
          <a:p>
            <a:r>
              <a:rPr lang="en-US" sz="2000" i="1" dirty="0"/>
              <a:t>Research the following terms as related to supply chains: lean, green, and sustainable. Define and describe each term and give examples of ways they are implemented in a supply chain.</a:t>
            </a:r>
          </a:p>
        </p:txBody>
      </p:sp>
      <p:pic>
        <p:nvPicPr>
          <p:cNvPr id="4" name="Picture 3">
            <a:extLst>
              <a:ext uri="{FF2B5EF4-FFF2-40B4-BE49-F238E27FC236}">
                <a16:creationId xmlns:a16="http://schemas.microsoft.com/office/drawing/2014/main" id="{6A9EAB3B-5A71-4901-9CAC-B60326563070}"/>
              </a:ext>
            </a:extLst>
          </p:cNvPr>
          <p:cNvPicPr>
            <a:picLocks noChangeAspect="1"/>
          </p:cNvPicPr>
          <p:nvPr/>
        </p:nvPicPr>
        <p:blipFill>
          <a:blip r:embed="rId3"/>
          <a:stretch>
            <a:fillRect/>
          </a:stretch>
        </p:blipFill>
        <p:spPr>
          <a:xfrm>
            <a:off x="5292080" y="112520"/>
            <a:ext cx="2971800" cy="1543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7608-2A05-41EC-92F9-321C87F88421}"/>
              </a:ext>
            </a:extLst>
          </p:cNvPr>
          <p:cNvSpPr>
            <a:spLocks noGrp="1"/>
          </p:cNvSpPr>
          <p:nvPr>
            <p:ph type="title"/>
          </p:nvPr>
        </p:nvSpPr>
        <p:spPr>
          <a:xfrm>
            <a:off x="609599" y="609600"/>
            <a:ext cx="6347714" cy="65916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PROJECT: JOURNEY 2050</a:t>
            </a:r>
          </a:p>
        </p:txBody>
      </p:sp>
      <p:sp>
        <p:nvSpPr>
          <p:cNvPr id="4" name="Rectangle 3">
            <a:extLst>
              <a:ext uri="{FF2B5EF4-FFF2-40B4-BE49-F238E27FC236}">
                <a16:creationId xmlns:a16="http://schemas.microsoft.com/office/drawing/2014/main" id="{82151F45-A8F0-4F20-8874-AFA0C5EED2D2}"/>
              </a:ext>
            </a:extLst>
          </p:cNvPr>
          <p:cNvSpPr/>
          <p:nvPr/>
        </p:nvSpPr>
        <p:spPr>
          <a:xfrm>
            <a:off x="2274086" y="6063734"/>
            <a:ext cx="3534557" cy="369332"/>
          </a:xfrm>
          <a:prstGeom prst="rect">
            <a:avLst/>
          </a:prstGeom>
        </p:spPr>
        <p:txBody>
          <a:bodyPr wrap="none">
            <a:spAutoFit/>
          </a:bodyPr>
          <a:lstStyle/>
          <a:p>
            <a:r>
              <a:rPr lang="en-US" dirty="0"/>
              <a:t>https://www.journey2050.com/</a:t>
            </a:r>
          </a:p>
        </p:txBody>
      </p:sp>
      <p:sp>
        <p:nvSpPr>
          <p:cNvPr id="5" name="Rectangle 4">
            <a:extLst>
              <a:ext uri="{FF2B5EF4-FFF2-40B4-BE49-F238E27FC236}">
                <a16:creationId xmlns:a16="http://schemas.microsoft.com/office/drawing/2014/main" id="{A68285FD-65DF-469F-BE6C-898AD10ED1B2}"/>
              </a:ext>
            </a:extLst>
          </p:cNvPr>
          <p:cNvSpPr/>
          <p:nvPr/>
        </p:nvSpPr>
        <p:spPr>
          <a:xfrm>
            <a:off x="431390" y="1476009"/>
            <a:ext cx="3609975" cy="3970318"/>
          </a:xfrm>
          <a:prstGeom prst="rect">
            <a:avLst/>
          </a:prstGeom>
        </p:spPr>
        <p:txBody>
          <a:bodyPr wrap="square">
            <a:spAutoFit/>
          </a:bodyPr>
          <a:lstStyle/>
          <a:p>
            <a:r>
              <a:rPr lang="en-US" sz="1400" dirty="0">
                <a:solidFill>
                  <a:srgbClr val="0083BE"/>
                </a:solidFill>
                <a:latin typeface="Open Sans"/>
              </a:rPr>
              <a:t>Journey 2050 takes students on a </a:t>
            </a:r>
            <a:r>
              <a:rPr lang="en-US" sz="1400" b="1" dirty="0">
                <a:solidFill>
                  <a:srgbClr val="0083BE"/>
                </a:solidFill>
                <a:latin typeface="Open Sans"/>
              </a:rPr>
              <a:t>virtual farm simulation that explores world food sustainability</a:t>
            </a:r>
            <a:r>
              <a:rPr lang="en-US" sz="1400" dirty="0">
                <a:solidFill>
                  <a:srgbClr val="0083BE"/>
                </a:solidFill>
                <a:latin typeface="Open Sans"/>
              </a:rPr>
              <a:t>. Using an inquiry-based approach the program encourages students to make decisions and adjust them as they see their</a:t>
            </a:r>
            <a:r>
              <a:rPr lang="en-US" sz="1400" b="1" dirty="0">
                <a:solidFill>
                  <a:srgbClr val="0083BE"/>
                </a:solidFill>
                <a:latin typeface="Open Sans"/>
              </a:rPr>
              <a:t> impact on society, the environment and the economy at a local and global scale</a:t>
            </a:r>
            <a:r>
              <a:rPr lang="en-US" sz="1400" dirty="0">
                <a:solidFill>
                  <a:srgbClr val="0083BE"/>
                </a:solidFill>
                <a:latin typeface="Open Sans"/>
              </a:rPr>
              <a:t>. The students hear from </a:t>
            </a:r>
            <a:r>
              <a:rPr lang="en-US" sz="1400" b="1" dirty="0">
                <a:solidFill>
                  <a:srgbClr val="0083BE"/>
                </a:solidFill>
                <a:latin typeface="Open Sans"/>
              </a:rPr>
              <a:t>farmers across the globe.</a:t>
            </a:r>
            <a:br>
              <a:rPr lang="en-US" sz="1400" dirty="0"/>
            </a:br>
            <a:endParaRPr lang="en-US" sz="1400" dirty="0"/>
          </a:p>
          <a:p>
            <a:r>
              <a:rPr lang="en-US" sz="1400" dirty="0">
                <a:solidFill>
                  <a:srgbClr val="0083BE"/>
                </a:solidFill>
                <a:latin typeface="Open Sans"/>
              </a:rPr>
              <a:t>As the student interacts with each family, they learn the role of best management practices in feeding the world, reducing environmental impacts and in improving social performance through greater access to education, medical care and community infrastructure. Our Journey to feeding the world has started. Join us.</a:t>
            </a:r>
            <a:endParaRPr lang="en-US" sz="1400" dirty="0"/>
          </a:p>
        </p:txBody>
      </p:sp>
      <p:pic>
        <p:nvPicPr>
          <p:cNvPr id="6" name="Picture 5">
            <a:extLst>
              <a:ext uri="{FF2B5EF4-FFF2-40B4-BE49-F238E27FC236}">
                <a16:creationId xmlns:a16="http://schemas.microsoft.com/office/drawing/2014/main" id="{469CC624-331C-43C8-B07D-A2E5E5373C6E}"/>
              </a:ext>
            </a:extLst>
          </p:cNvPr>
          <p:cNvPicPr>
            <a:picLocks noChangeAspect="1"/>
          </p:cNvPicPr>
          <p:nvPr/>
        </p:nvPicPr>
        <p:blipFill>
          <a:blip r:embed="rId2"/>
          <a:stretch>
            <a:fillRect/>
          </a:stretch>
        </p:blipFill>
        <p:spPr>
          <a:xfrm>
            <a:off x="5534025" y="1859563"/>
            <a:ext cx="3609975" cy="3524250"/>
          </a:xfrm>
          <a:prstGeom prst="rect">
            <a:avLst/>
          </a:prstGeom>
        </p:spPr>
      </p:pic>
    </p:spTree>
    <p:extLst>
      <p:ext uri="{BB962C8B-B14F-4D97-AF65-F5344CB8AC3E}">
        <p14:creationId xmlns:p14="http://schemas.microsoft.com/office/powerpoint/2010/main" val="198977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06A81A-933E-42BE-B9C1-DB6896541DB8}"/>
              </a:ext>
            </a:extLst>
          </p:cNvPr>
          <p:cNvSpPr>
            <a:spLocks noGrp="1"/>
          </p:cNvSpPr>
          <p:nvPr>
            <p:ph type="title"/>
          </p:nvPr>
        </p:nvSpPr>
        <p:spPr>
          <a:xfrm>
            <a:off x="609600" y="609600"/>
            <a:ext cx="6348413" cy="73116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JOURNEY 2050 - INTRODUCTION</a:t>
            </a:r>
          </a:p>
        </p:txBody>
      </p:sp>
      <p:sp>
        <p:nvSpPr>
          <p:cNvPr id="4" name="Rectangle 3">
            <a:extLst>
              <a:ext uri="{FF2B5EF4-FFF2-40B4-BE49-F238E27FC236}">
                <a16:creationId xmlns:a16="http://schemas.microsoft.com/office/drawing/2014/main" id="{050E2BE4-EE7D-4774-8124-63AA5F6811E4}"/>
              </a:ext>
            </a:extLst>
          </p:cNvPr>
          <p:cNvSpPr/>
          <p:nvPr/>
        </p:nvSpPr>
        <p:spPr>
          <a:xfrm>
            <a:off x="1619672" y="5445224"/>
            <a:ext cx="4572000" cy="646331"/>
          </a:xfrm>
          <a:prstGeom prst="rect">
            <a:avLst/>
          </a:prstGeom>
        </p:spPr>
        <p:txBody>
          <a:bodyPr>
            <a:spAutoFit/>
          </a:bodyPr>
          <a:lstStyle/>
          <a:p>
            <a:r>
              <a:rPr lang="en-US" dirty="0">
                <a:solidFill>
                  <a:schemeClr val="accent2">
                    <a:lumMod val="50000"/>
                  </a:schemeClr>
                </a:solidFill>
                <a:hlinkClick r:id="rId2">
                  <a:extLst>
                    <a:ext uri="{A12FA001-AC4F-418D-AE19-62706E023703}">
                      <ahyp:hlinkClr xmlns:ahyp="http://schemas.microsoft.com/office/drawing/2018/hyperlinkcolor" val="tx"/>
                    </a:ext>
                  </a:extLst>
                </a:hlinkClick>
              </a:rPr>
              <a:t>https://www.youtube.com/watch?v=zYecU_gJdxA&amp;feature=youtu.be</a:t>
            </a:r>
            <a:endParaRPr lang="en-US" dirty="0">
              <a:solidFill>
                <a:schemeClr val="accent2">
                  <a:lumMod val="50000"/>
                </a:schemeClr>
              </a:solidFill>
            </a:endParaRPr>
          </a:p>
        </p:txBody>
      </p:sp>
      <p:pic>
        <p:nvPicPr>
          <p:cNvPr id="5" name="Picture 4">
            <a:extLst>
              <a:ext uri="{FF2B5EF4-FFF2-40B4-BE49-F238E27FC236}">
                <a16:creationId xmlns:a16="http://schemas.microsoft.com/office/drawing/2014/main" id="{154C54E6-AAB2-4D75-B5C8-33388E8404E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007604" y="1792237"/>
            <a:ext cx="5796136" cy="3273526"/>
          </a:xfrm>
          <a:prstGeom prst="rect">
            <a:avLst/>
          </a:prstGeom>
        </p:spPr>
      </p:pic>
    </p:spTree>
    <p:extLst>
      <p:ext uri="{BB962C8B-B14F-4D97-AF65-F5344CB8AC3E}">
        <p14:creationId xmlns:p14="http://schemas.microsoft.com/office/powerpoint/2010/main" val="145430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98FA97-6D7C-45FF-A926-5FA2C806ED85}"/>
              </a:ext>
            </a:extLst>
          </p:cNvPr>
          <p:cNvPicPr>
            <a:picLocks noChangeAspect="1"/>
          </p:cNvPicPr>
          <p:nvPr/>
        </p:nvPicPr>
        <p:blipFill>
          <a:blip r:embed="rId2"/>
          <a:stretch>
            <a:fillRect/>
          </a:stretch>
        </p:blipFill>
        <p:spPr>
          <a:xfrm>
            <a:off x="1185862" y="411097"/>
            <a:ext cx="6772275" cy="2990850"/>
          </a:xfrm>
          <a:prstGeom prst="rect">
            <a:avLst/>
          </a:prstGeom>
        </p:spPr>
      </p:pic>
      <p:sp>
        <p:nvSpPr>
          <p:cNvPr id="5" name="Rectangle 4">
            <a:extLst>
              <a:ext uri="{FF2B5EF4-FFF2-40B4-BE49-F238E27FC236}">
                <a16:creationId xmlns:a16="http://schemas.microsoft.com/office/drawing/2014/main" id="{EEDD5EAA-B014-45A8-B5DF-E2A43B0C3AA3}"/>
              </a:ext>
            </a:extLst>
          </p:cNvPr>
          <p:cNvSpPr/>
          <p:nvPr/>
        </p:nvSpPr>
        <p:spPr>
          <a:xfrm>
            <a:off x="395536" y="3645024"/>
            <a:ext cx="8064896" cy="2400657"/>
          </a:xfrm>
          <a:prstGeom prst="rect">
            <a:avLst/>
          </a:prstGeom>
        </p:spPr>
        <p:txBody>
          <a:bodyPr wrap="square">
            <a:spAutoFit/>
          </a:bodyPr>
          <a:lstStyle/>
          <a:p>
            <a:pPr fontAlgn="base"/>
            <a:r>
              <a:rPr lang="en-US" b="1" dirty="0">
                <a:solidFill>
                  <a:srgbClr val="000000"/>
                </a:solidFill>
                <a:latin typeface="Montserrat"/>
              </a:rPr>
              <a:t>Lean Six Sigma is a combination of two powerful process improvement methods: </a:t>
            </a:r>
            <a:r>
              <a:rPr lang="en-US" b="1" dirty="0">
                <a:solidFill>
                  <a:srgbClr val="0091D4"/>
                </a:solidFill>
                <a:latin typeface="Montserrat"/>
                <a:hlinkClick r:id="rId3" tooltip="What is Lean?"/>
              </a:rPr>
              <a:t>Lean</a:t>
            </a:r>
            <a:r>
              <a:rPr lang="en-US" b="1" dirty="0">
                <a:solidFill>
                  <a:srgbClr val="000000"/>
                </a:solidFill>
                <a:latin typeface="Montserrat"/>
              </a:rPr>
              <a:t> and </a:t>
            </a:r>
            <a:r>
              <a:rPr lang="en-US" b="1" dirty="0">
                <a:solidFill>
                  <a:srgbClr val="0091D4"/>
                </a:solidFill>
                <a:latin typeface="Montserrat"/>
                <a:hlinkClick r:id="rId4" tooltip="What is Six Sigma?"/>
              </a:rPr>
              <a:t>Six Sigma</a:t>
            </a:r>
            <a:r>
              <a:rPr lang="en-US" b="1" dirty="0">
                <a:solidFill>
                  <a:srgbClr val="000000"/>
                </a:solidFill>
                <a:latin typeface="Montserrat"/>
              </a:rPr>
              <a:t>.</a:t>
            </a:r>
          </a:p>
          <a:p>
            <a:pPr fontAlgn="base"/>
            <a:endParaRPr lang="en-US" b="1" dirty="0">
              <a:solidFill>
                <a:srgbClr val="000000"/>
              </a:solidFill>
              <a:latin typeface="Montserrat"/>
            </a:endParaRPr>
          </a:p>
          <a:p>
            <a:pPr fontAlgn="base"/>
            <a:r>
              <a:rPr lang="en-US" sz="1600" b="1" dirty="0">
                <a:latin typeface="Candara" panose="020E0502030303020204" pitchFamily="34" charset="0"/>
              </a:rPr>
              <a:t>Lean Six Sigma decreases your organization’s costs by:</a:t>
            </a:r>
          </a:p>
          <a:p>
            <a:pPr lvl="1" fontAlgn="base">
              <a:buFont typeface="Arial" panose="020B0604020202020204" pitchFamily="34" charset="0"/>
              <a:buChar char="•"/>
            </a:pPr>
            <a:r>
              <a:rPr lang="en-US" sz="1600" b="1" dirty="0">
                <a:latin typeface="Candara" panose="020E0502030303020204" pitchFamily="34" charset="0"/>
              </a:rPr>
              <a:t>Removing “Waste” from a process. Waste is any activity within a process that isn’t required to manufacture a product or provide a service that is up to specification.</a:t>
            </a:r>
          </a:p>
          <a:p>
            <a:pPr lvl="1" fontAlgn="base"/>
            <a:endParaRPr lang="en-US" sz="1600" b="1" dirty="0">
              <a:latin typeface="Candara" panose="020E0502030303020204" pitchFamily="34" charset="0"/>
            </a:endParaRPr>
          </a:p>
          <a:p>
            <a:pPr lvl="1" fontAlgn="base">
              <a:buFont typeface="Arial" panose="020B0604020202020204" pitchFamily="34" charset="0"/>
              <a:buChar char="•"/>
            </a:pPr>
            <a:r>
              <a:rPr lang="en-US" sz="1600" b="1" dirty="0">
                <a:latin typeface="Candara" panose="020E0502030303020204" pitchFamily="34" charset="0"/>
              </a:rPr>
              <a:t>Solving problems caused by a process. Problems are defects in a product or service that cost your organization money</a:t>
            </a:r>
            <a:endParaRPr lang="en-US" sz="1600" b="1" i="0" dirty="0">
              <a:effectLst/>
              <a:latin typeface="Candara" panose="020E0502030303020204" pitchFamily="34" charset="0"/>
            </a:endParaRPr>
          </a:p>
        </p:txBody>
      </p:sp>
    </p:spTree>
    <p:extLst>
      <p:ext uri="{BB962C8B-B14F-4D97-AF65-F5344CB8AC3E}">
        <p14:creationId xmlns:p14="http://schemas.microsoft.com/office/powerpoint/2010/main" val="282482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4D87B-4D73-41A5-B13A-62233EC42E44}"/>
              </a:ext>
            </a:extLst>
          </p:cNvPr>
          <p:cNvPicPr>
            <a:picLocks noChangeAspect="1"/>
          </p:cNvPicPr>
          <p:nvPr/>
        </p:nvPicPr>
        <p:blipFill>
          <a:blip r:embed="rId2"/>
          <a:stretch>
            <a:fillRect/>
          </a:stretch>
        </p:blipFill>
        <p:spPr>
          <a:xfrm>
            <a:off x="1081087" y="357187"/>
            <a:ext cx="6981825" cy="6143625"/>
          </a:xfrm>
          <a:prstGeom prst="rect">
            <a:avLst/>
          </a:prstGeom>
        </p:spPr>
      </p:pic>
    </p:spTree>
    <p:extLst>
      <p:ext uri="{BB962C8B-B14F-4D97-AF65-F5344CB8AC3E}">
        <p14:creationId xmlns:p14="http://schemas.microsoft.com/office/powerpoint/2010/main" val="84929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5F726B-8237-4F2E-94E5-403AB8AF810D}"/>
              </a:ext>
            </a:extLst>
          </p:cNvPr>
          <p:cNvPicPr>
            <a:picLocks noChangeAspect="1"/>
          </p:cNvPicPr>
          <p:nvPr/>
        </p:nvPicPr>
        <p:blipFill>
          <a:blip r:embed="rId2"/>
          <a:stretch>
            <a:fillRect/>
          </a:stretch>
        </p:blipFill>
        <p:spPr>
          <a:xfrm>
            <a:off x="353249" y="447370"/>
            <a:ext cx="5946943" cy="6067730"/>
          </a:xfrm>
          <a:prstGeom prst="rect">
            <a:avLst/>
          </a:prstGeom>
        </p:spPr>
      </p:pic>
      <p:pic>
        <p:nvPicPr>
          <p:cNvPr id="4" name="Picture 3">
            <a:extLst>
              <a:ext uri="{FF2B5EF4-FFF2-40B4-BE49-F238E27FC236}">
                <a16:creationId xmlns:a16="http://schemas.microsoft.com/office/drawing/2014/main" id="{92F0BAB8-0063-4572-AAF5-69CE1B3103A2}"/>
              </a:ext>
            </a:extLst>
          </p:cNvPr>
          <p:cNvPicPr>
            <a:picLocks noChangeAspect="1"/>
          </p:cNvPicPr>
          <p:nvPr/>
        </p:nvPicPr>
        <p:blipFill>
          <a:blip r:embed="rId3"/>
          <a:stretch>
            <a:fillRect/>
          </a:stretch>
        </p:blipFill>
        <p:spPr>
          <a:xfrm>
            <a:off x="6660232" y="1268760"/>
            <a:ext cx="2281436" cy="3086100"/>
          </a:xfrm>
          <a:prstGeom prst="rect">
            <a:avLst/>
          </a:prstGeom>
        </p:spPr>
      </p:pic>
    </p:spTree>
    <p:extLst>
      <p:ext uri="{BB962C8B-B14F-4D97-AF65-F5344CB8AC3E}">
        <p14:creationId xmlns:p14="http://schemas.microsoft.com/office/powerpoint/2010/main" val="163485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12295-E1DC-404C-9E61-5361D58D7722}"/>
              </a:ext>
            </a:extLst>
          </p:cNvPr>
          <p:cNvSpPr txBox="1"/>
          <p:nvPr/>
        </p:nvSpPr>
        <p:spPr>
          <a:xfrm>
            <a:off x="251520" y="476672"/>
            <a:ext cx="669674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ACTIVITY: LEAN SIX SIGMA GAMES</a:t>
            </a:r>
          </a:p>
        </p:txBody>
      </p:sp>
      <p:sp>
        <p:nvSpPr>
          <p:cNvPr id="5" name="Rectangle 4">
            <a:extLst>
              <a:ext uri="{FF2B5EF4-FFF2-40B4-BE49-F238E27FC236}">
                <a16:creationId xmlns:a16="http://schemas.microsoft.com/office/drawing/2014/main" id="{D8B935B7-A285-4EE4-B1C0-41758A75009C}"/>
              </a:ext>
            </a:extLst>
          </p:cNvPr>
          <p:cNvSpPr/>
          <p:nvPr/>
        </p:nvSpPr>
        <p:spPr>
          <a:xfrm>
            <a:off x="1313892" y="2348880"/>
            <a:ext cx="4572000" cy="166013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Game 1 – Cross Your Arms</a:t>
            </a: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Game 2 – Change Your Seat</a:t>
            </a:r>
          </a:p>
          <a:p>
            <a:pP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Game 3 – Tennis Ball Game</a:t>
            </a:r>
          </a:p>
        </p:txBody>
      </p:sp>
      <p:pic>
        <p:nvPicPr>
          <p:cNvPr id="6" name="Picture 5">
            <a:extLst>
              <a:ext uri="{FF2B5EF4-FFF2-40B4-BE49-F238E27FC236}">
                <a16:creationId xmlns:a16="http://schemas.microsoft.com/office/drawing/2014/main" id="{6091151B-002D-42CA-8840-0EEA46985C40}"/>
              </a:ext>
            </a:extLst>
          </p:cNvPr>
          <p:cNvPicPr>
            <a:picLocks noChangeAspect="1"/>
          </p:cNvPicPr>
          <p:nvPr/>
        </p:nvPicPr>
        <p:blipFill>
          <a:blip r:embed="rId2"/>
          <a:stretch>
            <a:fillRect/>
          </a:stretch>
        </p:blipFill>
        <p:spPr>
          <a:xfrm>
            <a:off x="5975192" y="152524"/>
            <a:ext cx="2905125" cy="1571625"/>
          </a:xfrm>
          <a:prstGeom prst="rect">
            <a:avLst/>
          </a:prstGeom>
        </p:spPr>
      </p:pic>
    </p:spTree>
    <p:extLst>
      <p:ext uri="{BB962C8B-B14F-4D97-AF65-F5344CB8AC3E}">
        <p14:creationId xmlns:p14="http://schemas.microsoft.com/office/powerpoint/2010/main" val="105060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5" name="Rectangle 2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1112295-E1DC-404C-9E61-5361D58D7722}"/>
              </a:ext>
            </a:extLst>
          </p:cNvPr>
          <p:cNvSpPr txBox="1"/>
          <p:nvPr/>
        </p:nvSpPr>
        <p:spPr>
          <a:xfrm>
            <a:off x="1000126" y="609600"/>
            <a:ext cx="6447501" cy="13208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a:bodyPr>
          <a:lstStyle/>
          <a:p>
            <a:pPr defTabSz="457200">
              <a:spcBef>
                <a:spcPct val="0"/>
              </a:spcBef>
              <a:spcAft>
                <a:spcPts val="600"/>
              </a:spcAft>
            </a:pPr>
            <a:r>
              <a:rPr lang="en-US" sz="3600" b="1" dirty="0">
                <a:solidFill>
                  <a:schemeClr val="accent1"/>
                </a:solidFill>
                <a:latin typeface="+mj-lt"/>
                <a:ea typeface="+mj-ea"/>
                <a:cs typeface="+mj-cs"/>
              </a:rPr>
              <a:t>CASE STUDY: BUCKEYE TECHNOLOGIES</a:t>
            </a:r>
          </a:p>
        </p:txBody>
      </p:sp>
      <p:sp>
        <p:nvSpPr>
          <p:cNvPr id="46" name="Isosceles Triangle 2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8B935B7-A285-4EE4-B1C0-41758A75009C}"/>
              </a:ext>
            </a:extLst>
          </p:cNvPr>
          <p:cNvSpPr/>
          <p:nvPr/>
        </p:nvSpPr>
        <p:spPr>
          <a:xfrm>
            <a:off x="1000126" y="2160589"/>
            <a:ext cx="6447501" cy="388077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a:solidFill>
                  <a:schemeClr val="tx1">
                    <a:lumMod val="75000"/>
                    <a:lumOff val="25000"/>
                  </a:schemeClr>
                </a:solidFill>
              </a:rPr>
              <a:t>Buckeye Technologies is a manufacturer of semiconductors for mobile consumer electronic devices, such as laptop computers, smart phones, and digital cameras. Ms. Sabina Norton has been working at Buckeye Technologies for about a year as a production manager.</a:t>
            </a:r>
          </a:p>
          <a:p>
            <a:pPr defTabSz="457200">
              <a:spcBef>
                <a:spcPts val="1000"/>
              </a:spcBef>
              <a:buClr>
                <a:schemeClr val="accent1"/>
              </a:buClr>
              <a:buSzPct val="80000"/>
              <a:buFont typeface="Wingdings 3" charset="2"/>
              <a:buChar char=""/>
            </a:pPr>
            <a:r>
              <a:rPr lang="en-US">
                <a:solidFill>
                  <a:schemeClr val="tx1">
                    <a:lumMod val="75000"/>
                    <a:lumOff val="25000"/>
                  </a:schemeClr>
                </a:solidFill>
              </a:rPr>
              <a:t>The volatile demand of the semiconductor industry has been an obstacle in designing an accurate production schedule. The unstable demand causes the company to carry high amounts of safety stock and incur other types of wastes. Sabina is wondering if the operation can be modified to become more efficient.</a:t>
            </a:r>
            <a:endParaRPr lang="en-US">
              <a:solidFill>
                <a:schemeClr val="tx1">
                  <a:lumMod val="75000"/>
                  <a:lumOff val="25000"/>
                </a:schemeClr>
              </a:solidFill>
              <a:effectLst/>
            </a:endParaRPr>
          </a:p>
        </p:txBody>
      </p:sp>
      <p:sp>
        <p:nvSpPr>
          <p:cNvPr id="47" name="Isosceles Triangle 2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758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4572001" y="857250"/>
            <a:ext cx="1" cy="1123934"/>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quarter" idx="4294967295"/>
          </p:nvPr>
        </p:nvSpPr>
        <p:spPr>
          <a:xfrm>
            <a:off x="821207" y="3352062"/>
            <a:ext cx="7505023" cy="945174"/>
          </a:xfrm>
        </p:spPr>
        <p:txBody>
          <a:bodyPr>
            <a:normAutofit fontScale="85000" lnSpcReduction="10000"/>
          </a:bodyPr>
          <a:lstStyle/>
          <a:p>
            <a:pPr marL="0" indent="0" algn="ctr">
              <a:buNone/>
            </a:pPr>
            <a:endParaRPr lang="en-US" sz="1100" spc="300" dirty="0">
              <a:solidFill>
                <a:srgbClr val="FFFFFF"/>
              </a:solidFill>
              <a:latin typeface="Cambria"/>
              <a:cs typeface="Cambria"/>
            </a:endParaRPr>
          </a:p>
          <a:p>
            <a:pPr marL="0" indent="0" algn="ctr">
              <a:buNone/>
            </a:pPr>
            <a:r>
              <a:rPr lang="en-US" spc="300" dirty="0">
                <a:solidFill>
                  <a:srgbClr val="FFFFFF"/>
                </a:solidFill>
                <a:latin typeface="Cambria"/>
                <a:cs typeface="Cambria"/>
              </a:rPr>
              <a:t>Module 6 – Quality Control Principles</a:t>
            </a:r>
            <a:endParaRPr lang="en-US" b="1" spc="300" dirty="0">
              <a:solidFill>
                <a:srgbClr val="FFFFFF"/>
              </a:solidFill>
            </a:endParaRPr>
          </a:p>
        </p:txBody>
      </p:sp>
      <p:grpSp>
        <p:nvGrpSpPr>
          <p:cNvPr id="7" name="Group 6"/>
          <p:cNvGrpSpPr/>
          <p:nvPr/>
        </p:nvGrpSpPr>
        <p:grpSpPr>
          <a:xfrm>
            <a:off x="1893660" y="2377589"/>
            <a:ext cx="5350893" cy="959193"/>
            <a:chOff x="2257013" y="1682350"/>
            <a:chExt cx="4447108" cy="797182"/>
          </a:xfrm>
        </p:grpSpPr>
        <p:pic>
          <p:nvPicPr>
            <p:cNvPr id="10" name="Picture 9" descr="Banner-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899123" y="1682350"/>
              <a:ext cx="804998" cy="797182"/>
            </a:xfrm>
            <a:prstGeom prst="rect">
              <a:avLst/>
            </a:prstGeom>
          </p:spPr>
        </p:pic>
        <p:pic>
          <p:nvPicPr>
            <p:cNvPr id="11" name="Picture 10" descr="Banner-0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257013" y="1682350"/>
              <a:ext cx="804998" cy="797182"/>
            </a:xfrm>
            <a:prstGeom prst="rect">
              <a:avLst/>
            </a:prstGeom>
          </p:spPr>
        </p:pic>
        <p:sp>
          <p:nvSpPr>
            <p:cNvPr id="9" name="Rectangle 8"/>
            <p:cNvSpPr/>
            <p:nvPr/>
          </p:nvSpPr>
          <p:spPr>
            <a:xfrm>
              <a:off x="2660952" y="1741929"/>
              <a:ext cx="3640667" cy="487600"/>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Narrow"/>
              </a:endParaRPr>
            </a:p>
          </p:txBody>
        </p:sp>
      </p:grpSp>
      <p:sp>
        <p:nvSpPr>
          <p:cNvPr id="15" name="Text Placeholder 7"/>
          <p:cNvSpPr>
            <a:spLocks noGrp="1"/>
          </p:cNvSpPr>
          <p:nvPr>
            <p:ph type="body" sz="quarter" idx="4294967295"/>
          </p:nvPr>
        </p:nvSpPr>
        <p:spPr>
          <a:xfrm>
            <a:off x="1529475" y="2510001"/>
            <a:ext cx="6114935" cy="538218"/>
          </a:xfrm>
        </p:spPr>
        <p:txBody>
          <a:bodyPr>
            <a:normAutofit/>
          </a:bodyPr>
          <a:lstStyle/>
          <a:p>
            <a:pPr marL="0" indent="0" algn="ctr">
              <a:buNone/>
            </a:pPr>
            <a:r>
              <a:rPr lang="en-US" sz="2500" dirty="0">
                <a:solidFill>
                  <a:srgbClr val="FFFFFF"/>
                </a:solidFill>
                <a:latin typeface="Arial"/>
                <a:cs typeface="Arial"/>
              </a:rPr>
              <a:t>CLA Review</a:t>
            </a:r>
          </a:p>
        </p:txBody>
      </p:sp>
      <p:pic>
        <p:nvPicPr>
          <p:cNvPr id="24" name="Picture 23" descr="Gears-0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570" y="1122422"/>
            <a:ext cx="1120670" cy="1258834"/>
          </a:xfrm>
          <a:prstGeom prst="rect">
            <a:avLst/>
          </a:prstGeom>
        </p:spPr>
      </p:pic>
      <p:cxnSp>
        <p:nvCxnSpPr>
          <p:cNvPr id="33" name="Straight Connector 32"/>
          <p:cNvCxnSpPr/>
          <p:nvPr/>
        </p:nvCxnSpPr>
        <p:spPr>
          <a:xfrm flipH="1">
            <a:off x="1971525" y="3412537"/>
            <a:ext cx="5116287" cy="2419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971525" y="4305536"/>
            <a:ext cx="5116287"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330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C06B60-E161-4043-9360-06AF8CDAB204}"/>
              </a:ext>
            </a:extLst>
          </p:cNvPr>
          <p:cNvSpPr>
            <a:spLocks noGrp="1"/>
          </p:cNvSpPr>
          <p:nvPr>
            <p:ph type="body" sz="quarter" idx="10"/>
          </p:nvPr>
        </p:nvSpPr>
        <p:spPr>
          <a:prstGeom prst="homePlate">
            <a:avLst/>
          </a:prstGeom>
          <a:solidFill>
            <a:schemeClr val="accent1">
              <a:lumMod val="50000"/>
            </a:schemeClr>
          </a:solidFill>
        </p:spPr>
        <p:txBody>
          <a:bodyPr>
            <a:normAutofit/>
          </a:bodyPr>
          <a:lstStyle/>
          <a:p>
            <a:r>
              <a:rPr lang="en-US" dirty="0">
                <a:solidFill>
                  <a:schemeClr val="bg1"/>
                </a:solidFill>
              </a:rPr>
              <a:t>What is Quality Control?</a:t>
            </a:r>
          </a:p>
        </p:txBody>
      </p:sp>
      <p:sp>
        <p:nvSpPr>
          <p:cNvPr id="4" name="TextBox 3">
            <a:extLst>
              <a:ext uri="{FF2B5EF4-FFF2-40B4-BE49-F238E27FC236}">
                <a16:creationId xmlns:a16="http://schemas.microsoft.com/office/drawing/2014/main" id="{E7E92B9B-9D2C-41C6-870A-4EDD11B7C249}"/>
              </a:ext>
            </a:extLst>
          </p:cNvPr>
          <p:cNvSpPr txBox="1"/>
          <p:nvPr/>
        </p:nvSpPr>
        <p:spPr>
          <a:xfrm>
            <a:off x="1619672" y="2132856"/>
            <a:ext cx="6477000" cy="3970318"/>
          </a:xfrm>
          <a:prstGeom prst="rect">
            <a:avLst/>
          </a:prstGeom>
          <a:noFill/>
        </p:spPr>
        <p:txBody>
          <a:bodyPr wrap="square" rtlCol="0">
            <a:spAutoFit/>
          </a:bodyPr>
          <a:lstStyle/>
          <a:p>
            <a:r>
              <a:rPr lang="en-US" dirty="0">
                <a:solidFill>
                  <a:prstClr val="black"/>
                </a:solidFill>
                <a:latin typeface="Calibri"/>
              </a:rPr>
              <a:t>Basic Quality Objectives of Handling of Material:</a:t>
            </a:r>
          </a:p>
          <a:p>
            <a:pPr marL="285750" indent="-285750">
              <a:buFont typeface="Arial" panose="020B0604020202020204" pitchFamily="34" charset="0"/>
              <a:buChar char="•"/>
            </a:pPr>
            <a:r>
              <a:rPr lang="en-US" dirty="0">
                <a:solidFill>
                  <a:prstClr val="black"/>
                </a:solidFill>
                <a:latin typeface="Calibri"/>
              </a:rPr>
              <a:t>Accurate</a:t>
            </a:r>
          </a:p>
          <a:p>
            <a:pPr marL="285750" indent="-285750">
              <a:buFont typeface="Arial" panose="020B0604020202020204" pitchFamily="34" charset="0"/>
              <a:buChar char="•"/>
            </a:pPr>
            <a:r>
              <a:rPr lang="en-US" dirty="0">
                <a:solidFill>
                  <a:prstClr val="black"/>
                </a:solidFill>
                <a:latin typeface="Calibri"/>
              </a:rPr>
              <a:t>On-Time</a:t>
            </a:r>
          </a:p>
          <a:p>
            <a:pPr marL="285750" indent="-285750">
              <a:buFont typeface="Arial" panose="020B0604020202020204" pitchFamily="34" charset="0"/>
              <a:buChar char="•"/>
            </a:pPr>
            <a:r>
              <a:rPr lang="en-US" dirty="0">
                <a:solidFill>
                  <a:prstClr val="black"/>
                </a:solidFill>
                <a:latin typeface="Calibri"/>
              </a:rPr>
              <a:t>Damage-Free</a:t>
            </a:r>
          </a:p>
          <a:p>
            <a:pPr marL="285750" indent="-285750">
              <a:buFont typeface="Arial" panose="020B0604020202020204" pitchFamily="34" charset="0"/>
              <a:buChar char="•"/>
            </a:pPr>
            <a:endParaRPr lang="en-US" dirty="0">
              <a:solidFill>
                <a:prstClr val="black"/>
              </a:solidFill>
              <a:latin typeface="Calibri"/>
            </a:endParaRPr>
          </a:p>
          <a:p>
            <a:r>
              <a:rPr lang="en-US" b="1" dirty="0">
                <a:solidFill>
                  <a:prstClr val="black"/>
                </a:solidFill>
                <a:latin typeface="Calibri"/>
              </a:rPr>
              <a:t>Quality Control </a:t>
            </a:r>
            <a:r>
              <a:rPr lang="en-US" dirty="0">
                <a:solidFill>
                  <a:prstClr val="black"/>
                </a:solidFill>
                <a:latin typeface="Calibri"/>
              </a:rPr>
              <a:t>– process used to ensure that products meet or exceed customer expectations and are delivered on-time and without damage</a:t>
            </a:r>
          </a:p>
          <a:p>
            <a:endParaRPr lang="en-US" dirty="0">
              <a:solidFill>
                <a:prstClr val="black"/>
              </a:solidFill>
              <a:latin typeface="Calibri"/>
            </a:endParaRPr>
          </a:p>
          <a:p>
            <a:r>
              <a:rPr lang="en-US" b="1" dirty="0">
                <a:solidFill>
                  <a:prstClr val="black"/>
                </a:solidFill>
                <a:latin typeface="Calibri"/>
              </a:rPr>
              <a:t>Quality Planning </a:t>
            </a:r>
            <a:r>
              <a:rPr lang="en-US" dirty="0">
                <a:solidFill>
                  <a:prstClr val="black"/>
                </a:solidFill>
                <a:latin typeface="Calibri"/>
              </a:rPr>
              <a:t>– designing a process that is capable of meeting quality standards</a:t>
            </a:r>
          </a:p>
          <a:p>
            <a:endParaRPr lang="en-US" dirty="0">
              <a:solidFill>
                <a:prstClr val="black"/>
              </a:solidFill>
              <a:latin typeface="Calibri"/>
            </a:endParaRPr>
          </a:p>
          <a:p>
            <a:r>
              <a:rPr lang="en-US" b="1" dirty="0">
                <a:solidFill>
                  <a:prstClr val="black"/>
                </a:solidFill>
                <a:latin typeface="Calibri"/>
              </a:rPr>
              <a:t>Quality Improvement </a:t>
            </a:r>
            <a:r>
              <a:rPr lang="en-US" dirty="0">
                <a:solidFill>
                  <a:prstClr val="black"/>
                </a:solidFill>
                <a:latin typeface="Calibri"/>
              </a:rPr>
              <a:t>– finding a better way to meet customer needs</a:t>
            </a:r>
          </a:p>
        </p:txBody>
      </p:sp>
    </p:spTree>
    <p:extLst>
      <p:ext uri="{BB962C8B-B14F-4D97-AF65-F5344CB8AC3E}">
        <p14:creationId xmlns:p14="http://schemas.microsoft.com/office/powerpoint/2010/main" val="196073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C06B60-E161-4043-9360-06AF8CDAB204}"/>
              </a:ext>
            </a:extLst>
          </p:cNvPr>
          <p:cNvSpPr>
            <a:spLocks noGrp="1"/>
          </p:cNvSpPr>
          <p:nvPr>
            <p:ph type="body" sz="quarter" idx="10"/>
          </p:nvPr>
        </p:nvSpPr>
        <p:spPr>
          <a:prstGeom prst="homePlate">
            <a:avLst/>
          </a:prstGeom>
          <a:solidFill>
            <a:schemeClr val="accent1">
              <a:lumMod val="50000"/>
            </a:schemeClr>
          </a:solidFill>
        </p:spPr>
        <p:txBody>
          <a:bodyPr>
            <a:normAutofit/>
          </a:bodyPr>
          <a:lstStyle/>
          <a:p>
            <a:r>
              <a:rPr lang="en-US" dirty="0">
                <a:solidFill>
                  <a:schemeClr val="bg1"/>
                </a:solidFill>
              </a:rPr>
              <a:t>Quality Control Systems</a:t>
            </a:r>
          </a:p>
        </p:txBody>
      </p:sp>
      <p:sp>
        <p:nvSpPr>
          <p:cNvPr id="3" name="TextBox 2">
            <a:extLst>
              <a:ext uri="{FF2B5EF4-FFF2-40B4-BE49-F238E27FC236}">
                <a16:creationId xmlns:a16="http://schemas.microsoft.com/office/drawing/2014/main" id="{BBF1408B-089C-4E7E-8DE1-7F587374AB17}"/>
              </a:ext>
            </a:extLst>
          </p:cNvPr>
          <p:cNvSpPr txBox="1"/>
          <p:nvPr/>
        </p:nvSpPr>
        <p:spPr>
          <a:xfrm>
            <a:off x="1547664" y="2348880"/>
            <a:ext cx="6048672" cy="357020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Lean</a:t>
            </a:r>
            <a:r>
              <a:rPr lang="en-US" sz="1600" dirty="0"/>
              <a:t> – practice that seeks to eliminate waste – reduce inventory, reduce waste, reduce mistakes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Six Sigma</a:t>
            </a:r>
            <a:r>
              <a:rPr lang="en-US" sz="1600" dirty="0"/>
              <a:t> – business management strategy developed by Motorola</a:t>
            </a:r>
          </a:p>
          <a:p>
            <a:pPr marL="742950" lvl="1" indent="-285750">
              <a:buFont typeface="Arial" panose="020B0604020202020204" pitchFamily="34" charset="0"/>
              <a:buChar char="•"/>
            </a:pPr>
            <a:r>
              <a:rPr lang="en-US" sz="1600" dirty="0"/>
              <a:t>Must produce no more than 3.4 defects per million</a:t>
            </a:r>
          </a:p>
          <a:p>
            <a:pPr marL="742950" lvl="1" indent="-285750">
              <a:buFont typeface="Arial" panose="020B0604020202020204" pitchFamily="34" charset="0"/>
              <a:buChar char="•"/>
            </a:pPr>
            <a:r>
              <a:rPr lang="en-US" sz="1600" dirty="0" err="1"/>
              <a:t>DMAIC</a:t>
            </a:r>
            <a:r>
              <a:rPr lang="en-US" sz="1600" dirty="0"/>
              <a:t> – define, measure, analyze, improve, and control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Total Quality Management (TQM)</a:t>
            </a:r>
            <a:r>
              <a:rPr lang="en-US" sz="1600" dirty="0"/>
              <a:t> – improve quality, involve everyone in organization, ensure customer satisfaction</a:t>
            </a:r>
          </a:p>
          <a:p>
            <a:pPr marL="742950" lvl="1" indent="-285750">
              <a:buFont typeface="Arial" panose="020B0604020202020204" pitchFamily="34" charset="0"/>
              <a:buChar char="•"/>
            </a:pPr>
            <a:r>
              <a:rPr lang="en-US" sz="1600" b="1" dirty="0"/>
              <a:t>Kaizen – </a:t>
            </a:r>
            <a:r>
              <a:rPr lang="en-US" sz="1600" dirty="0"/>
              <a:t>Japanese for continuous improvement</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ISO 9000 </a:t>
            </a:r>
            <a:r>
              <a:rPr lang="en-US" sz="1600" dirty="0"/>
              <a:t>– international standards that apply to design and implementation of quality systems</a:t>
            </a:r>
          </a:p>
          <a:p>
            <a:endParaRPr lang="en-US" b="1" dirty="0"/>
          </a:p>
        </p:txBody>
      </p:sp>
    </p:spTree>
    <p:extLst>
      <p:ext uri="{BB962C8B-B14F-4D97-AF65-F5344CB8AC3E}">
        <p14:creationId xmlns:p14="http://schemas.microsoft.com/office/powerpoint/2010/main" val="283630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BD62ABDE-5506-4F07-A472-B6A42F972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5"/>
            <a:ext cx="7467600" cy="138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Заголовок 1">
            <a:extLst>
              <a:ext uri="{FF2B5EF4-FFF2-40B4-BE49-F238E27FC236}">
                <a16:creationId xmlns:a16="http://schemas.microsoft.com/office/drawing/2014/main" id="{72A885C2-D696-426C-8290-35178CD000FE}"/>
              </a:ext>
            </a:extLst>
          </p:cNvPr>
          <p:cNvSpPr>
            <a:spLocks noGrp="1" noChangeArrowheads="1"/>
          </p:cNvSpPr>
          <p:nvPr>
            <p:ph idx="1"/>
          </p:nvPr>
        </p:nvSpPr>
        <p:spPr>
          <a:xfrm>
            <a:off x="395288" y="2205038"/>
            <a:ext cx="3035300" cy="720725"/>
          </a:xfrm>
        </p:spPr>
        <p:txBody>
          <a:bodyPr/>
          <a:lstStyle/>
          <a:p>
            <a:pPr marL="0" indent="0" eaLnBrk="1" hangingPunct="1">
              <a:buFontTx/>
              <a:buNone/>
            </a:pPr>
            <a:r>
              <a:rPr lang="en-US" altLang="en-US" b="1" u="sng">
                <a:solidFill>
                  <a:srgbClr val="336600"/>
                </a:solidFill>
                <a:latin typeface="Futura Md BT"/>
              </a:rPr>
              <a:t>KEY TERMS</a:t>
            </a:r>
          </a:p>
        </p:txBody>
      </p:sp>
      <p:sp>
        <p:nvSpPr>
          <p:cNvPr id="6" name="Rectangle 5">
            <a:extLst>
              <a:ext uri="{FF2B5EF4-FFF2-40B4-BE49-F238E27FC236}">
                <a16:creationId xmlns:a16="http://schemas.microsoft.com/office/drawing/2014/main" id="{64ED4200-DE26-4DF4-B6E6-3E21CB12655D}"/>
              </a:ext>
            </a:extLst>
          </p:cNvPr>
          <p:cNvSpPr/>
          <p:nvPr/>
        </p:nvSpPr>
        <p:spPr>
          <a:xfrm>
            <a:off x="395288" y="3054350"/>
            <a:ext cx="7467600" cy="2030413"/>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altLang="en-US" b="1" dirty="0">
                <a:solidFill>
                  <a:srgbClr val="9BBB59">
                    <a:lumMod val="50000"/>
                  </a:srgbClr>
                </a:solidFill>
                <a:latin typeface="Futura Md BT" pitchFamily="34" charset="0"/>
              </a:rPr>
              <a:t>Lean Supply Chain </a:t>
            </a:r>
            <a:r>
              <a:rPr lang="en-US" altLang="en-US" dirty="0">
                <a:solidFill>
                  <a:prstClr val="black"/>
                </a:solidFill>
                <a:latin typeface="Calibri"/>
              </a:rPr>
              <a:t>- streamline processes by eliminating waste and non-value-added activities</a:t>
            </a:r>
          </a:p>
          <a:p>
            <a:pPr eaLnBrk="1" fontAlgn="auto" hangingPunct="1">
              <a:spcBef>
                <a:spcPts val="0"/>
              </a:spcBef>
              <a:spcAft>
                <a:spcPts val="0"/>
              </a:spcAft>
              <a:defRPr/>
            </a:pPr>
            <a:endParaRPr lang="en-US" altLang="en-US" dirty="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defRPr/>
            </a:pPr>
            <a:r>
              <a:rPr lang="en-US" altLang="en-US" b="1" dirty="0">
                <a:solidFill>
                  <a:srgbClr val="9BBB59">
                    <a:lumMod val="50000"/>
                  </a:srgbClr>
                </a:solidFill>
                <a:latin typeface="Futura Md BT" pitchFamily="34" charset="0"/>
              </a:rPr>
              <a:t>Green Supply Chain </a:t>
            </a:r>
            <a:r>
              <a:rPr lang="en-US" altLang="en-US" dirty="0">
                <a:solidFill>
                  <a:prstClr val="black"/>
                </a:solidFill>
                <a:latin typeface="Calibri"/>
              </a:rPr>
              <a:t>– integrating environmental thinking</a:t>
            </a:r>
          </a:p>
          <a:p>
            <a:pPr eaLnBrk="1" fontAlgn="auto" hangingPunct="1">
              <a:spcBef>
                <a:spcPts val="0"/>
              </a:spcBef>
              <a:spcAft>
                <a:spcPts val="0"/>
              </a:spcAft>
              <a:defRPr/>
            </a:pPr>
            <a:endParaRPr lang="en-US" altLang="en-US" dirty="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defRPr/>
            </a:pPr>
            <a:r>
              <a:rPr lang="en-US" altLang="en-US" b="1" dirty="0">
                <a:solidFill>
                  <a:srgbClr val="9BBB59">
                    <a:lumMod val="50000"/>
                  </a:srgbClr>
                </a:solidFill>
                <a:latin typeface="Futura Md BT" pitchFamily="34" charset="0"/>
              </a:rPr>
              <a:t>Sustainable Supply Chain</a:t>
            </a:r>
            <a:r>
              <a:rPr lang="en-US" altLang="en-US" b="1" dirty="0">
                <a:solidFill>
                  <a:srgbClr val="00B050"/>
                </a:solidFill>
                <a:latin typeface="Calibri"/>
              </a:rPr>
              <a:t> </a:t>
            </a:r>
            <a:r>
              <a:rPr lang="en-US" altLang="en-US" dirty="0">
                <a:solidFill>
                  <a:prstClr val="black"/>
                </a:solidFill>
                <a:latin typeface="Calibri"/>
              </a:rPr>
              <a:t>- involves integrating environmentally and financially viable practices into the complete supply chain lifecycle</a:t>
            </a:r>
            <a:endParaRPr lang="en-US" dirty="0">
              <a:solidFill>
                <a:prstClr val="black"/>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C06B60-E161-4043-9360-06AF8CDAB204}"/>
              </a:ext>
            </a:extLst>
          </p:cNvPr>
          <p:cNvSpPr>
            <a:spLocks noGrp="1"/>
          </p:cNvSpPr>
          <p:nvPr>
            <p:ph type="body" sz="quarter" idx="10"/>
          </p:nvPr>
        </p:nvSpPr>
        <p:spPr>
          <a:prstGeom prst="homePlate">
            <a:avLst/>
          </a:prstGeom>
          <a:solidFill>
            <a:schemeClr val="accent1">
              <a:lumMod val="50000"/>
            </a:schemeClr>
          </a:solidFill>
        </p:spPr>
        <p:txBody>
          <a:bodyPr>
            <a:normAutofit/>
          </a:bodyPr>
          <a:lstStyle/>
          <a:p>
            <a:r>
              <a:rPr lang="en-US" dirty="0">
                <a:solidFill>
                  <a:schemeClr val="bg1"/>
                </a:solidFill>
              </a:rPr>
              <a:t>Quality Control Systems</a:t>
            </a:r>
          </a:p>
        </p:txBody>
      </p:sp>
      <p:sp>
        <p:nvSpPr>
          <p:cNvPr id="4" name="TextBox 3">
            <a:extLst>
              <a:ext uri="{FF2B5EF4-FFF2-40B4-BE49-F238E27FC236}">
                <a16:creationId xmlns:a16="http://schemas.microsoft.com/office/drawing/2014/main" id="{DB3D57E6-D262-43F8-813E-090708BE81E5}"/>
              </a:ext>
            </a:extLst>
          </p:cNvPr>
          <p:cNvSpPr txBox="1"/>
          <p:nvPr/>
        </p:nvSpPr>
        <p:spPr>
          <a:xfrm>
            <a:off x="1763688" y="2564904"/>
            <a:ext cx="5778593" cy="646331"/>
          </a:xfrm>
          <a:prstGeom prst="rect">
            <a:avLst/>
          </a:prstGeom>
          <a:noFill/>
        </p:spPr>
        <p:txBody>
          <a:bodyPr wrap="square" rtlCol="0">
            <a:spAutoFit/>
          </a:bodyPr>
          <a:lstStyle/>
          <a:p>
            <a:r>
              <a:rPr lang="en-US" b="1" dirty="0"/>
              <a:t>ISO 9000 </a:t>
            </a:r>
            <a:r>
              <a:rPr lang="en-US" dirty="0"/>
              <a:t>– international standards that apply to design and implementation of quality systems</a:t>
            </a:r>
          </a:p>
        </p:txBody>
      </p:sp>
    </p:spTree>
    <p:extLst>
      <p:ext uri="{BB962C8B-B14F-4D97-AF65-F5344CB8AC3E}">
        <p14:creationId xmlns:p14="http://schemas.microsoft.com/office/powerpoint/2010/main" val="313064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C06B60-E161-4043-9360-06AF8CDAB204}"/>
              </a:ext>
            </a:extLst>
          </p:cNvPr>
          <p:cNvSpPr>
            <a:spLocks noGrp="1"/>
          </p:cNvSpPr>
          <p:nvPr>
            <p:ph type="body" sz="quarter" idx="10"/>
          </p:nvPr>
        </p:nvSpPr>
        <p:spPr>
          <a:prstGeom prst="homePlate">
            <a:avLst/>
          </a:prstGeom>
          <a:solidFill>
            <a:schemeClr val="accent1">
              <a:lumMod val="50000"/>
            </a:schemeClr>
          </a:solidFill>
        </p:spPr>
        <p:txBody>
          <a:bodyPr>
            <a:normAutofit/>
          </a:bodyPr>
          <a:lstStyle/>
          <a:p>
            <a:r>
              <a:rPr lang="en-US" dirty="0" err="1">
                <a:solidFill>
                  <a:schemeClr val="bg1"/>
                </a:solidFill>
              </a:rPr>
              <a:t>PDCA</a:t>
            </a:r>
            <a:r>
              <a:rPr lang="en-US" dirty="0">
                <a:solidFill>
                  <a:schemeClr val="bg1"/>
                </a:solidFill>
              </a:rPr>
              <a:t> Cycle</a:t>
            </a:r>
          </a:p>
        </p:txBody>
      </p:sp>
      <p:pic>
        <p:nvPicPr>
          <p:cNvPr id="3" name="Picture 2">
            <a:extLst>
              <a:ext uri="{FF2B5EF4-FFF2-40B4-BE49-F238E27FC236}">
                <a16:creationId xmlns:a16="http://schemas.microsoft.com/office/drawing/2014/main" id="{9E5AFF8D-61EE-45D6-B441-118F551E9C08}"/>
              </a:ext>
            </a:extLst>
          </p:cNvPr>
          <p:cNvPicPr>
            <a:picLocks noChangeAspect="1"/>
          </p:cNvPicPr>
          <p:nvPr/>
        </p:nvPicPr>
        <p:blipFill>
          <a:blip r:embed="rId3"/>
          <a:stretch>
            <a:fillRect/>
          </a:stretch>
        </p:blipFill>
        <p:spPr>
          <a:xfrm>
            <a:off x="5762625" y="1484784"/>
            <a:ext cx="3381375" cy="1352550"/>
          </a:xfrm>
          <a:prstGeom prst="rect">
            <a:avLst/>
          </a:prstGeom>
        </p:spPr>
      </p:pic>
      <p:sp>
        <p:nvSpPr>
          <p:cNvPr id="4" name="TextBox 3">
            <a:extLst>
              <a:ext uri="{FF2B5EF4-FFF2-40B4-BE49-F238E27FC236}">
                <a16:creationId xmlns:a16="http://schemas.microsoft.com/office/drawing/2014/main" id="{4CBD087E-9475-49CB-B2FC-337779C76E7E}"/>
              </a:ext>
            </a:extLst>
          </p:cNvPr>
          <p:cNvSpPr txBox="1"/>
          <p:nvPr/>
        </p:nvSpPr>
        <p:spPr>
          <a:xfrm>
            <a:off x="1691680" y="2996952"/>
            <a:ext cx="6336704" cy="2585323"/>
          </a:xfrm>
          <a:prstGeom prst="rect">
            <a:avLst/>
          </a:prstGeom>
          <a:noFill/>
        </p:spPr>
        <p:txBody>
          <a:bodyPr wrap="square" rtlCol="0">
            <a:spAutoFit/>
          </a:bodyPr>
          <a:lstStyle/>
          <a:p>
            <a:r>
              <a:rPr lang="en-US" b="1" dirty="0"/>
              <a:t>Plan</a:t>
            </a:r>
            <a:r>
              <a:rPr lang="en-US" dirty="0"/>
              <a:t> – identify potential improvement – generate ideas</a:t>
            </a:r>
          </a:p>
          <a:p>
            <a:endParaRPr lang="en-US" b="1" dirty="0"/>
          </a:p>
          <a:p>
            <a:r>
              <a:rPr lang="en-US" b="1" dirty="0"/>
              <a:t>Do – </a:t>
            </a:r>
            <a:r>
              <a:rPr lang="en-US" dirty="0"/>
              <a:t>implement change</a:t>
            </a:r>
          </a:p>
          <a:p>
            <a:endParaRPr lang="en-US" b="1" dirty="0"/>
          </a:p>
          <a:p>
            <a:r>
              <a:rPr lang="en-US" b="1" dirty="0"/>
              <a:t>Check – </a:t>
            </a:r>
            <a:r>
              <a:rPr lang="en-US" dirty="0"/>
              <a:t>measure to find out whether change has accomplished objective</a:t>
            </a:r>
          </a:p>
          <a:p>
            <a:endParaRPr lang="en-US" b="1" dirty="0"/>
          </a:p>
          <a:p>
            <a:r>
              <a:rPr lang="en-US" b="1" dirty="0"/>
              <a:t>Act – </a:t>
            </a:r>
            <a:r>
              <a:rPr lang="en-US" dirty="0"/>
              <a:t>involve everyone in process to review and implement change on large scale</a:t>
            </a:r>
            <a:endParaRPr lang="en-US" b="1" dirty="0"/>
          </a:p>
        </p:txBody>
      </p:sp>
    </p:spTree>
    <p:extLst>
      <p:ext uri="{BB962C8B-B14F-4D97-AF65-F5344CB8AC3E}">
        <p14:creationId xmlns:p14="http://schemas.microsoft.com/office/powerpoint/2010/main" val="49134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C06B60-E161-4043-9360-06AF8CDAB204}"/>
              </a:ext>
            </a:extLst>
          </p:cNvPr>
          <p:cNvSpPr>
            <a:spLocks noGrp="1"/>
          </p:cNvSpPr>
          <p:nvPr>
            <p:ph type="body" sz="quarter" idx="10"/>
          </p:nvPr>
        </p:nvSpPr>
        <p:spPr>
          <a:prstGeom prst="homePlate">
            <a:avLst/>
          </a:prstGeom>
          <a:solidFill>
            <a:schemeClr val="accent1">
              <a:lumMod val="50000"/>
            </a:schemeClr>
          </a:solidFill>
        </p:spPr>
        <p:txBody>
          <a:bodyPr>
            <a:normAutofit/>
          </a:bodyPr>
          <a:lstStyle/>
          <a:p>
            <a:r>
              <a:rPr lang="en-US" dirty="0">
                <a:solidFill>
                  <a:schemeClr val="bg1"/>
                </a:solidFill>
              </a:rPr>
              <a:t>Types of Audits</a:t>
            </a:r>
          </a:p>
        </p:txBody>
      </p:sp>
      <p:sp>
        <p:nvSpPr>
          <p:cNvPr id="4" name="TextBox 3">
            <a:extLst>
              <a:ext uri="{FF2B5EF4-FFF2-40B4-BE49-F238E27FC236}">
                <a16:creationId xmlns:a16="http://schemas.microsoft.com/office/drawing/2014/main" id="{4CBD087E-9475-49CB-B2FC-337779C76E7E}"/>
              </a:ext>
            </a:extLst>
          </p:cNvPr>
          <p:cNvSpPr txBox="1"/>
          <p:nvPr/>
        </p:nvSpPr>
        <p:spPr>
          <a:xfrm>
            <a:off x="1691680" y="2636912"/>
            <a:ext cx="6336704" cy="2031325"/>
          </a:xfrm>
          <a:prstGeom prst="rect">
            <a:avLst/>
          </a:prstGeom>
          <a:noFill/>
        </p:spPr>
        <p:txBody>
          <a:bodyPr wrap="square" rtlCol="0">
            <a:spAutoFit/>
          </a:bodyPr>
          <a:lstStyle/>
          <a:p>
            <a:r>
              <a:rPr lang="en-US" b="1" dirty="0"/>
              <a:t>Audit</a:t>
            </a:r>
            <a:r>
              <a:rPr lang="en-US" dirty="0"/>
              <a:t> – examination of quality system by independent reviewer</a:t>
            </a:r>
          </a:p>
          <a:p>
            <a:endParaRPr lang="en-US" b="1" dirty="0"/>
          </a:p>
          <a:p>
            <a:pPr marL="285750" indent="-285750">
              <a:buFont typeface="Arial" panose="020B0604020202020204" pitchFamily="34" charset="0"/>
              <a:buChar char="•"/>
            </a:pPr>
            <a:r>
              <a:rPr lang="en-US" b="1" dirty="0"/>
              <a:t>Internal Audits – </a:t>
            </a:r>
            <a:r>
              <a:rPr lang="en-US" dirty="0"/>
              <a:t>conducted by someone within the company</a:t>
            </a:r>
            <a:endParaRPr lang="en-US" b="1" dirty="0"/>
          </a:p>
          <a:p>
            <a:pPr marL="285750" indent="-285750">
              <a:buFont typeface="Arial" panose="020B0604020202020204" pitchFamily="34" charset="0"/>
              <a:buChar char="•"/>
            </a:pPr>
            <a:r>
              <a:rPr lang="en-US" b="1" dirty="0"/>
              <a:t>External Audits – </a:t>
            </a:r>
            <a:r>
              <a:rPr lang="en-US" dirty="0"/>
              <a:t>conducted by someone outside of the company</a:t>
            </a:r>
            <a:endParaRPr lang="en-US" b="1" dirty="0"/>
          </a:p>
          <a:p>
            <a:pPr marL="285750" indent="-285750">
              <a:buFont typeface="Arial" panose="020B0604020202020204" pitchFamily="34" charset="0"/>
              <a:buChar char="•"/>
            </a:pPr>
            <a:r>
              <a:rPr lang="en-US" b="1" dirty="0"/>
              <a:t>Third-Party Audits – </a:t>
            </a:r>
            <a:r>
              <a:rPr lang="en-US" dirty="0"/>
              <a:t>associated with a physical inventory process</a:t>
            </a:r>
            <a:endParaRPr lang="en-US" b="1" dirty="0"/>
          </a:p>
        </p:txBody>
      </p:sp>
    </p:spTree>
    <p:extLst>
      <p:ext uri="{BB962C8B-B14F-4D97-AF65-F5344CB8AC3E}">
        <p14:creationId xmlns:p14="http://schemas.microsoft.com/office/powerpoint/2010/main" val="32084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609600"/>
            <a:ext cx="7562801" cy="65916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200" b="1">
                <a:solidFill>
                  <a:schemeClr val="bg1"/>
                </a:solidFill>
              </a:rPr>
              <a:t>Corporate Social Responsibility (CSR)</a:t>
            </a:r>
            <a:endParaRPr lang="en-US" sz="3200" b="1" dirty="0">
              <a:solidFill>
                <a:schemeClr val="bg1"/>
              </a:solidFill>
              <a:latin typeface="Futura Md BT" pitchFamily="34" charset="0"/>
            </a:endParaRPr>
          </a:p>
        </p:txBody>
      </p:sp>
      <p:sp>
        <p:nvSpPr>
          <p:cNvPr id="5" name="Content Placeholder 2">
            <a:extLst>
              <a:ext uri="{FF2B5EF4-FFF2-40B4-BE49-F238E27FC236}">
                <a16:creationId xmlns:a16="http://schemas.microsoft.com/office/drawing/2014/main" id="{6A56CB4F-D102-4F67-B3C4-32FA4C099970}"/>
              </a:ext>
            </a:extLst>
          </p:cNvPr>
          <p:cNvSpPr txBox="1">
            <a:spLocks noChangeArrowheads="1"/>
          </p:cNvSpPr>
          <p:nvPr/>
        </p:nvSpPr>
        <p:spPr>
          <a:xfrm>
            <a:off x="457200" y="1700808"/>
            <a:ext cx="8229600" cy="4032448"/>
          </a:xfrm>
          <a:prstGeom prst="rect">
            <a:avLst/>
          </a:prstGeom>
          <a:solidFill>
            <a:srgbClr val="92D05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Corporate Social Responsibility (CSR)</a:t>
            </a:r>
          </a:p>
          <a:p>
            <a:pPr marL="0" indent="0">
              <a:buNone/>
            </a:pPr>
            <a:r>
              <a:rPr lang="en-US" sz="1600" dirty="0"/>
              <a:t>Managerial decision making that considers environmental, societal, and financial impacts. </a:t>
            </a:r>
          </a:p>
          <a:p>
            <a:pPr marL="0" indent="0">
              <a:buNone/>
            </a:pPr>
            <a:endParaRPr lang="en-US" sz="1600" dirty="0"/>
          </a:p>
          <a:p>
            <a:pPr marL="0" indent="0">
              <a:buNone/>
            </a:pPr>
            <a:r>
              <a:rPr lang="en-US" sz="1600" b="1" dirty="0"/>
              <a:t>Shared Value </a:t>
            </a:r>
          </a:p>
          <a:p>
            <a:pPr marL="0" indent="0">
              <a:buNone/>
            </a:pPr>
            <a:r>
              <a:rPr lang="en-US" sz="1600" dirty="0"/>
              <a:t>Developing policies and practices that enhance the competitiveness of an organization while advancing the economic and social conditions in the communities in which it operates.</a:t>
            </a:r>
          </a:p>
          <a:p>
            <a:pPr marL="0" indent="0">
              <a:buNone/>
            </a:pPr>
            <a:endParaRPr lang="en-US" sz="1400" dirty="0"/>
          </a:p>
          <a:p>
            <a:pPr marL="400050" lvl="1" indent="0">
              <a:buNone/>
            </a:pPr>
            <a:r>
              <a:rPr lang="en-US" sz="1400" b="1" dirty="0"/>
              <a:t>Example:</a:t>
            </a:r>
          </a:p>
          <a:p>
            <a:pPr marL="400050" lvl="1" indent="0">
              <a:buNone/>
            </a:pPr>
            <a:r>
              <a:rPr lang="en-US" sz="1400" dirty="0"/>
              <a:t>Dow Chemical finds social benefits and profit in Nexera canola and sunflower seeds. These seeds yield twice as much cooking oil as soybeans, enhancing profitability to the grower. They also have a longer shelf life, which reduces operating costs throughout the supply chain. As an added bonus, the oils have lower levels of saturated fat than traditional products and contain no trans fats. A win–win for Dow and society.</a:t>
            </a:r>
          </a:p>
        </p:txBody>
      </p:sp>
    </p:spTree>
    <p:extLst>
      <p:ext uri="{BB962C8B-B14F-4D97-AF65-F5344CB8AC3E}">
        <p14:creationId xmlns:p14="http://schemas.microsoft.com/office/powerpoint/2010/main" val="211896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2C0D-9071-4144-9D05-9608511C2700}"/>
              </a:ext>
            </a:extLst>
          </p:cNvPr>
          <p:cNvSpPr>
            <a:spLocks noGrp="1"/>
          </p:cNvSpPr>
          <p:nvPr>
            <p:ph type="title"/>
          </p:nvPr>
        </p:nvSpPr>
        <p:spPr>
          <a:xfrm>
            <a:off x="251520" y="188640"/>
            <a:ext cx="7544178" cy="109120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t>Sustainability Triple Bottom Line:</a:t>
            </a:r>
            <a:br>
              <a:rPr lang="en-US" b="1" dirty="0"/>
            </a:br>
            <a:r>
              <a:rPr lang="en-US" b="1" dirty="0"/>
              <a:t>People, Planet, and Profit</a:t>
            </a:r>
          </a:p>
        </p:txBody>
      </p:sp>
      <p:pic>
        <p:nvPicPr>
          <p:cNvPr id="3" name="Picture 2">
            <a:extLst>
              <a:ext uri="{FF2B5EF4-FFF2-40B4-BE49-F238E27FC236}">
                <a16:creationId xmlns:a16="http://schemas.microsoft.com/office/drawing/2014/main" id="{C236BA17-F8F9-4D10-917A-C78B76EF18A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Layer>
                </a14:imgProps>
              </a:ext>
            </a:extLst>
          </a:blip>
          <a:stretch>
            <a:fillRect/>
          </a:stretch>
        </p:blipFill>
        <p:spPr>
          <a:xfrm>
            <a:off x="251520" y="1916832"/>
            <a:ext cx="7488832" cy="3247609"/>
          </a:xfrm>
          <a:prstGeom prst="rect">
            <a:avLst/>
          </a:prstGeom>
        </p:spPr>
      </p:pic>
    </p:spTree>
    <p:extLst>
      <p:ext uri="{BB962C8B-B14F-4D97-AF65-F5344CB8AC3E}">
        <p14:creationId xmlns:p14="http://schemas.microsoft.com/office/powerpoint/2010/main" val="4201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 name="Straight Connector 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6" name="Rectangle 4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1242C0D-9071-4144-9D05-9608511C2700}"/>
              </a:ext>
            </a:extLst>
          </p:cNvPr>
          <p:cNvSpPr>
            <a:spLocks noGrp="1"/>
          </p:cNvSpPr>
          <p:nvPr>
            <p:ph type="title"/>
          </p:nvPr>
        </p:nvSpPr>
        <p:spPr>
          <a:xfrm>
            <a:off x="505315" y="643467"/>
            <a:ext cx="3152284" cy="1375608"/>
          </a:xfr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nSpc>
                <a:spcPct val="90000"/>
              </a:lnSpc>
            </a:pPr>
            <a:r>
              <a:rPr lang="en-US" sz="2500" b="1">
                <a:solidFill>
                  <a:schemeClr val="bg1"/>
                </a:solidFill>
                <a:latin typeface="+mj-lt"/>
                <a:ea typeface="+mj-ea"/>
                <a:cs typeface="+mj-cs"/>
              </a:rPr>
              <a:t>Activity: How Does This Support the Triple Bottom Line?</a:t>
            </a:r>
          </a:p>
        </p:txBody>
      </p:sp>
      <p:sp>
        <p:nvSpPr>
          <p:cNvPr id="4" name="TextBox 3">
            <a:extLst>
              <a:ext uri="{FF2B5EF4-FFF2-40B4-BE49-F238E27FC236}">
                <a16:creationId xmlns:a16="http://schemas.microsoft.com/office/drawing/2014/main" id="{EBD82EF3-74DF-41B3-9811-1DAD2E5F5434}"/>
              </a:ext>
            </a:extLst>
          </p:cNvPr>
          <p:cNvSpPr txBox="1"/>
          <p:nvPr/>
        </p:nvSpPr>
        <p:spPr>
          <a:xfrm>
            <a:off x="505315" y="2160590"/>
            <a:ext cx="2980457" cy="3440110"/>
          </a:xfrm>
          <a:prstGeom prst="rect">
            <a:avLst/>
          </a:prstGeom>
        </p:spPr>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b="1" dirty="0">
                <a:solidFill>
                  <a:schemeClr val="bg1"/>
                </a:solidFill>
              </a:rPr>
              <a:t>Directions:</a:t>
            </a:r>
            <a:r>
              <a:rPr lang="en-US" dirty="0">
                <a:solidFill>
                  <a:schemeClr val="bg1"/>
                </a:solidFill>
              </a:rPr>
              <a:t> Read the examples and outline how the company is supporting People, Planet, and Profit.</a:t>
            </a:r>
            <a:endParaRPr lang="en-US" b="1" dirty="0">
              <a:solidFill>
                <a:schemeClr val="bg1"/>
              </a:solidFill>
            </a:endParaRPr>
          </a:p>
        </p:txBody>
      </p:sp>
      <p:pic>
        <p:nvPicPr>
          <p:cNvPr id="3" name="Picture 2">
            <a:extLst>
              <a:ext uri="{FF2B5EF4-FFF2-40B4-BE49-F238E27FC236}">
                <a16:creationId xmlns:a16="http://schemas.microsoft.com/office/drawing/2014/main" id="{D1255A01-E927-4354-BCB6-26556BB28D8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994887" y="1988840"/>
            <a:ext cx="3434738" cy="3270467"/>
          </a:xfrm>
          <a:prstGeom prst="rect">
            <a:avLst/>
          </a:prstGeom>
        </p:spPr>
      </p:pic>
      <p:sp>
        <p:nvSpPr>
          <p:cNvPr id="52" name="Isosceles Triangle 5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4068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title"/>
          </p:nvPr>
        </p:nvSpPr>
        <p:spPr>
          <a:xfrm>
            <a:off x="506298" y="609599"/>
            <a:ext cx="2197889" cy="5431761"/>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US" sz="3300" b="1" dirty="0">
                <a:solidFill>
                  <a:schemeClr val="accent2">
                    <a:lumMod val="50000"/>
                  </a:schemeClr>
                </a:solidFill>
                <a:latin typeface="+mj-lt"/>
                <a:ea typeface="+mj-ea"/>
                <a:cs typeface="+mj-cs"/>
              </a:rPr>
              <a:t>Life Cycle Thinking</a:t>
            </a:r>
          </a:p>
        </p:txBody>
      </p:sp>
      <p:pic>
        <p:nvPicPr>
          <p:cNvPr id="4" name="Picture 3">
            <a:extLst>
              <a:ext uri="{FF2B5EF4-FFF2-40B4-BE49-F238E27FC236}">
                <a16:creationId xmlns:a16="http://schemas.microsoft.com/office/drawing/2014/main" id="{6D0AEC08-6CBA-43F2-BC02-DC5A8B495A96}"/>
              </a:ext>
            </a:extLst>
          </p:cNvPr>
          <p:cNvPicPr>
            <a:picLocks noChangeAspect="1"/>
          </p:cNvPicPr>
          <p:nvPr/>
        </p:nvPicPr>
        <p:blipFill>
          <a:blip r:embed="rId2"/>
          <a:stretch>
            <a:fillRect/>
          </a:stretch>
        </p:blipFill>
        <p:spPr>
          <a:xfrm>
            <a:off x="2958858" y="1305556"/>
            <a:ext cx="5326778" cy="3742062"/>
          </a:xfrm>
          <a:prstGeom prst="rect">
            <a:avLst/>
          </a:prstGeom>
        </p:spPr>
      </p:pic>
    </p:spTree>
    <p:extLst>
      <p:ext uri="{BB962C8B-B14F-4D97-AF65-F5344CB8AC3E}">
        <p14:creationId xmlns:p14="http://schemas.microsoft.com/office/powerpoint/2010/main" val="312184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AFEA8BC-62BA-4DB1-9DD2-75CAD1819445}"/>
              </a:ext>
            </a:extLst>
          </p:cNvPr>
          <p:cNvSpPr>
            <a:spLocks noGrp="1"/>
          </p:cNvSpPr>
          <p:nvPr>
            <p:ph type="title"/>
          </p:nvPr>
        </p:nvSpPr>
        <p:spPr>
          <a:xfrm>
            <a:off x="505315" y="643467"/>
            <a:ext cx="3152284" cy="1375608"/>
          </a:xfrm>
        </p:spPr>
        <p:txBody>
          <a:bodyPr vert="horz" lIns="91440" tIns="45720" rIns="91440" bIns="45720" rtlCol="0" anchor="ctr">
            <a:normAutofit/>
          </a:bodyPr>
          <a:lstStyle/>
          <a:p>
            <a:r>
              <a:rPr lang="en-US">
                <a:solidFill>
                  <a:schemeClr val="bg1"/>
                </a:solidFill>
              </a:rPr>
              <a:t>3 R’s - Examples</a:t>
            </a:r>
          </a:p>
        </p:txBody>
      </p:sp>
      <p:sp>
        <p:nvSpPr>
          <p:cNvPr id="4" name="Content Placeholder 3">
            <a:extLst>
              <a:ext uri="{FF2B5EF4-FFF2-40B4-BE49-F238E27FC236}">
                <a16:creationId xmlns:a16="http://schemas.microsoft.com/office/drawing/2014/main" id="{B8D94279-0BEE-4CC9-9254-7AD15881EB36}"/>
              </a:ext>
            </a:extLst>
          </p:cNvPr>
          <p:cNvSpPr>
            <a:spLocks noGrp="1"/>
          </p:cNvSpPr>
          <p:nvPr>
            <p:ph sz="half" idx="2"/>
          </p:nvPr>
        </p:nvSpPr>
        <p:spPr>
          <a:xfrm>
            <a:off x="4402422" y="951926"/>
            <a:ext cx="4325073" cy="5429401"/>
          </a:xfrm>
          <a:solidFill>
            <a:schemeClr val="accent1">
              <a:lumMod val="60000"/>
              <a:lumOff val="40000"/>
            </a:schemeClr>
          </a:solidFill>
        </p:spPr>
        <p:txBody>
          <a:bodyPr vert="horz" lIns="91440" tIns="45720" rIns="91440" bIns="45720" rtlCol="0">
            <a:normAutofit fontScale="92500" lnSpcReduction="20000"/>
          </a:bodyPr>
          <a:lstStyle/>
          <a:p>
            <a:r>
              <a:rPr lang="en-US" sz="1700" dirty="0"/>
              <a:t>Mercedes is building some car exteriors from a banana fiber that is both biodegradable and lightweight. </a:t>
            </a:r>
          </a:p>
          <a:p>
            <a:r>
              <a:rPr lang="en-US" sz="1700" dirty="0"/>
              <a:t>Some Fords have seat upholstery made from recycled plastic soda bottles and old clothing. </a:t>
            </a:r>
          </a:p>
          <a:p>
            <a:r>
              <a:rPr lang="en-US" sz="1700" dirty="0"/>
              <a:t>Frito-Lay decided to extract water from potatoes, which are 80% water. Each year, a single factory processes 350,000 tons of potatoes, and as those potatoes are processed, the company reuses the extracted water for that factory’s daily production.</a:t>
            </a:r>
          </a:p>
          <a:p>
            <a:r>
              <a:rPr lang="en-US" sz="1700" dirty="0"/>
              <a:t>UPS has found that making left turns increases the time it takes to make deliveries. This in turn increases fuel usage and carbon emissions. So UPS plans its delivery truck routes with the fewest possible left turns. Likewise, airplanes fly at different altitudes and routes to take advantage of favorable wind conditions in an effort to reduce fuel use and carbon emissions. </a:t>
            </a:r>
          </a:p>
          <a:p>
            <a:endParaRPr lang="en-US" sz="1700" dirty="0"/>
          </a:p>
          <a:p>
            <a:endParaRPr lang="en-US" dirty="0"/>
          </a:p>
          <a:p>
            <a:endParaRPr lang="en-US" dirty="0"/>
          </a:p>
          <a:p>
            <a:endParaRPr lang="en-US" dirty="0"/>
          </a:p>
          <a:p>
            <a:endParaRPr lang="en-US" dirty="0">
              <a:solidFill>
                <a:schemeClr val="bg1"/>
              </a:solidFill>
            </a:endParaRPr>
          </a:p>
        </p:txBody>
      </p:sp>
      <p:pic>
        <p:nvPicPr>
          <p:cNvPr id="5" name="Content Placeholder 4">
            <a:extLst>
              <a:ext uri="{FF2B5EF4-FFF2-40B4-BE49-F238E27FC236}">
                <a16:creationId xmlns:a16="http://schemas.microsoft.com/office/drawing/2014/main" id="{9276E895-9EB5-47C4-9068-A1724BAB3E65}"/>
              </a:ext>
            </a:extLst>
          </p:cNvPr>
          <p:cNvPicPr>
            <a:picLocks noGrp="1" noChangeAspect="1"/>
          </p:cNvPicPr>
          <p:nvPr>
            <p:ph sz="half" idx="1"/>
          </p:nvPr>
        </p:nvPicPr>
        <p:blipFill>
          <a:blip r:embed="rId2"/>
          <a:stretch>
            <a:fillRect/>
          </a:stretch>
        </p:blipFill>
        <p:spPr>
          <a:xfrm>
            <a:off x="166561" y="2629186"/>
            <a:ext cx="3431003" cy="1921361"/>
          </a:xfrm>
          <a:prstGeom prst="rect">
            <a:avLst/>
          </a:prstGeom>
        </p:spPr>
      </p:pic>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3261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609600"/>
            <a:ext cx="7274769" cy="731168"/>
          </a:xfrm>
        </p:spPr>
        <p:style>
          <a:lnRef idx="1">
            <a:schemeClr val="accent3"/>
          </a:lnRef>
          <a:fillRef idx="3">
            <a:schemeClr val="accent3"/>
          </a:fillRef>
          <a:effectRef idx="2">
            <a:schemeClr val="accent3"/>
          </a:effectRef>
          <a:fontRef idx="minor">
            <a:schemeClr val="lt1"/>
          </a:fontRef>
        </p:style>
        <p:txBody>
          <a:bodyPr>
            <a:normAutofit/>
          </a:bodyPr>
          <a:lstStyle/>
          <a:p>
            <a:r>
              <a:rPr lang="en-US" sz="3200" b="1" dirty="0">
                <a:solidFill>
                  <a:schemeClr val="bg1"/>
                </a:solidFill>
                <a:latin typeface="Futura Md BT" pitchFamily="34" charset="0"/>
              </a:rPr>
              <a:t>Carbon Footprint in Supply Chain</a:t>
            </a:r>
          </a:p>
        </p:txBody>
      </p:sp>
      <p:pic>
        <p:nvPicPr>
          <p:cNvPr id="5" name="Picture 4">
            <a:extLst>
              <a:ext uri="{FF2B5EF4-FFF2-40B4-BE49-F238E27FC236}">
                <a16:creationId xmlns:a16="http://schemas.microsoft.com/office/drawing/2014/main" id="{FB963697-7507-477C-990A-21EF81ABF880}"/>
              </a:ext>
            </a:extLst>
          </p:cNvPr>
          <p:cNvPicPr>
            <a:picLocks noChangeAspect="1"/>
          </p:cNvPicPr>
          <p:nvPr/>
        </p:nvPicPr>
        <p:blipFill>
          <a:blip r:embed="rId3"/>
          <a:stretch>
            <a:fillRect/>
          </a:stretch>
        </p:blipFill>
        <p:spPr>
          <a:xfrm>
            <a:off x="7438661" y="5085184"/>
            <a:ext cx="1672228" cy="1699642"/>
          </a:xfrm>
          <a:prstGeom prst="rect">
            <a:avLst/>
          </a:prstGeom>
        </p:spPr>
      </p:pic>
      <p:sp>
        <p:nvSpPr>
          <p:cNvPr id="7" name="Rectangle 6">
            <a:extLst>
              <a:ext uri="{FF2B5EF4-FFF2-40B4-BE49-F238E27FC236}">
                <a16:creationId xmlns:a16="http://schemas.microsoft.com/office/drawing/2014/main" id="{8C106A7E-728F-4E10-89AF-520B9FCAC1AA}"/>
              </a:ext>
            </a:extLst>
          </p:cNvPr>
          <p:cNvSpPr/>
          <p:nvPr/>
        </p:nvSpPr>
        <p:spPr>
          <a:xfrm>
            <a:off x="454130" y="1738490"/>
            <a:ext cx="7862286" cy="3631763"/>
          </a:xfrm>
          <a:prstGeom prst="rect">
            <a:avLst/>
          </a:prstGeom>
        </p:spPr>
        <p:txBody>
          <a:bodyPr wrap="square">
            <a:spAutoFit/>
          </a:bodyPr>
          <a:lstStyle/>
          <a:p>
            <a:r>
              <a:rPr lang="en-US" b="1" dirty="0">
                <a:solidFill>
                  <a:srgbClr val="222222"/>
                </a:solidFill>
                <a:latin typeface="Roboto"/>
              </a:rPr>
              <a:t>Definition: </a:t>
            </a:r>
            <a:r>
              <a:rPr lang="en-US" dirty="0">
                <a:solidFill>
                  <a:srgbClr val="222222"/>
                </a:solidFill>
                <a:latin typeface="Roboto"/>
              </a:rPr>
              <a:t>a measure of the total greenhouse gas (</a:t>
            </a:r>
            <a:r>
              <a:rPr lang="en-US" dirty="0" err="1">
                <a:solidFill>
                  <a:srgbClr val="222222"/>
                </a:solidFill>
                <a:latin typeface="Roboto"/>
              </a:rPr>
              <a:t>GHG</a:t>
            </a:r>
            <a:r>
              <a:rPr lang="en-US" dirty="0">
                <a:solidFill>
                  <a:srgbClr val="222222"/>
                </a:solidFill>
                <a:latin typeface="Roboto"/>
              </a:rPr>
              <a:t>) emissions caused directly and indirectly by an organization, a product, an event, or a person.</a:t>
            </a:r>
          </a:p>
          <a:p>
            <a:endParaRPr lang="en-US" dirty="0">
              <a:solidFill>
                <a:srgbClr val="222222"/>
              </a:solidFill>
              <a:latin typeface="Roboto"/>
            </a:endParaRPr>
          </a:p>
          <a:p>
            <a:r>
              <a:rPr lang="en-US" dirty="0"/>
              <a:t>Managing the carbon footprint of a product means minimizing the carbon emissions required to deliver that product to the end consumer. The carbon footprint of a product is the carbon dioxide emitted across the supply chain for a single unit of that product.</a:t>
            </a:r>
            <a:endParaRPr lang="en-US" dirty="0">
              <a:solidFill>
                <a:srgbClr val="222222"/>
              </a:solidFill>
              <a:latin typeface="Roboto"/>
            </a:endParaRPr>
          </a:p>
          <a:p>
            <a:endParaRPr lang="en-US" dirty="0">
              <a:solidFill>
                <a:srgbClr val="222222"/>
              </a:solidFill>
              <a:latin typeface="Roboto"/>
            </a:endParaRPr>
          </a:p>
          <a:p>
            <a:pPr algn="ctr"/>
            <a:endParaRPr lang="en-US" sz="1200" b="1" i="1" dirty="0">
              <a:solidFill>
                <a:srgbClr val="00B050"/>
              </a:solidFill>
              <a:latin typeface="Roboto"/>
            </a:endParaRPr>
          </a:p>
          <a:p>
            <a:pPr algn="ctr"/>
            <a:r>
              <a:rPr lang="en-US" sz="2800" b="1" i="1" dirty="0">
                <a:solidFill>
                  <a:schemeClr val="accent2">
                    <a:lumMod val="50000"/>
                  </a:schemeClr>
                </a:solidFill>
                <a:latin typeface="Roboto"/>
              </a:rPr>
              <a:t>WHY SHOULD WE CARE ABOUT OUR CARBON FOOTPRINT?</a:t>
            </a:r>
            <a:endParaRPr lang="en-US" sz="2800" b="1" i="1" dirty="0">
              <a:solidFill>
                <a:schemeClr val="accent2">
                  <a:lumMod val="50000"/>
                </a:schemeClr>
              </a:solidFill>
            </a:endParaRPr>
          </a:p>
        </p:txBody>
      </p:sp>
    </p:spTree>
    <p:extLst>
      <p:ext uri="{BB962C8B-B14F-4D97-AF65-F5344CB8AC3E}">
        <p14:creationId xmlns:p14="http://schemas.microsoft.com/office/powerpoint/2010/main" val="16293784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Logistics with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1682</Words>
  <Application>Microsoft Office PowerPoint</Application>
  <PresentationFormat>On-screen Show (4:3)</PresentationFormat>
  <Paragraphs>134</Paragraphs>
  <Slides>32</Slides>
  <Notes>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32</vt:i4>
      </vt:variant>
    </vt:vector>
  </HeadingPairs>
  <TitlesOfParts>
    <vt:vector size="48" baseType="lpstr">
      <vt:lpstr>Arial</vt:lpstr>
      <vt:lpstr>Arial Narrow</vt:lpstr>
      <vt:lpstr>Calibri</vt:lpstr>
      <vt:lpstr>Cambria</vt:lpstr>
      <vt:lpstr>Candara</vt:lpstr>
      <vt:lpstr>Franklin Gothic Demi Cond</vt:lpstr>
      <vt:lpstr>Futura Md BT</vt:lpstr>
      <vt:lpstr>Montserrat</vt:lpstr>
      <vt:lpstr>Open Sans</vt:lpstr>
      <vt:lpstr>roboto</vt:lpstr>
      <vt:lpstr>roboto</vt:lpstr>
      <vt:lpstr>Trebuchet MS</vt:lpstr>
      <vt:lpstr>Wingdings</vt:lpstr>
      <vt:lpstr>Wingdings 3</vt:lpstr>
      <vt:lpstr>Facet</vt:lpstr>
      <vt:lpstr>Logistics with Boxes</vt:lpstr>
      <vt:lpstr>Lean, Green and Sustainable Ms. Biba S. Kavass</vt:lpstr>
      <vt:lpstr>TN State CTE Standards</vt:lpstr>
      <vt:lpstr>PowerPoint Presentation</vt:lpstr>
      <vt:lpstr>Corporate Social Responsibility (CSR)</vt:lpstr>
      <vt:lpstr>Sustainability Triple Bottom Line: People, Planet, and Profit</vt:lpstr>
      <vt:lpstr>Activity: How Does This Support the Triple Bottom Line?</vt:lpstr>
      <vt:lpstr>Life Cycle Thinking</vt:lpstr>
      <vt:lpstr>3 R’s - Examples</vt:lpstr>
      <vt:lpstr>Carbon Footprint in Supply Chain</vt:lpstr>
      <vt:lpstr>Carbon Footprint of a 34.5-gram Bag of Frito-Lay Chips </vt:lpstr>
      <vt:lpstr>Lowering Carbon Footprint</vt:lpstr>
      <vt:lpstr>ACTIVITY: WHAT IS YOUR CARBON FOOTPRINT?</vt:lpstr>
      <vt:lpstr>PROJECT: Green Manufacturing and Sustainability at Frito-Lay</vt:lpstr>
      <vt:lpstr>California Transparency in Supply Chains Act 2010</vt:lpstr>
      <vt:lpstr>PowerPoint Presentation</vt:lpstr>
      <vt:lpstr>GLOBAL CLIMATE CHANGE</vt:lpstr>
      <vt:lpstr>PowerPoint Presentation</vt:lpstr>
      <vt:lpstr>PowerPoint Presentation</vt:lpstr>
      <vt:lpstr>2020: Year of Climate Extremes</vt:lpstr>
      <vt:lpstr>PROJECT: JOURNEY 2050</vt:lpstr>
      <vt:lpstr>JOURNEY 2050 -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Green and Sustainable</dc:title>
  <dc:creator>ARIANE KAVASS</dc:creator>
  <cp:lastModifiedBy>ARIANE B KAVASS</cp:lastModifiedBy>
  <cp:revision>17</cp:revision>
  <dcterms:created xsi:type="dcterms:W3CDTF">2019-06-17T10:37:13Z</dcterms:created>
  <dcterms:modified xsi:type="dcterms:W3CDTF">2021-07-08T12:48:36Z</dcterms:modified>
</cp:coreProperties>
</file>