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256" r:id="rId2"/>
    <p:sldId id="287" r:id="rId3"/>
    <p:sldId id="307" r:id="rId4"/>
    <p:sldId id="262" r:id="rId5"/>
    <p:sldId id="310" r:id="rId6"/>
    <p:sldId id="263" r:id="rId7"/>
    <p:sldId id="265" r:id="rId8"/>
    <p:sldId id="257" r:id="rId9"/>
    <p:sldId id="264" r:id="rId10"/>
    <p:sldId id="308" r:id="rId11"/>
    <p:sldId id="267" r:id="rId12"/>
    <p:sldId id="289" r:id="rId13"/>
    <p:sldId id="288" r:id="rId14"/>
    <p:sldId id="261" r:id="rId15"/>
    <p:sldId id="309" r:id="rId16"/>
    <p:sldId id="294" r:id="rId17"/>
    <p:sldId id="300" r:id="rId18"/>
    <p:sldId id="298" r:id="rId19"/>
    <p:sldId id="260" r:id="rId20"/>
    <p:sldId id="296" r:id="rId21"/>
    <p:sldId id="297" r:id="rId22"/>
    <p:sldId id="303" r:id="rId23"/>
    <p:sldId id="299" r:id="rId24"/>
    <p:sldId id="311" r:id="rId25"/>
    <p:sldId id="276" r:id="rId26"/>
    <p:sldId id="304" r:id="rId27"/>
    <p:sldId id="305" r:id="rId28"/>
    <p:sldId id="306" r:id="rId29"/>
    <p:sldId id="268" r:id="rId30"/>
    <p:sldId id="269" r:id="rId31"/>
    <p:sldId id="292" r:id="rId32"/>
    <p:sldId id="277" r:id="rId33"/>
    <p:sldId id="293" r:id="rId34"/>
    <p:sldId id="273" r:id="rId35"/>
    <p:sldId id="278" r:id="rId36"/>
    <p:sldId id="302" r:id="rId37"/>
    <p:sldId id="280" r:id="rId38"/>
    <p:sldId id="281" r:id="rId39"/>
    <p:sldId id="283" r:id="rId40"/>
    <p:sldId id="282" r:id="rId41"/>
    <p:sldId id="284" r:id="rId42"/>
    <p:sldId id="286" r:id="rId43"/>
    <p:sldId id="285"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CC"/>
    <a:srgbClr val="5EEC3C"/>
    <a:srgbClr val="1D3A00"/>
    <a:srgbClr val="FF2549"/>
    <a:srgbClr val="007033"/>
    <a:srgbClr val="990099"/>
    <a:srgbClr val="CC0099"/>
    <a:srgbClr val="FE9202"/>
    <a:srgbClr val="6C1A00"/>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0" y="5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a:t>
            </a:fld>
            <a:endParaRPr lang="en-US"/>
          </a:p>
        </p:txBody>
      </p:sp>
    </p:spTree>
    <p:extLst>
      <p:ext uri="{BB962C8B-B14F-4D97-AF65-F5344CB8AC3E}">
        <p14:creationId xmlns:p14="http://schemas.microsoft.com/office/powerpoint/2010/main" val="301398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13</a:t>
            </a:fld>
            <a:endParaRPr lang="en-US"/>
          </a:p>
        </p:txBody>
      </p:sp>
    </p:spTree>
    <p:extLst>
      <p:ext uri="{BB962C8B-B14F-4D97-AF65-F5344CB8AC3E}">
        <p14:creationId xmlns:p14="http://schemas.microsoft.com/office/powerpoint/2010/main" val="381707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14</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15</a:t>
            </a:fld>
            <a:endParaRPr lang="en-US"/>
          </a:p>
        </p:txBody>
      </p:sp>
    </p:spTree>
    <p:extLst>
      <p:ext uri="{BB962C8B-B14F-4D97-AF65-F5344CB8AC3E}">
        <p14:creationId xmlns:p14="http://schemas.microsoft.com/office/powerpoint/2010/main" val="416909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16</a:t>
            </a:fld>
            <a:endParaRPr lang="en-US"/>
          </a:p>
        </p:txBody>
      </p:sp>
    </p:spTree>
    <p:extLst>
      <p:ext uri="{BB962C8B-B14F-4D97-AF65-F5344CB8AC3E}">
        <p14:creationId xmlns:p14="http://schemas.microsoft.com/office/powerpoint/2010/main" val="224304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17</a:t>
            </a:fld>
            <a:endParaRPr lang="en-US"/>
          </a:p>
        </p:txBody>
      </p:sp>
    </p:spTree>
    <p:extLst>
      <p:ext uri="{BB962C8B-B14F-4D97-AF65-F5344CB8AC3E}">
        <p14:creationId xmlns:p14="http://schemas.microsoft.com/office/powerpoint/2010/main" val="184523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18</a:t>
            </a:fld>
            <a:endParaRPr lang="en-US"/>
          </a:p>
        </p:txBody>
      </p:sp>
    </p:spTree>
    <p:extLst>
      <p:ext uri="{BB962C8B-B14F-4D97-AF65-F5344CB8AC3E}">
        <p14:creationId xmlns:p14="http://schemas.microsoft.com/office/powerpoint/2010/main" val="3413871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19</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20</a:t>
            </a:fld>
            <a:endParaRPr lang="en-US"/>
          </a:p>
        </p:txBody>
      </p:sp>
    </p:spTree>
    <p:extLst>
      <p:ext uri="{BB962C8B-B14F-4D97-AF65-F5344CB8AC3E}">
        <p14:creationId xmlns:p14="http://schemas.microsoft.com/office/powerpoint/2010/main" val="47404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Campbell Soup – Hm </a:t>
            </a:r>
            <a:r>
              <a:rPr lang="en-US" dirty="0" err="1"/>
              <a:t>Hm</a:t>
            </a:r>
            <a:r>
              <a:rPr lang="en-US" dirty="0"/>
              <a:t> Good</a:t>
            </a:r>
          </a:p>
          <a:p>
            <a:r>
              <a:rPr lang="en-US" dirty="0"/>
              <a:t>US Army – Be All You Can Be</a:t>
            </a:r>
          </a:p>
          <a:p>
            <a:r>
              <a:rPr lang="en-US" dirty="0"/>
              <a:t>Nike – Just Do It</a:t>
            </a:r>
          </a:p>
        </p:txBody>
      </p:sp>
      <p:sp>
        <p:nvSpPr>
          <p:cNvPr id="4" name="Slide Number Placeholder 3"/>
          <p:cNvSpPr>
            <a:spLocks noGrp="1"/>
          </p:cNvSpPr>
          <p:nvPr>
            <p:ph type="sldNum" sz="quarter" idx="10"/>
          </p:nvPr>
        </p:nvSpPr>
        <p:spPr/>
        <p:txBody>
          <a:bodyPr/>
          <a:lstStyle/>
          <a:p>
            <a:fld id="{87350B06-B074-48FC-8CFD-53D2CD8FB95F}" type="slidenum">
              <a:rPr lang="en-US" smtClean="0"/>
              <a:t>21</a:t>
            </a:fld>
            <a:endParaRPr lang="en-US"/>
          </a:p>
        </p:txBody>
      </p:sp>
    </p:spTree>
    <p:extLst>
      <p:ext uri="{BB962C8B-B14F-4D97-AF65-F5344CB8AC3E}">
        <p14:creationId xmlns:p14="http://schemas.microsoft.com/office/powerpoint/2010/main" val="25764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22</a:t>
            </a:fld>
            <a:endParaRPr lang="en-US"/>
          </a:p>
        </p:txBody>
      </p:sp>
    </p:spTree>
    <p:extLst>
      <p:ext uri="{BB962C8B-B14F-4D97-AF65-F5344CB8AC3E}">
        <p14:creationId xmlns:p14="http://schemas.microsoft.com/office/powerpoint/2010/main" val="165622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4</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23</a:t>
            </a:fld>
            <a:endParaRPr lang="en-US"/>
          </a:p>
        </p:txBody>
      </p:sp>
    </p:spTree>
    <p:extLst>
      <p:ext uri="{BB962C8B-B14F-4D97-AF65-F5344CB8AC3E}">
        <p14:creationId xmlns:p14="http://schemas.microsoft.com/office/powerpoint/2010/main" val="2724320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24</a:t>
            </a:fld>
            <a:endParaRPr lang="en-US"/>
          </a:p>
        </p:txBody>
      </p:sp>
    </p:spTree>
    <p:extLst>
      <p:ext uri="{BB962C8B-B14F-4D97-AF65-F5344CB8AC3E}">
        <p14:creationId xmlns:p14="http://schemas.microsoft.com/office/powerpoint/2010/main" val="360830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25</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26</a:t>
            </a:fld>
            <a:endParaRPr lang="en-US"/>
          </a:p>
        </p:txBody>
      </p:sp>
    </p:spTree>
    <p:extLst>
      <p:ext uri="{BB962C8B-B14F-4D97-AF65-F5344CB8AC3E}">
        <p14:creationId xmlns:p14="http://schemas.microsoft.com/office/powerpoint/2010/main" val="263826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27</a:t>
            </a:fld>
            <a:endParaRPr lang="en-US"/>
          </a:p>
        </p:txBody>
      </p:sp>
    </p:spTree>
    <p:extLst>
      <p:ext uri="{BB962C8B-B14F-4D97-AF65-F5344CB8AC3E}">
        <p14:creationId xmlns:p14="http://schemas.microsoft.com/office/powerpoint/2010/main" val="2216520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28</a:t>
            </a:fld>
            <a:endParaRPr lang="en-US"/>
          </a:p>
        </p:txBody>
      </p:sp>
    </p:spTree>
    <p:extLst>
      <p:ext uri="{BB962C8B-B14F-4D97-AF65-F5344CB8AC3E}">
        <p14:creationId xmlns:p14="http://schemas.microsoft.com/office/powerpoint/2010/main" val="4122460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29</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30</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31</a:t>
            </a:fld>
            <a:endParaRPr lang="en-US"/>
          </a:p>
        </p:txBody>
      </p:sp>
    </p:spTree>
    <p:extLst>
      <p:ext uri="{BB962C8B-B14F-4D97-AF65-F5344CB8AC3E}">
        <p14:creationId xmlns:p14="http://schemas.microsoft.com/office/powerpoint/2010/main" val="4196751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32</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5</a:t>
            </a:fld>
            <a:endParaRPr lang="en-US"/>
          </a:p>
        </p:txBody>
      </p:sp>
    </p:spTree>
    <p:extLst>
      <p:ext uri="{BB962C8B-B14F-4D97-AF65-F5344CB8AC3E}">
        <p14:creationId xmlns:p14="http://schemas.microsoft.com/office/powerpoint/2010/main" val="2842141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33</a:t>
            </a:fld>
            <a:endParaRPr lang="en-US"/>
          </a:p>
        </p:txBody>
      </p:sp>
    </p:spTree>
    <p:extLst>
      <p:ext uri="{BB962C8B-B14F-4D97-AF65-F5344CB8AC3E}">
        <p14:creationId xmlns:p14="http://schemas.microsoft.com/office/powerpoint/2010/main" val="1462479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amazon, farmer’s market</a:t>
            </a:r>
          </a:p>
          <a:p>
            <a:r>
              <a:rPr lang="en-US" dirty="0"/>
              <a:t>Retail: </a:t>
            </a:r>
            <a:r>
              <a:rPr lang="en-US" dirty="0" err="1"/>
              <a:t>Krogers</a:t>
            </a:r>
            <a:r>
              <a:rPr lang="en-US" dirty="0"/>
              <a:t>, Walmart</a:t>
            </a:r>
          </a:p>
          <a:p>
            <a:r>
              <a:rPr lang="en-US" dirty="0"/>
              <a:t>Wholesale: Restaurant Food Suppliers</a:t>
            </a:r>
          </a:p>
          <a:p>
            <a:r>
              <a:rPr lang="en-US" dirty="0"/>
              <a:t>Agent: Real Estate, Exporter/Importer</a:t>
            </a:r>
          </a:p>
        </p:txBody>
      </p:sp>
      <p:sp>
        <p:nvSpPr>
          <p:cNvPr id="4" name="Slide Number Placeholder 3"/>
          <p:cNvSpPr>
            <a:spLocks noGrp="1"/>
          </p:cNvSpPr>
          <p:nvPr>
            <p:ph type="sldNum" sz="quarter" idx="10"/>
          </p:nvPr>
        </p:nvSpPr>
        <p:spPr/>
        <p:txBody>
          <a:bodyPr/>
          <a:lstStyle/>
          <a:p>
            <a:fld id="{87350B06-B074-48FC-8CFD-53D2CD8FB95F}" type="slidenum">
              <a:rPr lang="en-US" smtClean="0"/>
              <a:t>34</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35</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36</a:t>
            </a:fld>
            <a:endParaRPr lang="en-US"/>
          </a:p>
        </p:txBody>
      </p:sp>
    </p:spTree>
    <p:extLst>
      <p:ext uri="{BB962C8B-B14F-4D97-AF65-F5344CB8AC3E}">
        <p14:creationId xmlns:p14="http://schemas.microsoft.com/office/powerpoint/2010/main" val="738495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37</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38</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39</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40</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41</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42</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6</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43</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7</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9</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10</a:t>
            </a:fld>
            <a:endParaRPr lang="en-US"/>
          </a:p>
        </p:txBody>
      </p:sp>
    </p:spTree>
    <p:extLst>
      <p:ext uri="{BB962C8B-B14F-4D97-AF65-F5344CB8AC3E}">
        <p14:creationId xmlns:p14="http://schemas.microsoft.com/office/powerpoint/2010/main" val="424998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11</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12</a:t>
            </a:fld>
            <a:endParaRPr lang="en-US"/>
          </a:p>
        </p:txBody>
      </p:sp>
    </p:spTree>
    <p:extLst>
      <p:ext uri="{BB962C8B-B14F-4D97-AF65-F5344CB8AC3E}">
        <p14:creationId xmlns:p14="http://schemas.microsoft.com/office/powerpoint/2010/main" val="2107904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5" y="2571750"/>
            <a:ext cx="8246070" cy="1374345"/>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8965" y="3946095"/>
            <a:ext cx="8231372" cy="763525"/>
          </a:xfrm>
        </p:spPr>
        <p:txBody>
          <a:bodyPr>
            <a:normAutofit/>
          </a:bodyPr>
          <a:lstStyle>
            <a:lvl1pPr marL="0" indent="0" algn="ctr">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891995"/>
            <a:ext cx="8246070" cy="763526"/>
          </a:xfrm>
        </p:spPr>
        <p:txBody>
          <a:bodyPr>
            <a:normAutofit/>
          </a:bodyPr>
          <a:lstStyle>
            <a:lvl1pPr algn="ctr">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655520"/>
            <a:ext cx="8246070" cy="3206802"/>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29" y="281175"/>
            <a:ext cx="6260905" cy="725349"/>
          </a:xfrm>
        </p:spPr>
        <p:txBody>
          <a:bodyPr>
            <a:normAutofit/>
          </a:bodyPr>
          <a:lstStyle>
            <a:lvl1pPr algn="l">
              <a:defRPr sz="360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29" y="1044700"/>
            <a:ext cx="626090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1044700"/>
            <a:ext cx="8093365" cy="763525"/>
          </a:xfrm>
        </p:spPr>
        <p:txBody>
          <a:bodyPr>
            <a:normAutofit/>
          </a:bodyPr>
          <a:lstStyle>
            <a:lvl1pPr algn="ctr">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8224"/>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8062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8224"/>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8062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10/25/2020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oryboardthat.co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time_continue=92&amp;v=dNDSYW5Zu4E"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zara.com/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1.wdp"/></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microsoft.com/office/2007/relationships/hdphoto" Target="../media/hdphoto12.wdp"/></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microsoft.com/office/2007/relationships/hdphoto" Target="../media/hdphoto13.wdp"/></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microsoft.com/office/2007/relationships/hdphoto" Target="../media/hdphoto14.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microsoft.com/office/2007/relationships/hdphoto" Target="../media/hdphoto15.wdp"/></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microsoft.com/office/2007/relationships/hdphoto" Target="../media/hdphoto16.wdp"/></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video.search.yahoo.com/search/video;_ylt=AwrE19Tm.kFbe6EA9z1XNyoA;_ylu=X3oDMTByMjB0aG5zBGNvbG8DYmYxBHBvcwMxBHZ0aWQDBHNlYwNzYw--?p=best+mastercard+priceless+commercial&amp;fr=ush-mailn#action=view&amp;id=10&amp;vid=7c81b5f4c391c63f077ed99133c3b2a1"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s://www.youtube.com/watch?time_continue=2&amp;v=OAlyHUWjNjE"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microsoft.com/office/2007/relationships/hdphoto" Target="../media/hdphoto17.wdp"/></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hyperlink" Target="https://www.youtube.com/watch?v=NgmLC6jbxf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https://www.youtube.com/watch?v=gOOLyUfO1A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2877160"/>
            <a:ext cx="8246070" cy="1068935"/>
          </a:xfrm>
        </p:spPr>
        <p:txBody>
          <a:bodyPr>
            <a:normAutofit/>
          </a:bodyPr>
          <a:lstStyle/>
          <a:p>
            <a:r>
              <a:rPr lang="en-US" b="1" dirty="0"/>
              <a:t>Marketing and the Supply Chain</a:t>
            </a:r>
          </a:p>
        </p:txBody>
      </p:sp>
      <p:sp>
        <p:nvSpPr>
          <p:cNvPr id="3" name="Subtitle 2"/>
          <p:cNvSpPr>
            <a:spLocks noGrp="1"/>
          </p:cNvSpPr>
          <p:nvPr>
            <p:ph type="subTitle" idx="1"/>
          </p:nvPr>
        </p:nvSpPr>
        <p:spPr/>
        <p:txBody>
          <a:bodyPr/>
          <a:lstStyle/>
          <a:p>
            <a:r>
              <a:rPr lang="en-US" dirty="0"/>
              <a:t>Ms. Biba S. Kavass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82600" y="480060"/>
            <a:ext cx="2322320" cy="420992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rgbClr val="002060"/>
                </a:solidFill>
                <a:latin typeface="+mj-lt"/>
                <a:ea typeface="+mj-ea"/>
                <a:cs typeface="+mj-cs"/>
              </a:rPr>
              <a:t>Activity: Core Functions of Marketing</a:t>
            </a:r>
          </a:p>
        </p:txBody>
      </p:sp>
      <p:sp>
        <p:nvSpPr>
          <p:cNvPr id="4" name="TextBox 3">
            <a:extLst>
              <a:ext uri="{FF2B5EF4-FFF2-40B4-BE49-F238E27FC236}">
                <a16:creationId xmlns:a16="http://schemas.microsoft.com/office/drawing/2014/main" id="{2FFC7C84-A6D8-41E3-ACEB-C91E540A0926}"/>
              </a:ext>
            </a:extLst>
          </p:cNvPr>
          <p:cNvSpPr txBox="1"/>
          <p:nvPr/>
        </p:nvSpPr>
        <p:spPr>
          <a:xfrm>
            <a:off x="3524863" y="480061"/>
            <a:ext cx="5136536" cy="1863663"/>
          </a:xfrm>
          <a:prstGeom prst="rect">
            <a:avLst/>
          </a:prstGeom>
        </p:spPr>
        <p:txBody>
          <a:bodyPr vert="horz" lIns="91440" tIns="45720" rIns="91440" bIns="45720" rtlCol="0" anchor="ctr">
            <a:normAutofit/>
          </a:bodyPr>
          <a:lstStyle/>
          <a:p>
            <a:pPr>
              <a:lnSpc>
                <a:spcPct val="90000"/>
              </a:lnSpc>
              <a:spcAft>
                <a:spcPts val="600"/>
              </a:spcAft>
            </a:pPr>
            <a:r>
              <a:rPr lang="en-US" sz="1300" b="1" i="1" u="sng" dirty="0"/>
              <a:t>Directions: </a:t>
            </a:r>
          </a:p>
          <a:p>
            <a:pPr indent="-228600">
              <a:lnSpc>
                <a:spcPct val="90000"/>
              </a:lnSpc>
              <a:spcAft>
                <a:spcPts val="600"/>
              </a:spcAft>
              <a:buFont typeface="Arial" panose="020B0604020202020204" pitchFamily="34" charset="0"/>
              <a:buChar char="•"/>
            </a:pPr>
            <a:endParaRPr lang="en-US" sz="1300" b="1" i="1" dirty="0"/>
          </a:p>
          <a:p>
            <a:pPr marL="285750" indent="-228600">
              <a:lnSpc>
                <a:spcPct val="90000"/>
              </a:lnSpc>
              <a:spcAft>
                <a:spcPts val="600"/>
              </a:spcAft>
              <a:buFont typeface="Arial" panose="020B0604020202020204" pitchFamily="34" charset="0"/>
              <a:buChar char="•"/>
            </a:pPr>
            <a:r>
              <a:rPr lang="en-US" sz="1300" i="1" dirty="0"/>
              <a:t>Describe each core function of marketing and provide 2 examples of a task for each</a:t>
            </a:r>
          </a:p>
          <a:p>
            <a:pPr marL="285750" indent="-228600">
              <a:lnSpc>
                <a:spcPct val="90000"/>
              </a:lnSpc>
              <a:spcAft>
                <a:spcPts val="600"/>
              </a:spcAft>
              <a:buFont typeface="Arial" panose="020B0604020202020204" pitchFamily="34" charset="0"/>
              <a:buChar char="•"/>
            </a:pPr>
            <a:r>
              <a:rPr lang="en-US" sz="1300" i="1" dirty="0"/>
              <a:t>Summarize how utilizing the core functions of marketing can lead to success in the marketplace</a:t>
            </a:r>
            <a:endParaRPr lang="en-US" sz="1300" b="1" i="1" dirty="0"/>
          </a:p>
          <a:p>
            <a:pPr marL="285750" indent="-228600">
              <a:lnSpc>
                <a:spcPct val="90000"/>
              </a:lnSpc>
              <a:spcAft>
                <a:spcPts val="600"/>
              </a:spcAft>
              <a:buFont typeface="Arial" panose="020B0604020202020204" pitchFamily="34" charset="0"/>
              <a:buChar char="•"/>
            </a:pPr>
            <a:r>
              <a:rPr lang="en-US" sz="1300" i="1" dirty="0"/>
              <a:t>Label each core function of marketing on the Lemonade supply chain to indicate the relationship between marketing and supply chain</a:t>
            </a:r>
          </a:p>
        </p:txBody>
      </p:sp>
      <p:pic>
        <p:nvPicPr>
          <p:cNvPr id="5" name="Picture 4">
            <a:extLst>
              <a:ext uri="{FF2B5EF4-FFF2-40B4-BE49-F238E27FC236}">
                <a16:creationId xmlns:a16="http://schemas.microsoft.com/office/drawing/2014/main" id="{705498DA-CB63-4619-9B4B-AC29E612BDE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113885" y="3355984"/>
            <a:ext cx="4394809" cy="1307455"/>
          </a:xfrm>
          <a:prstGeom prst="rect">
            <a:avLst/>
          </a:prstGeom>
        </p:spPr>
      </p:pic>
    </p:spTree>
    <p:extLst>
      <p:ext uri="{BB962C8B-B14F-4D97-AF65-F5344CB8AC3E}">
        <p14:creationId xmlns:p14="http://schemas.microsoft.com/office/powerpoint/2010/main" val="263651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ECONOMIC UTILITY</a:t>
            </a:r>
          </a:p>
        </p:txBody>
      </p:sp>
      <p:pic>
        <p:nvPicPr>
          <p:cNvPr id="3" name="Picture 2">
            <a:extLst>
              <a:ext uri="{FF2B5EF4-FFF2-40B4-BE49-F238E27FC236}">
                <a16:creationId xmlns:a16="http://schemas.microsoft.com/office/drawing/2014/main" id="{71E2F6E6-329E-4A93-A3F2-B6B0A6140C8C}"/>
              </a:ext>
            </a:extLst>
          </p:cNvPr>
          <p:cNvPicPr>
            <a:picLocks noChangeAspect="1"/>
          </p:cNvPicPr>
          <p:nvPr/>
        </p:nvPicPr>
        <p:blipFill>
          <a:blip r:embed="rId3"/>
          <a:stretch>
            <a:fillRect/>
          </a:stretch>
        </p:blipFill>
        <p:spPr>
          <a:xfrm>
            <a:off x="6985804" y="1"/>
            <a:ext cx="2158195" cy="1197404"/>
          </a:xfrm>
          <a:prstGeom prst="rect">
            <a:avLst/>
          </a:prstGeom>
        </p:spPr>
      </p:pic>
      <p:sp>
        <p:nvSpPr>
          <p:cNvPr id="4" name="TextBox 3">
            <a:extLst>
              <a:ext uri="{FF2B5EF4-FFF2-40B4-BE49-F238E27FC236}">
                <a16:creationId xmlns:a16="http://schemas.microsoft.com/office/drawing/2014/main" id="{62727550-DAC3-4CBF-A0BF-6B409F2D8D91}"/>
              </a:ext>
            </a:extLst>
          </p:cNvPr>
          <p:cNvSpPr txBox="1"/>
          <p:nvPr/>
        </p:nvSpPr>
        <p:spPr>
          <a:xfrm>
            <a:off x="754375" y="1197405"/>
            <a:ext cx="2748690" cy="3293209"/>
          </a:xfrm>
          <a:prstGeom prst="rect">
            <a:avLst/>
          </a:prstGeom>
          <a:noFill/>
        </p:spPr>
        <p:txBody>
          <a:bodyPr wrap="square" rtlCol="0">
            <a:spAutoFit/>
          </a:bodyPr>
          <a:lstStyle/>
          <a:p>
            <a:r>
              <a:rPr lang="en-US" sz="1600" dirty="0"/>
              <a:t>One of the major tasks of marketing is to provide economic utility. Utility means </a:t>
            </a:r>
            <a:r>
              <a:rPr lang="en-US" sz="1600" b="1" dirty="0"/>
              <a:t>usefulness—does the product satisfy human wants and needs</a:t>
            </a:r>
            <a:r>
              <a:rPr lang="en-US" sz="1600" dirty="0"/>
              <a:t>. </a:t>
            </a:r>
          </a:p>
          <a:p>
            <a:endParaRPr lang="en-US" sz="1600" dirty="0"/>
          </a:p>
          <a:p>
            <a:r>
              <a:rPr lang="en-US" sz="1600" dirty="0"/>
              <a:t>The process of adding utility is often referred to as adding value. Adding value means enhancing a feature or service to inspire a customer to purchase.</a:t>
            </a:r>
          </a:p>
        </p:txBody>
      </p:sp>
      <p:sp>
        <p:nvSpPr>
          <p:cNvPr id="5" name="TextBox 4">
            <a:extLst>
              <a:ext uri="{FF2B5EF4-FFF2-40B4-BE49-F238E27FC236}">
                <a16:creationId xmlns:a16="http://schemas.microsoft.com/office/drawing/2014/main" id="{BF02B00E-E56B-427E-A431-ABB2F012D628}"/>
              </a:ext>
            </a:extLst>
          </p:cNvPr>
          <p:cNvSpPr txBox="1"/>
          <p:nvPr/>
        </p:nvSpPr>
        <p:spPr>
          <a:xfrm>
            <a:off x="4266589" y="1350110"/>
            <a:ext cx="4428445"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u="sng" dirty="0"/>
              <a:t>Types of Economic Utility</a:t>
            </a:r>
            <a:endParaRPr lang="en-US" sz="1600" dirty="0"/>
          </a:p>
          <a:p>
            <a:endParaRPr lang="en-US" sz="1600" dirty="0"/>
          </a:p>
          <a:p>
            <a:pPr marL="285750" indent="-285750">
              <a:buFont typeface="Arial" panose="020B0604020202020204" pitchFamily="34" charset="0"/>
              <a:buChar char="•"/>
            </a:pPr>
            <a:r>
              <a:rPr lang="en-US" sz="1600" b="1" dirty="0"/>
              <a:t>Form Utility </a:t>
            </a:r>
            <a:r>
              <a:rPr lang="en-US" sz="1600" dirty="0"/>
              <a:t>– change form to make it more useful</a:t>
            </a:r>
          </a:p>
          <a:p>
            <a:pPr marL="285750" indent="-285750">
              <a:buFont typeface="Arial" panose="020B0604020202020204" pitchFamily="34" charset="0"/>
              <a:buChar char="•"/>
            </a:pPr>
            <a:r>
              <a:rPr lang="en-US" sz="1600" b="1" dirty="0"/>
              <a:t>Place Utility </a:t>
            </a:r>
            <a:r>
              <a:rPr lang="en-US" sz="1600" dirty="0"/>
              <a:t>– products available at convenient places</a:t>
            </a:r>
          </a:p>
          <a:p>
            <a:pPr marL="285750" indent="-285750">
              <a:buFont typeface="Arial" panose="020B0604020202020204" pitchFamily="34" charset="0"/>
              <a:buChar char="•"/>
            </a:pPr>
            <a:r>
              <a:rPr lang="en-US" sz="1600" b="1" dirty="0"/>
              <a:t>Time Utility </a:t>
            </a:r>
            <a:r>
              <a:rPr lang="en-US" sz="1600" dirty="0"/>
              <a:t>– products made available at times that customers want them and need them</a:t>
            </a:r>
          </a:p>
          <a:p>
            <a:pPr marL="285750" indent="-285750">
              <a:buFont typeface="Arial" panose="020B0604020202020204" pitchFamily="34" charset="0"/>
              <a:buChar char="•"/>
            </a:pPr>
            <a:r>
              <a:rPr lang="en-US" sz="1600" b="1" dirty="0"/>
              <a:t>Information Utility </a:t>
            </a:r>
            <a:r>
              <a:rPr lang="en-US" sz="1600" dirty="0"/>
              <a:t>– provides info about a product to the customer</a:t>
            </a:r>
          </a:p>
          <a:p>
            <a:pPr marL="285750" indent="-285750">
              <a:buFont typeface="Arial" panose="020B0604020202020204" pitchFamily="34" charset="0"/>
              <a:buChar char="•"/>
            </a:pPr>
            <a:r>
              <a:rPr lang="en-US" sz="1600" b="1" dirty="0"/>
              <a:t>Possession Utility </a:t>
            </a:r>
            <a:r>
              <a:rPr lang="en-US" sz="1600" dirty="0"/>
              <a:t>– make it easier for a customer to acquire a product</a:t>
            </a:r>
          </a:p>
        </p:txBody>
      </p:sp>
    </p:spTree>
    <p:extLst>
      <p:ext uri="{BB962C8B-B14F-4D97-AF65-F5344CB8AC3E}">
        <p14:creationId xmlns:p14="http://schemas.microsoft.com/office/powerpoint/2010/main" val="2538323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07080" y="518917"/>
            <a:ext cx="6108200" cy="523220"/>
          </a:xfrm>
          <a:prstGeom prst="rect">
            <a:avLst/>
          </a:prstGeom>
          <a:solidFill>
            <a:srgbClr val="0070C0"/>
          </a:solidFill>
        </p:spPr>
        <p:txBody>
          <a:bodyPr wrap="square" rtlCol="0">
            <a:spAutoFit/>
          </a:bodyPr>
          <a:lstStyle/>
          <a:p>
            <a:pPr algn="ctr"/>
            <a:r>
              <a:rPr lang="en-US" sz="2800" b="1" dirty="0">
                <a:solidFill>
                  <a:schemeClr val="bg1"/>
                </a:solidFill>
              </a:rPr>
              <a:t>Project: Economic Utility Storyboard</a:t>
            </a:r>
          </a:p>
        </p:txBody>
      </p:sp>
      <p:sp>
        <p:nvSpPr>
          <p:cNvPr id="6" name="Content Placeholder 2"/>
          <p:cNvSpPr txBox="1">
            <a:spLocks/>
          </p:cNvSpPr>
          <p:nvPr/>
        </p:nvSpPr>
        <p:spPr>
          <a:xfrm>
            <a:off x="1539680" y="1808224"/>
            <a:ext cx="5946956" cy="2595985"/>
          </a:xfrm>
          <a:prstGeom prst="rect">
            <a:avLst/>
          </a:prstGeom>
          <a:solidFill>
            <a:schemeClr val="tx2">
              <a:lumMod val="20000"/>
              <a:lumOff val="8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pPr>
            <a:r>
              <a:rPr lang="en-US" sz="1400" dirty="0"/>
              <a:t>Select a specific product you plan to purchase</a:t>
            </a:r>
          </a:p>
          <a:p>
            <a:pPr>
              <a:buFont typeface="+mj-lt"/>
              <a:buAutoNum type="arabicPeriod"/>
            </a:pPr>
            <a:endParaRPr lang="en-US" sz="1400" dirty="0"/>
          </a:p>
          <a:p>
            <a:pPr>
              <a:buFont typeface="+mj-lt"/>
              <a:buAutoNum type="arabicPeriod"/>
            </a:pPr>
            <a:r>
              <a:rPr lang="en-US" sz="1400" dirty="0"/>
              <a:t>Go to </a:t>
            </a:r>
            <a:r>
              <a:rPr lang="en-US" sz="1400" dirty="0">
                <a:hlinkClick r:id="rId3"/>
              </a:rPr>
              <a:t>https://www.storyboardthat.com/</a:t>
            </a:r>
            <a:r>
              <a:rPr lang="en-US" sz="1400" dirty="0"/>
              <a:t> and create a free account</a:t>
            </a:r>
          </a:p>
          <a:p>
            <a:pPr>
              <a:buFont typeface="+mj-lt"/>
              <a:buAutoNum type="arabicPeriod"/>
            </a:pPr>
            <a:endParaRPr lang="en-US" sz="1400" dirty="0"/>
          </a:p>
          <a:p>
            <a:pPr>
              <a:buFont typeface="+mj-lt"/>
              <a:buAutoNum type="arabicPeriod"/>
            </a:pPr>
            <a:r>
              <a:rPr lang="en-US" sz="1400" dirty="0"/>
              <a:t>Design a storyboard showing the 5 Economic Utilities for the purchase of that specific product (see example).</a:t>
            </a:r>
          </a:p>
          <a:p>
            <a:pPr>
              <a:buFont typeface="+mj-lt"/>
              <a:buAutoNum type="arabicPeriod"/>
            </a:pPr>
            <a:endParaRPr lang="en-US" sz="1400" dirty="0"/>
          </a:p>
          <a:p>
            <a:pPr>
              <a:buFont typeface="+mj-lt"/>
              <a:buAutoNum type="arabicPeriod"/>
            </a:pPr>
            <a:r>
              <a:rPr lang="en-US" sz="1400" dirty="0"/>
              <a:t>When done,  </a:t>
            </a:r>
            <a:r>
              <a:rPr lang="en-US" sz="1400" b="1" dirty="0"/>
              <a:t>SAVE</a:t>
            </a:r>
            <a:r>
              <a:rPr lang="en-US" sz="1400" dirty="0"/>
              <a:t> your storyboard and email a copy (as an attachment) to kavasschs@gmail.com</a:t>
            </a:r>
          </a:p>
        </p:txBody>
      </p:sp>
    </p:spTree>
    <p:extLst>
      <p:ext uri="{BB962C8B-B14F-4D97-AF65-F5344CB8AC3E}">
        <p14:creationId xmlns:p14="http://schemas.microsoft.com/office/powerpoint/2010/main" val="16262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2D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0060" y="1555772"/>
            <a:ext cx="2064265" cy="2031956"/>
          </a:xfrm>
          <a:prstGeom prst="ellipse">
            <a:avLst/>
          </a:prstGeom>
          <a:solidFill>
            <a:schemeClr val="accent3">
              <a:lumMod val="20000"/>
              <a:lumOff val="80000"/>
            </a:schemeClr>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000" b="1" kern="1200" dirty="0">
                <a:solidFill>
                  <a:srgbClr val="1D3A00"/>
                </a:solidFill>
                <a:latin typeface="+mj-lt"/>
                <a:ea typeface="+mj-ea"/>
                <a:cs typeface="+mj-cs"/>
              </a:rPr>
              <a:t>ECONOMIC UTILITY</a:t>
            </a:r>
          </a:p>
          <a:p>
            <a:pPr algn="ctr">
              <a:lnSpc>
                <a:spcPct val="90000"/>
              </a:lnSpc>
              <a:spcBef>
                <a:spcPct val="0"/>
              </a:spcBef>
              <a:spcAft>
                <a:spcPts val="600"/>
              </a:spcAft>
            </a:pPr>
            <a:r>
              <a:rPr lang="en-US" sz="2000" b="1" kern="1200" dirty="0">
                <a:solidFill>
                  <a:srgbClr val="1D3A00"/>
                </a:solidFill>
                <a:latin typeface="+mj-lt"/>
                <a:ea typeface="+mj-ea"/>
                <a:cs typeface="+mj-cs"/>
              </a:rPr>
              <a:t>EXAMPLE</a:t>
            </a:r>
          </a:p>
        </p:txBody>
      </p:sp>
      <p:pic>
        <p:nvPicPr>
          <p:cNvPr id="3" name="Picture 2">
            <a:extLst>
              <a:ext uri="{FF2B5EF4-FFF2-40B4-BE49-F238E27FC236}">
                <a16:creationId xmlns:a16="http://schemas.microsoft.com/office/drawing/2014/main" id="{ED3A91B3-FA60-40FA-BF86-5176EB4794B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796" r="1797" b="1"/>
          <a:stretch/>
        </p:blipFill>
        <p:spPr>
          <a:xfrm>
            <a:off x="2892245" y="139814"/>
            <a:ext cx="6108199" cy="4881644"/>
          </a:xfrm>
          <a:prstGeom prst="rect">
            <a:avLst/>
          </a:prstGeom>
        </p:spPr>
      </p:pic>
    </p:spTree>
    <p:extLst>
      <p:ext uri="{BB962C8B-B14F-4D97-AF65-F5344CB8AC3E}">
        <p14:creationId xmlns:p14="http://schemas.microsoft.com/office/powerpoint/2010/main" val="384994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54375" y="243136"/>
            <a:ext cx="6108200" cy="523220"/>
          </a:xfrm>
          <a:prstGeom prst="rect">
            <a:avLst/>
          </a:prstGeom>
          <a:solidFill>
            <a:srgbClr val="0070C0"/>
          </a:solidFill>
        </p:spPr>
        <p:txBody>
          <a:bodyPr wrap="square" rtlCol="0">
            <a:spAutoFit/>
          </a:bodyPr>
          <a:lstStyle/>
          <a:p>
            <a:pPr algn="ctr"/>
            <a:r>
              <a:rPr lang="en-US" sz="2800" b="1" dirty="0">
                <a:solidFill>
                  <a:schemeClr val="bg1"/>
                </a:solidFill>
              </a:rPr>
              <a:t>The 4 P’s of Marketing</a:t>
            </a:r>
          </a:p>
        </p:txBody>
      </p:sp>
      <p:pic>
        <p:nvPicPr>
          <p:cNvPr id="3" name="Picture 2">
            <a:extLst>
              <a:ext uri="{FF2B5EF4-FFF2-40B4-BE49-F238E27FC236}">
                <a16:creationId xmlns:a16="http://schemas.microsoft.com/office/drawing/2014/main" id="{02F99575-4056-4654-B63E-68FA9514D8D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781109" y="1137887"/>
            <a:ext cx="5010150" cy="3819525"/>
          </a:xfrm>
          <a:prstGeom prst="rect">
            <a:avLst/>
          </a:prstGeom>
        </p:spPr>
      </p:pic>
    </p:spTree>
    <p:extLst>
      <p:ext uri="{BB962C8B-B14F-4D97-AF65-F5344CB8AC3E}">
        <p14:creationId xmlns:p14="http://schemas.microsoft.com/office/powerpoint/2010/main" val="230265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4129" y="281175"/>
            <a:ext cx="6260905" cy="72534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rgbClr val="5EEC3C"/>
                </a:solidFill>
                <a:effectLst>
                  <a:outerShdw blurRad="50800" dist="38100" dir="2700000" algn="tl" rotWithShape="0">
                    <a:prstClr val="black">
                      <a:alpha val="40000"/>
                    </a:prstClr>
                  </a:outerShdw>
                </a:effectLst>
                <a:latin typeface="+mj-lt"/>
                <a:ea typeface="+mj-ea"/>
                <a:cs typeface="+mj-cs"/>
              </a:rPr>
              <a:t>Project: Marketing a New Energy Drink</a:t>
            </a:r>
          </a:p>
        </p:txBody>
      </p:sp>
      <p:pic>
        <p:nvPicPr>
          <p:cNvPr id="4" name="Picture 3">
            <a:extLst>
              <a:ext uri="{FF2B5EF4-FFF2-40B4-BE49-F238E27FC236}">
                <a16:creationId xmlns:a16="http://schemas.microsoft.com/office/drawing/2014/main" id="{0F10415B-F8EB-48F1-B826-CECFDABBEE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284670" y="1044700"/>
            <a:ext cx="4957955" cy="3817625"/>
          </a:xfrm>
          <a:prstGeom prst="rect">
            <a:avLst/>
          </a:prstGeom>
          <a:noFill/>
        </p:spPr>
      </p:pic>
    </p:spTree>
    <p:extLst>
      <p:ext uri="{BB962C8B-B14F-4D97-AF65-F5344CB8AC3E}">
        <p14:creationId xmlns:p14="http://schemas.microsoft.com/office/powerpoint/2010/main" val="125447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07563" y="460781"/>
            <a:ext cx="7011189" cy="523220"/>
          </a:xfrm>
          <a:prstGeom prst="rect">
            <a:avLst/>
          </a:prstGeom>
          <a:solidFill>
            <a:srgbClr val="0070C0"/>
          </a:solidFill>
        </p:spPr>
        <p:txBody>
          <a:bodyPr wrap="square" rtlCol="0">
            <a:spAutoFit/>
          </a:bodyPr>
          <a:lstStyle/>
          <a:p>
            <a:pPr algn="ctr"/>
            <a:r>
              <a:rPr lang="en-US" sz="2800" b="1" dirty="0">
                <a:solidFill>
                  <a:schemeClr val="bg1"/>
                </a:solidFill>
              </a:rPr>
              <a:t>Value Creation Through the Marketing Mix</a:t>
            </a:r>
          </a:p>
        </p:txBody>
      </p:sp>
      <p:sp>
        <p:nvSpPr>
          <p:cNvPr id="6" name="Content Placeholder 2"/>
          <p:cNvSpPr txBox="1">
            <a:spLocks/>
          </p:cNvSpPr>
          <p:nvPr/>
        </p:nvSpPr>
        <p:spPr>
          <a:xfrm>
            <a:off x="1539680" y="1350110"/>
            <a:ext cx="5946956" cy="3054100"/>
          </a:xfrm>
          <a:prstGeom prst="rect">
            <a:avLst/>
          </a:prstGeom>
          <a:solidFill>
            <a:schemeClr val="tx2">
              <a:lumMod val="20000"/>
              <a:lumOff val="8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7" name="Rectangle 6"/>
          <p:cNvSpPr/>
          <p:nvPr/>
        </p:nvSpPr>
        <p:spPr>
          <a:xfrm>
            <a:off x="3800455" y="4556915"/>
            <a:ext cx="5196061" cy="276999"/>
          </a:xfrm>
          <a:prstGeom prst="rect">
            <a:avLst/>
          </a:prstGeom>
        </p:spPr>
        <p:txBody>
          <a:bodyPr wrap="square">
            <a:spAutoFit/>
          </a:bodyPr>
          <a:lstStyle/>
          <a:p>
            <a:r>
              <a:rPr lang="en-US" sz="1200" dirty="0">
                <a:hlinkClick r:id="rId3"/>
              </a:rPr>
              <a:t>https://www.youtube.com/watch?time_continue=92&amp;v=dNDSYW5Zu4E</a:t>
            </a:r>
            <a:endParaRPr lang="en-US" sz="1200" dirty="0"/>
          </a:p>
        </p:txBody>
      </p:sp>
      <p:pic>
        <p:nvPicPr>
          <p:cNvPr id="3" name="Picture 2">
            <a:extLst>
              <a:ext uri="{FF2B5EF4-FFF2-40B4-BE49-F238E27FC236}">
                <a16:creationId xmlns:a16="http://schemas.microsoft.com/office/drawing/2014/main" id="{F993DF5C-9E9E-4BDE-8764-367FCC9D97CC}"/>
              </a:ext>
            </a:extLst>
          </p:cNvPr>
          <p:cNvPicPr>
            <a:picLocks noChangeAspect="1"/>
          </p:cNvPicPr>
          <p:nvPr/>
        </p:nvPicPr>
        <p:blipFill>
          <a:blip r:embed="rId4"/>
          <a:stretch>
            <a:fillRect/>
          </a:stretch>
        </p:blipFill>
        <p:spPr>
          <a:xfrm>
            <a:off x="2128720" y="1547799"/>
            <a:ext cx="4668166" cy="2658722"/>
          </a:xfrm>
          <a:prstGeom prst="rect">
            <a:avLst/>
          </a:prstGeom>
        </p:spPr>
      </p:pic>
    </p:spTree>
    <p:extLst>
      <p:ext uri="{BB962C8B-B14F-4D97-AF65-F5344CB8AC3E}">
        <p14:creationId xmlns:p14="http://schemas.microsoft.com/office/powerpoint/2010/main" val="75963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07563" y="460781"/>
            <a:ext cx="7011189" cy="523220"/>
          </a:xfrm>
          <a:prstGeom prst="rect">
            <a:avLst/>
          </a:prstGeom>
          <a:solidFill>
            <a:srgbClr val="0070C0"/>
          </a:solidFill>
        </p:spPr>
        <p:txBody>
          <a:bodyPr wrap="square" rtlCol="0">
            <a:spAutoFit/>
          </a:bodyPr>
          <a:lstStyle/>
          <a:p>
            <a:pPr algn="ctr"/>
            <a:r>
              <a:rPr lang="en-US" sz="2800" b="1" dirty="0">
                <a:solidFill>
                  <a:schemeClr val="bg1"/>
                </a:solidFill>
              </a:rPr>
              <a:t>Reading: Marketing Excellence - ZARA</a:t>
            </a:r>
          </a:p>
        </p:txBody>
      </p:sp>
      <p:sp>
        <p:nvSpPr>
          <p:cNvPr id="6" name="Content Placeholder 2"/>
          <p:cNvSpPr txBox="1">
            <a:spLocks/>
          </p:cNvSpPr>
          <p:nvPr/>
        </p:nvSpPr>
        <p:spPr>
          <a:xfrm>
            <a:off x="4419295" y="1197405"/>
            <a:ext cx="4428445" cy="3054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4" name="Picture 3">
            <a:extLst>
              <a:ext uri="{FF2B5EF4-FFF2-40B4-BE49-F238E27FC236}">
                <a16:creationId xmlns:a16="http://schemas.microsoft.com/office/drawing/2014/main" id="{D981F150-C7B0-408E-9A02-59341C3CA70C}"/>
              </a:ext>
            </a:extLst>
          </p:cNvPr>
          <p:cNvPicPr>
            <a:picLocks noChangeAspect="1"/>
          </p:cNvPicPr>
          <p:nvPr/>
        </p:nvPicPr>
        <p:blipFill>
          <a:blip r:embed="rId3"/>
          <a:stretch>
            <a:fillRect/>
          </a:stretch>
        </p:blipFill>
        <p:spPr>
          <a:xfrm>
            <a:off x="4825538" y="1360121"/>
            <a:ext cx="3615957" cy="2647499"/>
          </a:xfrm>
          <a:prstGeom prst="rect">
            <a:avLst/>
          </a:prstGeom>
        </p:spPr>
      </p:pic>
      <p:sp>
        <p:nvSpPr>
          <p:cNvPr id="5" name="TextBox 4">
            <a:extLst>
              <a:ext uri="{FF2B5EF4-FFF2-40B4-BE49-F238E27FC236}">
                <a16:creationId xmlns:a16="http://schemas.microsoft.com/office/drawing/2014/main" id="{70A12996-FAF4-4861-B892-55DFA1A25E58}"/>
              </a:ext>
            </a:extLst>
          </p:cNvPr>
          <p:cNvSpPr txBox="1"/>
          <p:nvPr/>
        </p:nvSpPr>
        <p:spPr>
          <a:xfrm>
            <a:off x="601670" y="1502815"/>
            <a:ext cx="3054100" cy="2616101"/>
          </a:xfrm>
          <a:prstGeom prst="rect">
            <a:avLst/>
          </a:prstGeom>
          <a:noFill/>
        </p:spPr>
        <p:txBody>
          <a:bodyPr wrap="square" rtlCol="0">
            <a:spAutoFit/>
          </a:bodyPr>
          <a:lstStyle/>
          <a:p>
            <a:r>
              <a:rPr lang="en-US" b="1" i="1" u="sng" dirty="0"/>
              <a:t>Directions:</a:t>
            </a:r>
          </a:p>
          <a:p>
            <a:endParaRPr lang="en-US" i="1" u="sng" dirty="0"/>
          </a:p>
          <a:p>
            <a:pPr marL="342900" indent="-342900">
              <a:buFont typeface="+mj-lt"/>
              <a:buAutoNum type="arabicPeriod"/>
            </a:pPr>
            <a:r>
              <a:rPr lang="en-US" sz="1600" dirty="0"/>
              <a:t>If you are not familiar with the company, visit their website at </a:t>
            </a:r>
            <a:r>
              <a:rPr lang="en-US" sz="1600" dirty="0">
                <a:hlinkClick r:id="rId4"/>
              </a:rPr>
              <a:t> https://www.zara.com/us/</a:t>
            </a:r>
            <a:endParaRPr lang="en-US" sz="1600" dirty="0"/>
          </a:p>
          <a:p>
            <a:pPr marL="342900" indent="-342900">
              <a:buFont typeface="+mj-lt"/>
              <a:buAutoNum type="arabicPeriod"/>
            </a:pPr>
            <a:endParaRPr lang="en-US" sz="1600" dirty="0"/>
          </a:p>
          <a:p>
            <a:pPr marL="342900" indent="-342900">
              <a:buFont typeface="+mj-lt"/>
              <a:buAutoNum type="arabicPeriod"/>
            </a:pPr>
            <a:r>
              <a:rPr lang="en-US" sz="1600" dirty="0"/>
              <a:t>Read the article</a:t>
            </a:r>
          </a:p>
          <a:p>
            <a:pPr marL="342900" indent="-342900">
              <a:buFont typeface="+mj-lt"/>
              <a:buAutoNum type="arabicPeriod"/>
            </a:pPr>
            <a:endParaRPr lang="en-US" sz="1600" dirty="0"/>
          </a:p>
          <a:p>
            <a:pPr marL="342900" indent="-342900">
              <a:buFont typeface="+mj-lt"/>
              <a:buAutoNum type="arabicPeriod"/>
            </a:pPr>
            <a:r>
              <a:rPr lang="en-US" sz="1600" dirty="0"/>
              <a:t>Answer the questions at the end of the article</a:t>
            </a:r>
          </a:p>
        </p:txBody>
      </p:sp>
    </p:spTree>
    <p:extLst>
      <p:ext uri="{BB962C8B-B14F-4D97-AF65-F5344CB8AC3E}">
        <p14:creationId xmlns:p14="http://schemas.microsoft.com/office/powerpoint/2010/main" val="67559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4 P’S OF MARKETING - PRODUCT</a:t>
            </a:r>
          </a:p>
        </p:txBody>
      </p:sp>
      <p:pic>
        <p:nvPicPr>
          <p:cNvPr id="3" name="Picture 2">
            <a:extLst>
              <a:ext uri="{FF2B5EF4-FFF2-40B4-BE49-F238E27FC236}">
                <a16:creationId xmlns:a16="http://schemas.microsoft.com/office/drawing/2014/main" id="{4A3B7B9C-DADE-48E7-A88D-66BEE1827F8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447262" y="3029865"/>
            <a:ext cx="3171432" cy="1837081"/>
          </a:xfrm>
          <a:prstGeom prst="rect">
            <a:avLst/>
          </a:prstGeom>
        </p:spPr>
      </p:pic>
      <p:sp>
        <p:nvSpPr>
          <p:cNvPr id="4" name="Rectangle 3">
            <a:extLst>
              <a:ext uri="{FF2B5EF4-FFF2-40B4-BE49-F238E27FC236}">
                <a16:creationId xmlns:a16="http://schemas.microsoft.com/office/drawing/2014/main" id="{5D7C338C-8F55-453D-97FB-7F9FEDA99F36}"/>
              </a:ext>
            </a:extLst>
          </p:cNvPr>
          <p:cNvSpPr txBox="1">
            <a:spLocks noRot="1" noChangeArrowheads="1"/>
          </p:cNvSpPr>
          <p:nvPr/>
        </p:nvSpPr>
        <p:spPr>
          <a:xfrm>
            <a:off x="5030115" y="1098621"/>
            <a:ext cx="3851351" cy="1837081"/>
          </a:xfrm>
          <a:prstGeom prst="rect">
            <a:avLst/>
          </a:prstGeom>
        </p:spPr>
        <p:style>
          <a:lnRef idx="1">
            <a:schemeClr val="accent3"/>
          </a:lnRef>
          <a:fillRef idx="3">
            <a:schemeClr val="accent3"/>
          </a:fillRef>
          <a:effectRef idx="2">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t>Select one of the ad icons in the picture and answer the following questions:</a:t>
            </a:r>
          </a:p>
          <a:p>
            <a:pPr marL="857250" lvl="1" indent="-457200">
              <a:buFont typeface="+mj-lt"/>
              <a:buAutoNum type="arabicPeriod"/>
            </a:pPr>
            <a:r>
              <a:rPr lang="en-US" sz="1200" b="1" dirty="0"/>
              <a:t>What is the name of the character?</a:t>
            </a:r>
          </a:p>
          <a:p>
            <a:pPr marL="857250" lvl="1" indent="-457200">
              <a:buFont typeface="+mj-lt"/>
              <a:buAutoNum type="arabicPeriod"/>
            </a:pPr>
            <a:r>
              <a:rPr lang="en-US" sz="1200" b="1" dirty="0"/>
              <a:t>What is the product/brand?</a:t>
            </a:r>
          </a:p>
          <a:p>
            <a:pPr marL="857250" lvl="1" indent="-457200">
              <a:buFont typeface="+mj-lt"/>
              <a:buAutoNum type="arabicPeriod"/>
            </a:pPr>
            <a:r>
              <a:rPr lang="en-US" sz="1200" b="1" dirty="0"/>
              <a:t>What is the product mix for that brand?</a:t>
            </a:r>
          </a:p>
          <a:p>
            <a:pPr marL="857250" lvl="1" indent="-457200">
              <a:buFont typeface="+mj-lt"/>
              <a:buAutoNum type="arabicPeriod"/>
            </a:pPr>
            <a:r>
              <a:rPr lang="en-US" sz="1200" b="1" dirty="0"/>
              <a:t>How will it satisfy the customers need?</a:t>
            </a:r>
          </a:p>
          <a:p>
            <a:pPr marL="857250" lvl="1" indent="-457200">
              <a:buFont typeface="+mj-lt"/>
              <a:buAutoNum type="arabicPeriod"/>
            </a:pPr>
            <a:r>
              <a:rPr lang="en-US" sz="1200" b="1" dirty="0"/>
              <a:t>What image is the product projecting?</a:t>
            </a:r>
          </a:p>
        </p:txBody>
      </p:sp>
      <p:sp>
        <p:nvSpPr>
          <p:cNvPr id="5" name="TextBox 4">
            <a:extLst>
              <a:ext uri="{FF2B5EF4-FFF2-40B4-BE49-F238E27FC236}">
                <a16:creationId xmlns:a16="http://schemas.microsoft.com/office/drawing/2014/main" id="{D77E1D0F-5649-4C49-B11D-2C6888B545F0}"/>
              </a:ext>
            </a:extLst>
          </p:cNvPr>
          <p:cNvSpPr txBox="1"/>
          <p:nvPr/>
        </p:nvSpPr>
        <p:spPr>
          <a:xfrm>
            <a:off x="907080" y="1044700"/>
            <a:ext cx="2789660" cy="3416320"/>
          </a:xfrm>
          <a:prstGeom prst="rect">
            <a:avLst/>
          </a:prstGeom>
          <a:noFill/>
        </p:spPr>
        <p:txBody>
          <a:bodyPr wrap="square" rtlCol="0">
            <a:spAutoFit/>
          </a:bodyPr>
          <a:lstStyle/>
          <a:p>
            <a:r>
              <a:rPr lang="en-US" sz="1200" b="1" dirty="0">
                <a:solidFill>
                  <a:schemeClr val="accent2">
                    <a:lumMod val="50000"/>
                  </a:schemeClr>
                </a:solidFill>
              </a:rPr>
              <a:t>Product Planning -</a:t>
            </a:r>
            <a:r>
              <a:rPr lang="en-US" sz="1200" dirty="0"/>
              <a:t> process of making decisions about features and benefits that will help a product be successful and about managing the product throughout its life cycle </a:t>
            </a:r>
          </a:p>
          <a:p>
            <a:endParaRPr lang="en-US" sz="1200" dirty="0"/>
          </a:p>
          <a:p>
            <a:r>
              <a:rPr lang="en-US" sz="1200" b="1" dirty="0">
                <a:solidFill>
                  <a:schemeClr val="accent2">
                    <a:lumMod val="50000"/>
                  </a:schemeClr>
                </a:solidFill>
              </a:rPr>
              <a:t>Product Mix </a:t>
            </a:r>
            <a:r>
              <a:rPr lang="en-US" sz="1200" dirty="0"/>
              <a:t>– all the goods and services a business sells</a:t>
            </a:r>
          </a:p>
          <a:p>
            <a:pPr marL="171450" indent="-171450">
              <a:buFont typeface="Arial" panose="020B0604020202020204" pitchFamily="34" charset="0"/>
              <a:buChar char="•"/>
            </a:pPr>
            <a:r>
              <a:rPr lang="en-US" sz="1200" dirty="0"/>
              <a:t>Ex. Grocery store carries bread, meat, fruit</a:t>
            </a:r>
          </a:p>
          <a:p>
            <a:endParaRPr lang="en-US" sz="1200" dirty="0"/>
          </a:p>
          <a:p>
            <a:r>
              <a:rPr lang="en-US" sz="1200" b="1" dirty="0">
                <a:solidFill>
                  <a:schemeClr val="accent2">
                    <a:lumMod val="50000"/>
                  </a:schemeClr>
                </a:solidFill>
              </a:rPr>
              <a:t>Product Line </a:t>
            </a:r>
            <a:r>
              <a:rPr lang="en-US" sz="1200" dirty="0"/>
              <a:t>– group of closely related products within the product mix</a:t>
            </a:r>
          </a:p>
          <a:p>
            <a:pPr marL="171450" indent="-171450">
              <a:buFont typeface="Arial" panose="020B0604020202020204" pitchFamily="34" charset="0"/>
              <a:buChar char="•"/>
            </a:pPr>
            <a:r>
              <a:rPr lang="en-US" sz="1200" dirty="0"/>
              <a:t>Ex. Apple carries I-Phones, I-Pads, Laptops</a:t>
            </a:r>
          </a:p>
          <a:p>
            <a:pPr marL="171450" indent="-171450">
              <a:buFont typeface="Arial" panose="020B0604020202020204" pitchFamily="34" charset="0"/>
              <a:buChar char="•"/>
            </a:pPr>
            <a:endParaRPr lang="en-US" sz="1200" dirty="0"/>
          </a:p>
          <a:p>
            <a:r>
              <a:rPr lang="en-US" sz="1200" b="1" dirty="0">
                <a:solidFill>
                  <a:schemeClr val="accent2">
                    <a:lumMod val="50000"/>
                  </a:schemeClr>
                </a:solidFill>
              </a:rPr>
              <a:t>Product Item - </a:t>
            </a:r>
            <a:r>
              <a:rPr lang="en-US" sz="1200" dirty="0"/>
              <a:t>specific model, color, or size of products in a line.</a:t>
            </a:r>
          </a:p>
        </p:txBody>
      </p:sp>
    </p:spTree>
    <p:extLst>
      <p:ext uri="{BB962C8B-B14F-4D97-AF65-F5344CB8AC3E}">
        <p14:creationId xmlns:p14="http://schemas.microsoft.com/office/powerpoint/2010/main" val="123450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4 P’S OF MARKETING - PRICE</a:t>
            </a:r>
          </a:p>
        </p:txBody>
      </p:sp>
      <p:sp>
        <p:nvSpPr>
          <p:cNvPr id="5" name="Rectangle 4">
            <a:extLst>
              <a:ext uri="{FF2B5EF4-FFF2-40B4-BE49-F238E27FC236}">
                <a16:creationId xmlns:a16="http://schemas.microsoft.com/office/drawing/2014/main" id="{022B218D-534D-4B93-89B6-EB5B6E61AA55}"/>
              </a:ext>
            </a:extLst>
          </p:cNvPr>
          <p:cNvSpPr/>
          <p:nvPr/>
        </p:nvSpPr>
        <p:spPr>
          <a:xfrm>
            <a:off x="448964" y="1197405"/>
            <a:ext cx="5650085" cy="4524315"/>
          </a:xfrm>
          <a:prstGeom prst="rect">
            <a:avLst/>
          </a:prstGeom>
        </p:spPr>
        <p:txBody>
          <a:bodyPr wrap="square">
            <a:spAutoFit/>
          </a:bodyPr>
          <a:lstStyle/>
          <a:p>
            <a:r>
              <a:rPr lang="en-US" b="1" u="sng" dirty="0"/>
              <a:t>Price of a product</a:t>
            </a:r>
            <a:r>
              <a:rPr lang="en-US" u="sng" dirty="0"/>
              <a:t>:</a:t>
            </a:r>
          </a:p>
          <a:p>
            <a:pPr marL="285750" indent="-285750">
              <a:buFont typeface="Arial" panose="020B0604020202020204" pitchFamily="34" charset="0"/>
              <a:buChar char="•"/>
            </a:pPr>
            <a:r>
              <a:rPr lang="en-US" dirty="0"/>
              <a:t>Must cover the costs of producing and selling the product</a:t>
            </a:r>
          </a:p>
          <a:p>
            <a:pPr marL="285750" indent="-285750">
              <a:buFont typeface="Arial" panose="020B0604020202020204" pitchFamily="34" charset="0"/>
              <a:buChar char="•"/>
            </a:pPr>
            <a:r>
              <a:rPr lang="en-US" dirty="0"/>
              <a:t>Should generate the desired level of profit for the business</a:t>
            </a:r>
          </a:p>
          <a:p>
            <a:pPr marL="285750" indent="-285750">
              <a:buFont typeface="Arial" panose="020B0604020202020204" pitchFamily="34" charset="0"/>
              <a:buChar char="•"/>
            </a:pPr>
            <a:r>
              <a:rPr lang="en-US" dirty="0"/>
              <a:t>Must be what customers are willing to pay for the product</a:t>
            </a:r>
          </a:p>
          <a:p>
            <a:pPr marL="285750" indent="-285750">
              <a:buFont typeface="Arial" panose="020B0604020202020204" pitchFamily="34" charset="0"/>
              <a:buChar char="•"/>
            </a:pPr>
            <a:endParaRPr lang="en-US" dirty="0"/>
          </a:p>
          <a:p>
            <a:r>
              <a:rPr lang="en-US" b="1" u="sng" dirty="0"/>
              <a:t>Pricing Strategies:</a:t>
            </a:r>
            <a:endParaRPr lang="en-US" dirty="0"/>
          </a:p>
          <a:p>
            <a:pPr marL="285750" indent="-285750">
              <a:buFont typeface="Arial" panose="020B0604020202020204" pitchFamily="34" charset="0"/>
              <a:buChar char="•"/>
            </a:pPr>
            <a:r>
              <a:rPr lang="en-US" sz="1600" dirty="0"/>
              <a:t>Value-Based Pricing – consider consumer perception about the value of the product</a:t>
            </a:r>
          </a:p>
          <a:p>
            <a:pPr marL="285750" indent="-285750">
              <a:buFont typeface="Arial" panose="020B0604020202020204" pitchFamily="34" charset="0"/>
              <a:buChar char="•"/>
            </a:pPr>
            <a:r>
              <a:rPr lang="en-US" sz="1600" dirty="0"/>
              <a:t>Premium Pricing – higher prices based on establishing products as higher in quality and value than competing products</a:t>
            </a:r>
          </a:p>
          <a:p>
            <a:endParaRPr lang="en-US" dirty="0"/>
          </a:p>
          <a:p>
            <a:endParaRPr lang="en-US" dirty="0"/>
          </a:p>
        </p:txBody>
      </p:sp>
      <p:pic>
        <p:nvPicPr>
          <p:cNvPr id="6" name="Picture 5">
            <a:extLst>
              <a:ext uri="{FF2B5EF4-FFF2-40B4-BE49-F238E27FC236}">
                <a16:creationId xmlns:a16="http://schemas.microsoft.com/office/drawing/2014/main" id="{3AD30C0F-3466-46FA-B65C-EE37B59847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700"/>
                    </a14:imgEffect>
                  </a14:imgLayer>
                </a14:imgProps>
              </a:ext>
            </a:extLst>
          </a:blip>
          <a:stretch>
            <a:fillRect/>
          </a:stretch>
        </p:blipFill>
        <p:spPr>
          <a:xfrm>
            <a:off x="6557165" y="1197405"/>
            <a:ext cx="2185645" cy="2362425"/>
          </a:xfrm>
          <a:prstGeom prst="rect">
            <a:avLst/>
          </a:prstGeom>
        </p:spPr>
      </p:pic>
    </p:spTree>
    <p:extLst>
      <p:ext uri="{BB962C8B-B14F-4D97-AF65-F5344CB8AC3E}">
        <p14:creationId xmlns:p14="http://schemas.microsoft.com/office/powerpoint/2010/main" val="10910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82600" y="480060"/>
            <a:ext cx="2322320" cy="420992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rgbClr val="002060"/>
                </a:solidFill>
                <a:latin typeface="+mj-lt"/>
                <a:ea typeface="+mj-ea"/>
                <a:cs typeface="+mj-cs"/>
              </a:rPr>
              <a:t>Objectives</a:t>
            </a:r>
          </a:p>
        </p:txBody>
      </p:sp>
      <p:sp>
        <p:nvSpPr>
          <p:cNvPr id="4" name="TextBox 3">
            <a:extLst>
              <a:ext uri="{FF2B5EF4-FFF2-40B4-BE49-F238E27FC236}">
                <a16:creationId xmlns:a16="http://schemas.microsoft.com/office/drawing/2014/main" id="{2FFC7C84-A6D8-41E3-ACEB-C91E540A0926}"/>
              </a:ext>
            </a:extLst>
          </p:cNvPr>
          <p:cNvSpPr txBox="1"/>
          <p:nvPr/>
        </p:nvSpPr>
        <p:spPr>
          <a:xfrm>
            <a:off x="3407136" y="1117296"/>
            <a:ext cx="5136536" cy="2875923"/>
          </a:xfrm>
          <a:prstGeom prst="rect">
            <a:avLst/>
          </a:prstGeom>
        </p:spPr>
        <p:txBody>
          <a:bodyPr vert="horz" lIns="91440" tIns="45720" rIns="91440" bIns="45720" rtlCol="0" anchor="ctr">
            <a:normAutofit fontScale="92500" lnSpcReduction="20000"/>
          </a:bodyPr>
          <a:lstStyle/>
          <a:p>
            <a:pPr marL="342900" marR="0" lvl="0" indent="-342900">
              <a:lnSpc>
                <a:spcPct val="106000"/>
              </a:lnSpc>
              <a:spcBef>
                <a:spcPts val="0"/>
              </a:spcBef>
              <a:spcAft>
                <a:spcPts val="0"/>
              </a:spcAft>
              <a:buFont typeface="Wingdings" panose="05000000000000000000" pitchFamily="2" charset="2"/>
              <a:buChar char=""/>
              <a:tabLst>
                <a:tab pos="685800" algn="l"/>
              </a:tabLst>
            </a:pPr>
            <a:r>
              <a:rPr lang="en-US" sz="1800" dirty="0">
                <a:effectLst/>
                <a:latin typeface="Calibri" panose="020F0502020204030204" pitchFamily="34" charset="0"/>
                <a:ea typeface="Century Gothic" panose="020B0502020202020204" pitchFamily="34" charset="0"/>
                <a:cs typeface="Times New Roman" panose="02020603050405020304" pitchFamily="18" charset="0"/>
              </a:rPr>
              <a:t>Students will define </a:t>
            </a:r>
            <a:r>
              <a:rPr lang="en-US" sz="1800" i="1" dirty="0">
                <a:effectLst/>
                <a:latin typeface="Calibri" panose="020F0502020204030204" pitchFamily="34" charset="0"/>
                <a:ea typeface="Century Gothic" panose="020B0502020202020204" pitchFamily="34" charset="0"/>
                <a:cs typeface="Times New Roman" panose="02020603050405020304" pitchFamily="18" charset="0"/>
              </a:rPr>
              <a:t>marketing</a:t>
            </a:r>
            <a:r>
              <a:rPr lang="en-US" sz="1800" dirty="0">
                <a:effectLst/>
                <a:latin typeface="Calibri" panose="020F0502020204030204" pitchFamily="34" charset="0"/>
                <a:ea typeface="Century Gothic" panose="020B0502020202020204" pitchFamily="34" charset="0"/>
                <a:cs typeface="Times New Roman" panose="02020603050405020304" pitchFamily="18" charset="0"/>
              </a:rPr>
              <a:t> and the role it plays in supply</a:t>
            </a:r>
            <a:r>
              <a:rPr lang="en-US" sz="1800" i="1" dirty="0">
                <a:effectLst/>
                <a:latin typeface="Calibri" panose="020F0502020204030204" pitchFamily="34" charset="0"/>
                <a:ea typeface="Century Gothic" panose="020B0502020202020204" pitchFamily="34" charset="0"/>
                <a:cs typeface="Times New Roman" panose="02020603050405020304" pitchFamily="18" charset="0"/>
              </a:rPr>
              <a:t> </a:t>
            </a:r>
            <a:r>
              <a:rPr lang="en-US" sz="1800" dirty="0">
                <a:effectLst/>
                <a:latin typeface="Calibri" panose="020F0502020204030204" pitchFamily="34" charset="0"/>
                <a:ea typeface="Century Gothic" panose="020B0502020202020204" pitchFamily="34" charset="0"/>
                <a:cs typeface="Times New Roman" panose="02020603050405020304" pitchFamily="18" charset="0"/>
              </a:rPr>
              <a:t>chain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6000"/>
              </a:lnSpc>
              <a:spcBef>
                <a:spcPts val="0"/>
              </a:spcBef>
              <a:spcAft>
                <a:spcPts val="0"/>
              </a:spcAft>
              <a:buFont typeface="Wingdings" panose="05000000000000000000" pitchFamily="2" charset="2"/>
              <a:buChar char=""/>
              <a:tabLst>
                <a:tab pos="685800" algn="l"/>
              </a:tabLst>
            </a:pPr>
            <a:r>
              <a:rPr lang="en-US" sz="1800" dirty="0">
                <a:effectLst/>
                <a:latin typeface="Calibri" panose="020F0502020204030204" pitchFamily="34" charset="0"/>
                <a:ea typeface="Century Gothic" panose="020B0502020202020204" pitchFamily="34" charset="0"/>
                <a:cs typeface="Times New Roman" panose="02020603050405020304" pitchFamily="18" charset="0"/>
              </a:rPr>
              <a:t>Students will describe the core functions of marketing—focusing on channel management (distribution)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6000"/>
              </a:lnSpc>
              <a:spcBef>
                <a:spcPts val="0"/>
              </a:spcBef>
              <a:spcAft>
                <a:spcPts val="0"/>
              </a:spcAft>
              <a:buFont typeface="Wingdings" panose="05000000000000000000" pitchFamily="2" charset="2"/>
              <a:buChar char=""/>
              <a:tabLst>
                <a:tab pos="685800" algn="l"/>
              </a:tabLst>
            </a:pPr>
            <a:r>
              <a:rPr lang="en-US" sz="1800" dirty="0">
                <a:effectLst/>
                <a:latin typeface="Calibri" panose="020F0502020204030204" pitchFamily="34" charset="0"/>
                <a:ea typeface="Century Gothic" panose="020B0502020202020204" pitchFamily="34" charset="0"/>
                <a:cs typeface="Times New Roman" panose="02020603050405020304" pitchFamily="18" charset="0"/>
              </a:rPr>
              <a:t>Students will examine core functions of marketing by creating a promotional and selling campaign for a new food item</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6000"/>
              </a:lnSpc>
              <a:spcBef>
                <a:spcPts val="0"/>
              </a:spcBef>
              <a:spcAft>
                <a:spcPts val="0"/>
              </a:spcAft>
              <a:buFont typeface="Wingdings" panose="05000000000000000000" pitchFamily="2" charset="2"/>
              <a:buChar char=""/>
              <a:tabLst>
                <a:tab pos="685800" algn="l"/>
              </a:tabLst>
            </a:pPr>
            <a:r>
              <a:rPr lang="en-US" sz="1800" dirty="0">
                <a:effectLst/>
                <a:latin typeface="Calibri" panose="020F0502020204030204" pitchFamily="34" charset="0"/>
                <a:ea typeface="Century Gothic" panose="020B0502020202020204" pitchFamily="34" charset="0"/>
                <a:cs typeface="Times New Roman" panose="02020603050405020304" pitchFamily="18" charset="0"/>
              </a:rPr>
              <a:t>Students will examine the marketing mix and the 4 P’s of marketing and utilize this information to explore the integration of product supply and demand</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05498DA-CB63-4619-9B4B-AC29E612BDE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6457" y="3558195"/>
            <a:ext cx="2924536" cy="870049"/>
          </a:xfrm>
          <a:prstGeom prst="rect">
            <a:avLst/>
          </a:prstGeom>
        </p:spPr>
      </p:pic>
    </p:spTree>
    <p:extLst>
      <p:ext uri="{BB962C8B-B14F-4D97-AF65-F5344CB8AC3E}">
        <p14:creationId xmlns:p14="http://schemas.microsoft.com/office/powerpoint/2010/main" val="390698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4 P’S OF MARKETING - PROMOTION</a:t>
            </a:r>
          </a:p>
        </p:txBody>
      </p:sp>
      <p:sp>
        <p:nvSpPr>
          <p:cNvPr id="3" name="Rectangle 2">
            <a:extLst>
              <a:ext uri="{FF2B5EF4-FFF2-40B4-BE49-F238E27FC236}">
                <a16:creationId xmlns:a16="http://schemas.microsoft.com/office/drawing/2014/main" id="{9E7967B7-63A4-42CE-AB8A-4EA7F53B5005}"/>
              </a:ext>
            </a:extLst>
          </p:cNvPr>
          <p:cNvSpPr/>
          <p:nvPr/>
        </p:nvSpPr>
        <p:spPr>
          <a:xfrm>
            <a:off x="907080" y="1197405"/>
            <a:ext cx="3817625" cy="1477328"/>
          </a:xfrm>
          <a:prstGeom prst="rect">
            <a:avLst/>
          </a:prstGeom>
        </p:spPr>
        <p:txBody>
          <a:bodyPr wrap="square">
            <a:spAutoFit/>
          </a:bodyPr>
          <a:lstStyle/>
          <a:p>
            <a:r>
              <a:rPr lang="en-US" b="1" u="sng" dirty="0"/>
              <a:t>Types of Promotion:</a:t>
            </a:r>
          </a:p>
          <a:p>
            <a:endParaRPr lang="en-US" b="1" u="sng" dirty="0"/>
          </a:p>
          <a:p>
            <a:r>
              <a:rPr lang="en-US" b="1" dirty="0"/>
              <a:t>Product Promotion </a:t>
            </a:r>
            <a:r>
              <a:rPr lang="en-US" dirty="0"/>
              <a:t>–</a:t>
            </a:r>
          </a:p>
          <a:p>
            <a:r>
              <a:rPr lang="en-US" dirty="0"/>
              <a:t>promotes specific products</a:t>
            </a:r>
          </a:p>
          <a:p>
            <a:endParaRPr lang="en-US" dirty="0"/>
          </a:p>
        </p:txBody>
      </p:sp>
      <p:pic>
        <p:nvPicPr>
          <p:cNvPr id="4" name="Picture 3">
            <a:extLst>
              <a:ext uri="{FF2B5EF4-FFF2-40B4-BE49-F238E27FC236}">
                <a16:creationId xmlns:a16="http://schemas.microsoft.com/office/drawing/2014/main" id="{73683993-776F-4FD9-89DA-095F90B3F3B4}"/>
              </a:ext>
            </a:extLst>
          </p:cNvPr>
          <p:cNvPicPr>
            <a:picLocks noChangeAspect="1"/>
          </p:cNvPicPr>
          <p:nvPr/>
        </p:nvPicPr>
        <p:blipFill>
          <a:blip r:embed="rId3"/>
          <a:stretch>
            <a:fillRect/>
          </a:stretch>
        </p:blipFill>
        <p:spPr>
          <a:xfrm>
            <a:off x="907080" y="2937436"/>
            <a:ext cx="2739772" cy="1477328"/>
          </a:xfrm>
          <a:prstGeom prst="rect">
            <a:avLst/>
          </a:prstGeom>
        </p:spPr>
      </p:pic>
      <p:pic>
        <p:nvPicPr>
          <p:cNvPr id="5" name="Picture 4">
            <a:extLst>
              <a:ext uri="{FF2B5EF4-FFF2-40B4-BE49-F238E27FC236}">
                <a16:creationId xmlns:a16="http://schemas.microsoft.com/office/drawing/2014/main" id="{8236E846-0EC8-4544-8550-4F12C51B7392}"/>
              </a:ext>
            </a:extLst>
          </p:cNvPr>
          <p:cNvPicPr>
            <a:picLocks noChangeAspect="1"/>
          </p:cNvPicPr>
          <p:nvPr/>
        </p:nvPicPr>
        <p:blipFill>
          <a:blip r:embed="rId4"/>
          <a:stretch>
            <a:fillRect/>
          </a:stretch>
        </p:blipFill>
        <p:spPr>
          <a:xfrm>
            <a:off x="5366539" y="3003387"/>
            <a:ext cx="2533955" cy="1692682"/>
          </a:xfrm>
          <a:prstGeom prst="rect">
            <a:avLst/>
          </a:prstGeom>
        </p:spPr>
      </p:pic>
      <p:sp>
        <p:nvSpPr>
          <p:cNvPr id="6" name="TextBox 5">
            <a:extLst>
              <a:ext uri="{FF2B5EF4-FFF2-40B4-BE49-F238E27FC236}">
                <a16:creationId xmlns:a16="http://schemas.microsoft.com/office/drawing/2014/main" id="{B20D1D4F-8893-4DB3-95C5-305D55CB1EDB}"/>
              </a:ext>
            </a:extLst>
          </p:cNvPr>
          <p:cNvSpPr txBox="1"/>
          <p:nvPr/>
        </p:nvSpPr>
        <p:spPr>
          <a:xfrm>
            <a:off x="4877410" y="1747920"/>
            <a:ext cx="3512215" cy="923330"/>
          </a:xfrm>
          <a:prstGeom prst="rect">
            <a:avLst/>
          </a:prstGeom>
          <a:noFill/>
        </p:spPr>
        <p:txBody>
          <a:bodyPr wrap="square" rtlCol="0">
            <a:spAutoFit/>
          </a:bodyPr>
          <a:lstStyle/>
          <a:p>
            <a:r>
              <a:rPr lang="en-US" b="1"/>
              <a:t>Institutional Promotion </a:t>
            </a:r>
            <a:r>
              <a:rPr lang="en-US"/>
              <a:t>- promoting the company rather than its products</a:t>
            </a:r>
            <a:endParaRPr lang="en-US" dirty="0"/>
          </a:p>
        </p:txBody>
      </p:sp>
      <p:cxnSp>
        <p:nvCxnSpPr>
          <p:cNvPr id="8" name="Straight Connector 7">
            <a:extLst>
              <a:ext uri="{FF2B5EF4-FFF2-40B4-BE49-F238E27FC236}">
                <a16:creationId xmlns:a16="http://schemas.microsoft.com/office/drawing/2014/main" id="{E7E393EF-F26D-455F-9637-22C2F249DD02}"/>
              </a:ext>
            </a:extLst>
          </p:cNvPr>
          <p:cNvCxnSpPr/>
          <p:nvPr/>
        </p:nvCxnSpPr>
        <p:spPr>
          <a:xfrm>
            <a:off x="4724705" y="1655520"/>
            <a:ext cx="0" cy="320680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1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358311"/>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75159"/>
            <a:ext cx="8579094"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5653" y="3567478"/>
            <a:ext cx="8354891" cy="69783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300" b="1">
                <a:solidFill>
                  <a:srgbClr val="FFFFFF"/>
                </a:solidFill>
                <a:latin typeface="+mj-lt"/>
                <a:ea typeface="+mj-ea"/>
                <a:cs typeface="+mj-cs"/>
              </a:rPr>
              <a:t>WHAT ARE THE PROMOTIONAL MESSAGES OF THESE PRODUCTS?</a:t>
            </a:r>
          </a:p>
        </p:txBody>
      </p:sp>
      <p:pic>
        <p:nvPicPr>
          <p:cNvPr id="4" name="Picture 3">
            <a:extLst>
              <a:ext uri="{FF2B5EF4-FFF2-40B4-BE49-F238E27FC236}">
                <a16:creationId xmlns:a16="http://schemas.microsoft.com/office/drawing/2014/main" id="{C7A2A834-6DCC-4B58-A8AA-049DF2E84A0F}"/>
              </a:ext>
            </a:extLst>
          </p:cNvPr>
          <p:cNvPicPr>
            <a:picLocks noChangeAspect="1"/>
          </p:cNvPicPr>
          <p:nvPr/>
        </p:nvPicPr>
        <p:blipFill>
          <a:blip r:embed="rId3"/>
          <a:stretch>
            <a:fillRect/>
          </a:stretch>
        </p:blipFill>
        <p:spPr>
          <a:xfrm>
            <a:off x="401745" y="230798"/>
            <a:ext cx="2245776" cy="2998228"/>
          </a:xfrm>
          <a:prstGeom prst="rect">
            <a:avLst/>
          </a:prstGeom>
        </p:spPr>
      </p:pic>
      <p:pic>
        <p:nvPicPr>
          <p:cNvPr id="5" name="Picture 4">
            <a:extLst>
              <a:ext uri="{FF2B5EF4-FFF2-40B4-BE49-F238E27FC236}">
                <a16:creationId xmlns:a16="http://schemas.microsoft.com/office/drawing/2014/main" id="{D4311913-8103-481D-8B7A-61BA1E4E4095}"/>
              </a:ext>
            </a:extLst>
          </p:cNvPr>
          <p:cNvPicPr>
            <a:picLocks noChangeAspect="1"/>
          </p:cNvPicPr>
          <p:nvPr/>
        </p:nvPicPr>
        <p:blipFill>
          <a:blip r:embed="rId4"/>
          <a:stretch>
            <a:fillRect/>
          </a:stretch>
        </p:blipFill>
        <p:spPr>
          <a:xfrm>
            <a:off x="3289296" y="765532"/>
            <a:ext cx="2574993" cy="1928759"/>
          </a:xfrm>
          <a:prstGeom prst="rect">
            <a:avLst/>
          </a:prstGeom>
        </p:spPr>
      </p:pic>
      <p:cxnSp>
        <p:nvCxnSpPr>
          <p:cNvPr id="14" name="Straight Connector 13">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358311"/>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0EA4E03-C129-410D-81A1-E7281A827949}"/>
              </a:ext>
            </a:extLst>
          </p:cNvPr>
          <p:cNvPicPr>
            <a:picLocks noChangeAspect="1"/>
          </p:cNvPicPr>
          <p:nvPr/>
        </p:nvPicPr>
        <p:blipFill>
          <a:blip r:embed="rId5"/>
          <a:stretch>
            <a:fillRect/>
          </a:stretch>
        </p:blipFill>
        <p:spPr>
          <a:xfrm>
            <a:off x="6523160" y="247533"/>
            <a:ext cx="2196202" cy="2998228"/>
          </a:xfrm>
          <a:prstGeom prst="rect">
            <a:avLst/>
          </a:prstGeom>
        </p:spPr>
      </p:pic>
      <p:cxnSp>
        <p:nvCxnSpPr>
          <p:cNvPr id="16" name="Straight Connector 15">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430401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2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4 P’S OF MARKETING - PROMOTION</a:t>
            </a:r>
          </a:p>
        </p:txBody>
      </p:sp>
      <p:sp>
        <p:nvSpPr>
          <p:cNvPr id="3" name="Rectangle 2">
            <a:extLst>
              <a:ext uri="{FF2B5EF4-FFF2-40B4-BE49-F238E27FC236}">
                <a16:creationId xmlns:a16="http://schemas.microsoft.com/office/drawing/2014/main" id="{9E7967B7-63A4-42CE-AB8A-4EA7F53B5005}"/>
              </a:ext>
            </a:extLst>
          </p:cNvPr>
          <p:cNvSpPr/>
          <p:nvPr/>
        </p:nvSpPr>
        <p:spPr>
          <a:xfrm>
            <a:off x="907080" y="1197405"/>
            <a:ext cx="3817625" cy="2862322"/>
          </a:xfrm>
          <a:prstGeom prst="rect">
            <a:avLst/>
          </a:prstGeom>
        </p:spPr>
        <p:txBody>
          <a:bodyPr wrap="square">
            <a:spAutoFit/>
          </a:bodyPr>
          <a:lstStyle/>
          <a:p>
            <a:r>
              <a:rPr lang="en-US" b="1" u="sng" dirty="0"/>
              <a:t>Methods of Promotion:</a:t>
            </a:r>
          </a:p>
          <a:p>
            <a:endParaRPr lang="en-US" b="1" u="sng" dirty="0"/>
          </a:p>
          <a:p>
            <a:r>
              <a:rPr lang="en-US" b="1" dirty="0"/>
              <a:t>Print Ads – </a:t>
            </a:r>
            <a:r>
              <a:rPr lang="en-US" dirty="0"/>
              <a:t>magazines, newspapers, direct mail, billboards</a:t>
            </a:r>
            <a:endParaRPr lang="en-US" b="1" dirty="0"/>
          </a:p>
          <a:p>
            <a:endParaRPr lang="en-US" b="1" dirty="0"/>
          </a:p>
          <a:p>
            <a:r>
              <a:rPr lang="en-US" b="1" dirty="0"/>
              <a:t>Commercials – </a:t>
            </a:r>
            <a:r>
              <a:rPr lang="en-US" dirty="0"/>
              <a:t>TV or radio</a:t>
            </a:r>
            <a:endParaRPr lang="en-US" b="1" dirty="0"/>
          </a:p>
          <a:p>
            <a:endParaRPr lang="en-US" b="1" dirty="0"/>
          </a:p>
          <a:p>
            <a:r>
              <a:rPr lang="en-US" b="1" dirty="0"/>
              <a:t>Social Media – </a:t>
            </a:r>
            <a:r>
              <a:rPr lang="en-US" dirty="0"/>
              <a:t>Facebook, Instagram, Internet, Twitter, etc.</a:t>
            </a:r>
          </a:p>
          <a:p>
            <a:endParaRPr lang="en-US" dirty="0"/>
          </a:p>
        </p:txBody>
      </p:sp>
      <p:pic>
        <p:nvPicPr>
          <p:cNvPr id="7" name="Picture 6">
            <a:extLst>
              <a:ext uri="{FF2B5EF4-FFF2-40B4-BE49-F238E27FC236}">
                <a16:creationId xmlns:a16="http://schemas.microsoft.com/office/drawing/2014/main" id="{DCDD6B98-0340-443A-9508-5DA3AE9876CC}"/>
              </a:ext>
            </a:extLst>
          </p:cNvPr>
          <p:cNvPicPr>
            <a:picLocks noChangeAspect="1"/>
          </p:cNvPicPr>
          <p:nvPr/>
        </p:nvPicPr>
        <p:blipFill>
          <a:blip r:embed="rId3"/>
          <a:stretch>
            <a:fillRect/>
          </a:stretch>
        </p:blipFill>
        <p:spPr>
          <a:xfrm>
            <a:off x="5335525" y="1655520"/>
            <a:ext cx="3095625" cy="1679755"/>
          </a:xfrm>
          <a:prstGeom prst="rect">
            <a:avLst/>
          </a:prstGeom>
        </p:spPr>
      </p:pic>
    </p:spTree>
    <p:extLst>
      <p:ext uri="{BB962C8B-B14F-4D97-AF65-F5344CB8AC3E}">
        <p14:creationId xmlns:p14="http://schemas.microsoft.com/office/powerpoint/2010/main" val="404063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4 P’S OF MARKETING – PLACE/DISTRIBUTION</a:t>
            </a:r>
          </a:p>
        </p:txBody>
      </p:sp>
      <p:sp>
        <p:nvSpPr>
          <p:cNvPr id="5" name="TextBox 4">
            <a:extLst>
              <a:ext uri="{FF2B5EF4-FFF2-40B4-BE49-F238E27FC236}">
                <a16:creationId xmlns:a16="http://schemas.microsoft.com/office/drawing/2014/main" id="{D91244FF-AD77-4A1A-A23C-85D3B2528221}"/>
              </a:ext>
            </a:extLst>
          </p:cNvPr>
          <p:cNvSpPr txBox="1"/>
          <p:nvPr/>
        </p:nvSpPr>
        <p:spPr>
          <a:xfrm>
            <a:off x="448965" y="1655520"/>
            <a:ext cx="3206805" cy="2800767"/>
          </a:xfrm>
          <a:prstGeom prst="rect">
            <a:avLst/>
          </a:prstGeom>
          <a:noFill/>
        </p:spPr>
        <p:txBody>
          <a:bodyPr wrap="square">
            <a:spAutoFit/>
          </a:bodyPr>
          <a:lstStyle/>
          <a:p>
            <a:r>
              <a:rPr lang="en-US" sz="1600" b="0" i="0" dirty="0">
                <a:solidFill>
                  <a:schemeClr val="tx1">
                    <a:lumMod val="95000"/>
                    <a:lumOff val="5000"/>
                  </a:schemeClr>
                </a:solidFill>
                <a:effectLst/>
                <a:latin typeface="Open Sans" panose="020B0606030504020204" pitchFamily="34" charset="0"/>
              </a:rPr>
              <a:t>Place involves choosing the place where products are to be made available for sale. The primary motive of managing trade channels is to ensure that the product is readily available to the customer at the right time and place. It also involves decisions regarding the placing and pricing of wholesale and retail outlets.</a:t>
            </a:r>
            <a:endParaRPr lang="en-US" sz="1600" dirty="0">
              <a:solidFill>
                <a:schemeClr val="tx1">
                  <a:lumMod val="95000"/>
                  <a:lumOff val="5000"/>
                </a:schemeClr>
              </a:solidFill>
            </a:endParaRPr>
          </a:p>
        </p:txBody>
      </p:sp>
      <p:sp>
        <p:nvSpPr>
          <p:cNvPr id="6" name="TextBox 5">
            <a:extLst>
              <a:ext uri="{FF2B5EF4-FFF2-40B4-BE49-F238E27FC236}">
                <a16:creationId xmlns:a16="http://schemas.microsoft.com/office/drawing/2014/main" id="{5058D333-2C99-4126-A279-CE41E68F46F9}"/>
              </a:ext>
            </a:extLst>
          </p:cNvPr>
          <p:cNvSpPr txBox="1"/>
          <p:nvPr/>
        </p:nvSpPr>
        <p:spPr>
          <a:xfrm>
            <a:off x="5299791" y="2113635"/>
            <a:ext cx="3089833" cy="1477328"/>
          </a:xfrm>
          <a:prstGeom prst="rect">
            <a:avLst/>
          </a:prstGeom>
          <a:solidFill>
            <a:srgbClr val="00AACC"/>
          </a:solidFill>
        </p:spPr>
        <p:txBody>
          <a:bodyPr wrap="square" rtlCol="0">
            <a:spAutoFit/>
          </a:bodyPr>
          <a:lstStyle/>
          <a:p>
            <a:r>
              <a:rPr lang="en-US" u="sng" dirty="0"/>
              <a:t>Distribution Decisions:</a:t>
            </a:r>
          </a:p>
          <a:p>
            <a:pPr marL="285750" indent="-285750">
              <a:buFont typeface="Arial" panose="020B0604020202020204" pitchFamily="34" charset="0"/>
              <a:buChar char="•"/>
            </a:pPr>
            <a:r>
              <a:rPr lang="en-US" dirty="0"/>
              <a:t>Channel of Distribution</a:t>
            </a:r>
          </a:p>
          <a:p>
            <a:pPr marL="285750" indent="-285750">
              <a:buFont typeface="Arial" panose="020B0604020202020204" pitchFamily="34" charset="0"/>
              <a:buChar char="•"/>
            </a:pPr>
            <a:r>
              <a:rPr lang="en-US" dirty="0"/>
              <a:t>Market Coverage</a:t>
            </a:r>
          </a:p>
          <a:p>
            <a:pPr marL="285750" indent="-285750">
              <a:buFont typeface="Arial" panose="020B0604020202020204" pitchFamily="34" charset="0"/>
              <a:buChar char="•"/>
            </a:pPr>
            <a:r>
              <a:rPr lang="en-US" dirty="0"/>
              <a:t>Location</a:t>
            </a:r>
          </a:p>
          <a:p>
            <a:pPr marL="285750" indent="-285750">
              <a:buFont typeface="Arial" panose="020B0604020202020204" pitchFamily="34" charset="0"/>
              <a:buChar char="•"/>
            </a:pPr>
            <a:r>
              <a:rPr lang="en-US" dirty="0"/>
              <a:t>Logistics</a:t>
            </a:r>
          </a:p>
        </p:txBody>
      </p:sp>
      <p:pic>
        <p:nvPicPr>
          <p:cNvPr id="7" name="Picture 6">
            <a:extLst>
              <a:ext uri="{FF2B5EF4-FFF2-40B4-BE49-F238E27FC236}">
                <a16:creationId xmlns:a16="http://schemas.microsoft.com/office/drawing/2014/main" id="{1A7BCC4A-6B2D-4759-ABE5-B6EFF300DE4E}"/>
              </a:ext>
            </a:extLst>
          </p:cNvPr>
          <p:cNvPicPr>
            <a:picLocks noChangeAspect="1"/>
          </p:cNvPicPr>
          <p:nvPr/>
        </p:nvPicPr>
        <p:blipFill>
          <a:blip r:embed="rId3"/>
          <a:stretch>
            <a:fillRect/>
          </a:stretch>
        </p:blipFill>
        <p:spPr>
          <a:xfrm>
            <a:off x="7796283" y="23013"/>
            <a:ext cx="1218168" cy="1218168"/>
          </a:xfrm>
          <a:prstGeom prst="rect">
            <a:avLst/>
          </a:prstGeom>
        </p:spPr>
      </p:pic>
    </p:spTree>
    <p:extLst>
      <p:ext uri="{BB962C8B-B14F-4D97-AF65-F5344CB8AC3E}">
        <p14:creationId xmlns:p14="http://schemas.microsoft.com/office/powerpoint/2010/main" val="42837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4129" y="281175"/>
            <a:ext cx="6260905" cy="72534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5EEC3C"/>
                </a:solidFill>
                <a:effectLst>
                  <a:outerShdw blurRad="50800" dist="38100" dir="2700000" algn="tl" rotWithShape="0">
                    <a:prstClr val="black">
                      <a:alpha val="40000"/>
                    </a:prstClr>
                  </a:outerShdw>
                </a:effectLst>
                <a:latin typeface="+mj-lt"/>
                <a:ea typeface="+mj-ea"/>
                <a:cs typeface="+mj-cs"/>
              </a:rPr>
              <a:t>Activity: Marketing Mix for Nike</a:t>
            </a:r>
            <a:endParaRPr lang="en-US" sz="2800" b="1" kern="1200" dirty="0">
              <a:solidFill>
                <a:srgbClr val="5EEC3C"/>
              </a:solidFill>
              <a:effectLst>
                <a:outerShdw blurRad="50800" dist="38100" dir="2700000" algn="tl" rotWithShape="0">
                  <a:prstClr val="black">
                    <a:alpha val="40000"/>
                  </a:prstClr>
                </a:outerShdw>
              </a:effectLst>
              <a:latin typeface="+mj-lt"/>
              <a:ea typeface="+mj-ea"/>
              <a:cs typeface="+mj-cs"/>
            </a:endParaRPr>
          </a:p>
        </p:txBody>
      </p:sp>
      <p:pic>
        <p:nvPicPr>
          <p:cNvPr id="3" name="Picture 2">
            <a:extLst>
              <a:ext uri="{FF2B5EF4-FFF2-40B4-BE49-F238E27FC236}">
                <a16:creationId xmlns:a16="http://schemas.microsoft.com/office/drawing/2014/main" id="{A5AEA111-4DAF-441C-BAD8-273432FD675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350360" y="1022003"/>
            <a:ext cx="4733854" cy="3683198"/>
          </a:xfrm>
          <a:prstGeom prst="rect">
            <a:avLst/>
          </a:prstGeom>
        </p:spPr>
      </p:pic>
    </p:spTree>
    <p:extLst>
      <p:ext uri="{BB962C8B-B14F-4D97-AF65-F5344CB8AC3E}">
        <p14:creationId xmlns:p14="http://schemas.microsoft.com/office/powerpoint/2010/main" val="971131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Role of Marketing in Supply Chain Management</a:t>
            </a:r>
          </a:p>
        </p:txBody>
      </p:sp>
      <p:sp>
        <p:nvSpPr>
          <p:cNvPr id="3" name="Rectangle 2">
            <a:extLst>
              <a:ext uri="{FF2B5EF4-FFF2-40B4-BE49-F238E27FC236}">
                <a16:creationId xmlns:a16="http://schemas.microsoft.com/office/drawing/2014/main" id="{E746551D-A858-46BE-9772-8B041772386B}"/>
              </a:ext>
            </a:extLst>
          </p:cNvPr>
          <p:cNvSpPr/>
          <p:nvPr/>
        </p:nvSpPr>
        <p:spPr>
          <a:xfrm>
            <a:off x="955708" y="1021974"/>
            <a:ext cx="687172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i="1" dirty="0">
                <a:solidFill>
                  <a:srgbClr val="000000"/>
                </a:solidFill>
                <a:latin typeface="Arial" panose="020B0604020202020204" pitchFamily="34" charset="0"/>
              </a:rPr>
              <a:t>Marketing balances procurement by providing essential demand information and building the relationships that help improve the efficiency of supply chain operations. It helps companies and their partners become more focused on customers rather than on the production process.</a:t>
            </a:r>
          </a:p>
        </p:txBody>
      </p:sp>
      <p:sp>
        <p:nvSpPr>
          <p:cNvPr id="5" name="TextBox 4">
            <a:extLst>
              <a:ext uri="{FF2B5EF4-FFF2-40B4-BE49-F238E27FC236}">
                <a16:creationId xmlns:a16="http://schemas.microsoft.com/office/drawing/2014/main" id="{C785E33D-0601-4BC8-A03A-7B9AE91A1442}"/>
              </a:ext>
            </a:extLst>
          </p:cNvPr>
          <p:cNvSpPr txBox="1"/>
          <p:nvPr/>
        </p:nvSpPr>
        <p:spPr>
          <a:xfrm>
            <a:off x="754375" y="2034957"/>
            <a:ext cx="2901395" cy="2539157"/>
          </a:xfrm>
          <a:prstGeom prst="rect">
            <a:avLst/>
          </a:prstGeom>
          <a:noFill/>
        </p:spPr>
        <p:txBody>
          <a:bodyPr wrap="square" rtlCol="0">
            <a:spAutoFit/>
          </a:bodyPr>
          <a:lstStyle/>
          <a:p>
            <a:r>
              <a:rPr lang="en-US" sz="1400" b="1" dirty="0"/>
              <a:t>Integration</a:t>
            </a:r>
            <a:endParaRPr lang="en-US" sz="1400" dirty="0"/>
          </a:p>
          <a:p>
            <a:r>
              <a:rPr lang="en-US" sz="1300" dirty="0"/>
              <a:t>Helps build the relationships between the channel partners through communication and support programs.</a:t>
            </a:r>
          </a:p>
          <a:p>
            <a:endParaRPr lang="en-US" sz="1400" dirty="0"/>
          </a:p>
          <a:p>
            <a:r>
              <a:rPr lang="en-US" sz="1400" b="1" dirty="0"/>
              <a:t>Contribution</a:t>
            </a:r>
            <a:endParaRPr lang="en-US" sz="1400" dirty="0"/>
          </a:p>
          <a:p>
            <a:r>
              <a:rPr lang="en-US" sz="1300" dirty="0"/>
              <a:t>Marketing provides information on products and availability, prices, order tracking, incentives, marketing campaigns and sales information. This increases understanding of market demand and marketing initiatives.</a:t>
            </a:r>
          </a:p>
        </p:txBody>
      </p:sp>
      <p:sp>
        <p:nvSpPr>
          <p:cNvPr id="6" name="TextBox 5">
            <a:extLst>
              <a:ext uri="{FF2B5EF4-FFF2-40B4-BE49-F238E27FC236}">
                <a16:creationId xmlns:a16="http://schemas.microsoft.com/office/drawing/2014/main" id="{4B80F68D-A3CE-4BB9-8C55-D1304493FB27}"/>
              </a:ext>
            </a:extLst>
          </p:cNvPr>
          <p:cNvSpPr txBox="1"/>
          <p:nvPr/>
        </p:nvSpPr>
        <p:spPr>
          <a:xfrm>
            <a:off x="4572000" y="2034957"/>
            <a:ext cx="3206805" cy="2523768"/>
          </a:xfrm>
          <a:prstGeom prst="rect">
            <a:avLst/>
          </a:prstGeom>
          <a:noFill/>
        </p:spPr>
        <p:txBody>
          <a:bodyPr wrap="square" rtlCol="0">
            <a:spAutoFit/>
          </a:bodyPr>
          <a:lstStyle/>
          <a:p>
            <a:r>
              <a:rPr lang="en-US" sz="1400" b="1" dirty="0"/>
              <a:t>Growth</a:t>
            </a:r>
          </a:p>
          <a:p>
            <a:r>
              <a:rPr lang="en-US" sz="1300" dirty="0"/>
              <a:t>With the right level of market awareness, they can deliver added value and play a proactive role in providing products and services leading towards growth.</a:t>
            </a:r>
          </a:p>
          <a:p>
            <a:endParaRPr lang="en-US" sz="1300" dirty="0"/>
          </a:p>
          <a:p>
            <a:r>
              <a:rPr lang="en-US" sz="1400" b="1" dirty="0"/>
              <a:t>Brand</a:t>
            </a:r>
            <a:endParaRPr lang="en-US" sz="1400" dirty="0"/>
          </a:p>
          <a:p>
            <a:r>
              <a:rPr lang="en-US" sz="1300" dirty="0"/>
              <a:t>Marketing can help distribution partners benefit directly from the strength of a company brand. The brand differentiates a company from the competition when it communicates with potential customers.</a:t>
            </a:r>
          </a:p>
        </p:txBody>
      </p:sp>
      <p:cxnSp>
        <p:nvCxnSpPr>
          <p:cNvPr id="8" name="Straight Connector 7">
            <a:extLst>
              <a:ext uri="{FF2B5EF4-FFF2-40B4-BE49-F238E27FC236}">
                <a16:creationId xmlns:a16="http://schemas.microsoft.com/office/drawing/2014/main" id="{06A4AC83-785F-4766-A612-E56051F835D7}"/>
              </a:ext>
            </a:extLst>
          </p:cNvPr>
          <p:cNvCxnSpPr/>
          <p:nvPr/>
        </p:nvCxnSpPr>
        <p:spPr>
          <a:xfrm>
            <a:off x="4113885" y="2034957"/>
            <a:ext cx="0" cy="29800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DB69B7-79C4-4025-B7F8-7A4D551A2FA3}"/>
              </a:ext>
            </a:extLst>
          </p:cNvPr>
          <p:cNvSpPr txBox="1"/>
          <p:nvPr/>
        </p:nvSpPr>
        <p:spPr>
          <a:xfrm>
            <a:off x="4877410" y="4645698"/>
            <a:ext cx="3817605" cy="230832"/>
          </a:xfrm>
          <a:prstGeom prst="rect">
            <a:avLst/>
          </a:prstGeom>
          <a:noFill/>
        </p:spPr>
        <p:txBody>
          <a:bodyPr wrap="square" rtlCol="0">
            <a:spAutoFit/>
          </a:bodyPr>
          <a:lstStyle/>
          <a:p>
            <a:pPr algn="r"/>
            <a:r>
              <a:rPr lang="en-US" sz="900" i="1" dirty="0"/>
              <a:t>Source: www.bizfluent.com</a:t>
            </a:r>
          </a:p>
        </p:txBody>
      </p:sp>
    </p:spTree>
    <p:extLst>
      <p:ext uri="{BB962C8B-B14F-4D97-AF65-F5344CB8AC3E}">
        <p14:creationId xmlns:p14="http://schemas.microsoft.com/office/powerpoint/2010/main" val="4254971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a:solidFill>
                  <a:schemeClr val="bg1"/>
                </a:solidFill>
              </a:rPr>
              <a:t>DEMAND AND SUPPLY</a:t>
            </a:r>
            <a:endParaRPr lang="en-US" b="1" dirty="0">
              <a:solidFill>
                <a:schemeClr val="bg1"/>
              </a:solidFill>
            </a:endParaRPr>
          </a:p>
        </p:txBody>
      </p:sp>
      <p:pic>
        <p:nvPicPr>
          <p:cNvPr id="4" name="Picture 3">
            <a:extLst>
              <a:ext uri="{FF2B5EF4-FFF2-40B4-BE49-F238E27FC236}">
                <a16:creationId xmlns:a16="http://schemas.microsoft.com/office/drawing/2014/main" id="{CE2F70E2-BECD-43C6-B90A-1BE44B918C2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1080000">
            <a:off x="6948675" y="375765"/>
            <a:ext cx="2110702" cy="881994"/>
          </a:xfrm>
          <a:prstGeom prst="rect">
            <a:avLst/>
          </a:prstGeom>
        </p:spPr>
      </p:pic>
      <p:sp>
        <p:nvSpPr>
          <p:cNvPr id="5" name="TextBox 4">
            <a:extLst>
              <a:ext uri="{FF2B5EF4-FFF2-40B4-BE49-F238E27FC236}">
                <a16:creationId xmlns:a16="http://schemas.microsoft.com/office/drawing/2014/main" id="{15A18E4C-FF72-4852-B4C6-F71AA5EA71A8}"/>
              </a:ext>
            </a:extLst>
          </p:cNvPr>
          <p:cNvSpPr txBox="1"/>
          <p:nvPr/>
        </p:nvSpPr>
        <p:spPr>
          <a:xfrm>
            <a:off x="754375" y="1138484"/>
            <a:ext cx="2137870" cy="1569660"/>
          </a:xfrm>
          <a:prstGeom prst="rect">
            <a:avLst/>
          </a:prstGeom>
          <a:noFill/>
        </p:spPr>
        <p:txBody>
          <a:bodyPr wrap="square" rtlCol="0">
            <a:spAutoFit/>
          </a:bodyPr>
          <a:lstStyle/>
          <a:p>
            <a:r>
              <a:rPr lang="en-US" sz="1200" b="1" dirty="0"/>
              <a:t>Demand</a:t>
            </a:r>
            <a:r>
              <a:rPr lang="en-US" sz="1200" dirty="0"/>
              <a:t> – refers to  how much (quantity) of a product or service is desired by buyers. The quantity demanded is the amount of a product people are willing to buy at a certain price. Supply represents how much the market can offer.</a:t>
            </a:r>
            <a:endParaRPr lang="en-US" sz="1200" b="1" dirty="0"/>
          </a:p>
        </p:txBody>
      </p:sp>
      <p:sp>
        <p:nvSpPr>
          <p:cNvPr id="7" name="TextBox 6">
            <a:extLst>
              <a:ext uri="{FF2B5EF4-FFF2-40B4-BE49-F238E27FC236}">
                <a16:creationId xmlns:a16="http://schemas.microsoft.com/office/drawing/2014/main" id="{B4FEAA6B-A26F-4C7C-948F-17E853D49EC2}"/>
              </a:ext>
            </a:extLst>
          </p:cNvPr>
          <p:cNvSpPr txBox="1"/>
          <p:nvPr/>
        </p:nvSpPr>
        <p:spPr>
          <a:xfrm>
            <a:off x="4357862" y="1192967"/>
            <a:ext cx="2137870" cy="1200329"/>
          </a:xfrm>
          <a:prstGeom prst="rect">
            <a:avLst/>
          </a:prstGeom>
          <a:noFill/>
        </p:spPr>
        <p:txBody>
          <a:bodyPr wrap="square" rtlCol="0">
            <a:spAutoFit/>
          </a:bodyPr>
          <a:lstStyle/>
          <a:p>
            <a:r>
              <a:rPr lang="en-US" sz="1200" b="1" dirty="0"/>
              <a:t>Supply</a:t>
            </a:r>
            <a:r>
              <a:rPr lang="en-US" sz="1200" dirty="0"/>
              <a:t> –  represents how much the market can offer. The quantity supplied refers to the amount of a certain good producers are willing to supply when receiving a certain price</a:t>
            </a:r>
          </a:p>
        </p:txBody>
      </p:sp>
      <p:pic>
        <p:nvPicPr>
          <p:cNvPr id="8" name="Picture 7">
            <a:extLst>
              <a:ext uri="{FF2B5EF4-FFF2-40B4-BE49-F238E27FC236}">
                <a16:creationId xmlns:a16="http://schemas.microsoft.com/office/drawing/2014/main" id="{08606947-96A0-4EED-9D71-223E495EDE6F}"/>
              </a:ext>
            </a:extLst>
          </p:cNvPr>
          <p:cNvPicPr>
            <a:picLocks noChangeAspect="1"/>
          </p:cNvPicPr>
          <p:nvPr/>
        </p:nvPicPr>
        <p:blipFill>
          <a:blip r:embed="rId5"/>
          <a:stretch>
            <a:fillRect/>
          </a:stretch>
        </p:blipFill>
        <p:spPr>
          <a:xfrm>
            <a:off x="829866" y="2867630"/>
            <a:ext cx="2211726" cy="1650839"/>
          </a:xfrm>
          <a:prstGeom prst="rect">
            <a:avLst/>
          </a:prstGeom>
        </p:spPr>
      </p:pic>
      <p:sp>
        <p:nvSpPr>
          <p:cNvPr id="10" name="Rectangle 9">
            <a:extLst>
              <a:ext uri="{FF2B5EF4-FFF2-40B4-BE49-F238E27FC236}">
                <a16:creationId xmlns:a16="http://schemas.microsoft.com/office/drawing/2014/main" id="{EC3617C4-D314-4C6A-A86B-98C30712016A}"/>
              </a:ext>
            </a:extLst>
          </p:cNvPr>
          <p:cNvSpPr/>
          <p:nvPr/>
        </p:nvSpPr>
        <p:spPr>
          <a:xfrm>
            <a:off x="324739" y="4612194"/>
            <a:ext cx="30541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900" dirty="0"/>
              <a:t>https://www.econlowdown.org/supply_and_demand?module_uid=120&amp;section_uid=290&amp;page_num=2645&amp;p=yes</a:t>
            </a:r>
          </a:p>
        </p:txBody>
      </p:sp>
      <p:pic>
        <p:nvPicPr>
          <p:cNvPr id="11" name="Picture 10">
            <a:extLst>
              <a:ext uri="{FF2B5EF4-FFF2-40B4-BE49-F238E27FC236}">
                <a16:creationId xmlns:a16="http://schemas.microsoft.com/office/drawing/2014/main" id="{5D964087-699B-49DE-99F1-C528DA7F6D4A}"/>
              </a:ext>
            </a:extLst>
          </p:cNvPr>
          <p:cNvPicPr>
            <a:picLocks noChangeAspect="1"/>
          </p:cNvPicPr>
          <p:nvPr/>
        </p:nvPicPr>
        <p:blipFill>
          <a:blip r:embed="rId6"/>
          <a:stretch>
            <a:fillRect/>
          </a:stretch>
        </p:blipFill>
        <p:spPr>
          <a:xfrm>
            <a:off x="4572000" y="2517877"/>
            <a:ext cx="2137870" cy="1725949"/>
          </a:xfrm>
          <a:prstGeom prst="rect">
            <a:avLst/>
          </a:prstGeom>
        </p:spPr>
      </p:pic>
      <p:sp>
        <p:nvSpPr>
          <p:cNvPr id="12" name="Rectangle 11">
            <a:extLst>
              <a:ext uri="{FF2B5EF4-FFF2-40B4-BE49-F238E27FC236}">
                <a16:creationId xmlns:a16="http://schemas.microsoft.com/office/drawing/2014/main" id="{1B36A147-FFA4-4B06-A6B1-18B4D745381C}"/>
              </a:ext>
            </a:extLst>
          </p:cNvPr>
          <p:cNvSpPr/>
          <p:nvPr/>
        </p:nvSpPr>
        <p:spPr>
          <a:xfrm>
            <a:off x="4203263" y="4313733"/>
            <a:ext cx="312379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900" dirty="0">
                <a:solidFill>
                  <a:schemeClr val="lt1"/>
                </a:solidFill>
              </a:rPr>
              <a:t>https://www.econlowdown.org/supply_and_demand?module_uid=120&amp;section_uid=291&amp;page_num=2619&amp;p=yes</a:t>
            </a:r>
          </a:p>
        </p:txBody>
      </p:sp>
    </p:spTree>
    <p:extLst>
      <p:ext uri="{BB962C8B-B14F-4D97-AF65-F5344CB8AC3E}">
        <p14:creationId xmlns:p14="http://schemas.microsoft.com/office/powerpoint/2010/main" val="68225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670605" y="324006"/>
            <a:ext cx="6108200" cy="369332"/>
          </a:xfrm>
          <a:prstGeom prst="rect">
            <a:avLst/>
          </a:prstGeom>
          <a:solidFill>
            <a:srgbClr val="0070C0"/>
          </a:solidFill>
        </p:spPr>
        <p:txBody>
          <a:bodyPr wrap="square" rtlCol="0">
            <a:spAutoFit/>
          </a:bodyPr>
          <a:lstStyle/>
          <a:p>
            <a:pPr algn="ctr"/>
            <a:r>
              <a:rPr lang="en-US" b="1" dirty="0">
                <a:solidFill>
                  <a:schemeClr val="bg1"/>
                </a:solidFill>
              </a:rPr>
              <a:t>DEMAND/SUPPLY INTEGRATION ACROSS THE SUPPLY CHAIN</a:t>
            </a:r>
          </a:p>
        </p:txBody>
      </p:sp>
      <p:pic>
        <p:nvPicPr>
          <p:cNvPr id="3" name="Picture 2">
            <a:extLst>
              <a:ext uri="{FF2B5EF4-FFF2-40B4-BE49-F238E27FC236}">
                <a16:creationId xmlns:a16="http://schemas.microsoft.com/office/drawing/2014/main" id="{89D54D58-8BCA-4969-955A-DC08D0AD4DF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976015" y="1044700"/>
            <a:ext cx="5422478" cy="3590128"/>
          </a:xfrm>
          <a:prstGeom prst="rect">
            <a:avLst/>
          </a:prstGeom>
        </p:spPr>
      </p:pic>
    </p:spTree>
    <p:extLst>
      <p:ext uri="{BB962C8B-B14F-4D97-AF65-F5344CB8AC3E}">
        <p14:creationId xmlns:p14="http://schemas.microsoft.com/office/powerpoint/2010/main" val="451711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ACTIVITY: DEMAND/SUPPLY INTEGRATION</a:t>
            </a:r>
          </a:p>
        </p:txBody>
      </p:sp>
      <p:pic>
        <p:nvPicPr>
          <p:cNvPr id="6" name="Picture 5">
            <a:extLst>
              <a:ext uri="{FF2B5EF4-FFF2-40B4-BE49-F238E27FC236}">
                <a16:creationId xmlns:a16="http://schemas.microsoft.com/office/drawing/2014/main" id="{D5590A8E-D589-43B7-9483-6AB7CBF104E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05876" y="1197405"/>
            <a:ext cx="5880760" cy="3780915"/>
          </a:xfrm>
          <a:prstGeom prst="rect">
            <a:avLst/>
          </a:prstGeom>
        </p:spPr>
      </p:pic>
    </p:spTree>
    <p:extLst>
      <p:ext uri="{BB962C8B-B14F-4D97-AF65-F5344CB8AC3E}">
        <p14:creationId xmlns:p14="http://schemas.microsoft.com/office/powerpoint/2010/main" val="42849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MARKETING DISTRIBUTION</a:t>
            </a:r>
          </a:p>
        </p:txBody>
      </p:sp>
      <p:sp>
        <p:nvSpPr>
          <p:cNvPr id="3" name="TextBox 2"/>
          <p:cNvSpPr txBox="1"/>
          <p:nvPr/>
        </p:nvSpPr>
        <p:spPr>
          <a:xfrm>
            <a:off x="601670" y="1044700"/>
            <a:ext cx="4275740" cy="3754874"/>
          </a:xfrm>
          <a:prstGeom prst="rect">
            <a:avLst/>
          </a:prstGeom>
          <a:noFill/>
        </p:spPr>
        <p:txBody>
          <a:bodyPr wrap="square" rtlCol="0">
            <a:spAutoFit/>
          </a:bodyPr>
          <a:lstStyle/>
          <a:p>
            <a:r>
              <a:rPr lang="en-US" sz="1400" b="1" u="sng" dirty="0">
                <a:solidFill>
                  <a:srgbClr val="C00000"/>
                </a:solidFill>
              </a:rPr>
              <a:t>Place = Distribution</a:t>
            </a:r>
          </a:p>
          <a:p>
            <a:r>
              <a:rPr lang="en-US" sz="1400" dirty="0"/>
              <a:t>Distribution brings the </a:t>
            </a:r>
            <a:r>
              <a:rPr lang="en-US" sz="1400" b="1" i="1" dirty="0"/>
              <a:t>products</a:t>
            </a:r>
            <a:r>
              <a:rPr lang="en-US" sz="1400" dirty="0"/>
              <a:t> that you want to the </a:t>
            </a:r>
            <a:r>
              <a:rPr lang="en-US" sz="1400" b="1" i="1" dirty="0"/>
              <a:t>place</a:t>
            </a:r>
            <a:r>
              <a:rPr lang="en-US" sz="1400" dirty="0"/>
              <a:t> where you want to buy them, at a cost that supports the customer and company </a:t>
            </a:r>
            <a:r>
              <a:rPr lang="en-US" sz="1400" b="1" dirty="0"/>
              <a:t>price </a:t>
            </a:r>
            <a:r>
              <a:rPr lang="en-US" sz="1400" dirty="0"/>
              <a:t>requirements.</a:t>
            </a:r>
          </a:p>
          <a:p>
            <a:endParaRPr lang="en-US" sz="1400" b="1" dirty="0"/>
          </a:p>
          <a:p>
            <a:r>
              <a:rPr lang="en-US" sz="1400" b="1" u="sng" dirty="0">
                <a:solidFill>
                  <a:srgbClr val="C00000"/>
                </a:solidFill>
              </a:rPr>
              <a:t>Channel of Distribution</a:t>
            </a:r>
            <a:endParaRPr lang="en-US" sz="1400" dirty="0">
              <a:solidFill>
                <a:srgbClr val="C00000"/>
              </a:solidFill>
            </a:endParaRPr>
          </a:p>
          <a:p>
            <a:pPr marL="285750" indent="-285750">
              <a:buFont typeface="Arial" panose="020B0604020202020204" pitchFamily="34" charset="0"/>
              <a:buChar char="•"/>
            </a:pPr>
            <a:r>
              <a:rPr lang="en-US" sz="1400" dirty="0"/>
              <a:t>Path that goods take through the supply chain</a:t>
            </a:r>
          </a:p>
          <a:p>
            <a:pPr marL="285750" indent="-285750">
              <a:buFont typeface="Arial" panose="020B0604020202020204" pitchFamily="34" charset="0"/>
              <a:buChar char="•"/>
            </a:pPr>
            <a:r>
              <a:rPr lang="en-US" sz="1400" dirty="0"/>
              <a:t>Channel members are the organizations that help move products from their origination to the consumer</a:t>
            </a:r>
          </a:p>
          <a:p>
            <a:pPr marL="285750" indent="-285750">
              <a:buFont typeface="Arial" panose="020B0604020202020204" pitchFamily="34" charset="0"/>
              <a:buChar char="•"/>
            </a:pPr>
            <a:r>
              <a:rPr lang="en-US" sz="1400" dirty="0"/>
              <a:t>Channel members include producers and intermediaries</a:t>
            </a:r>
          </a:p>
          <a:p>
            <a:pPr marL="742950" lvl="1" indent="-285750">
              <a:buFont typeface="Arial" panose="020B0604020202020204" pitchFamily="34" charset="0"/>
              <a:buChar char="•"/>
            </a:pPr>
            <a:r>
              <a:rPr lang="en-US" sz="1400" b="1" dirty="0"/>
              <a:t>Producers</a:t>
            </a:r>
            <a:r>
              <a:rPr lang="en-US" sz="1400" dirty="0"/>
              <a:t> – businesses that create goods or services</a:t>
            </a:r>
          </a:p>
          <a:p>
            <a:pPr marL="742950" lvl="1" indent="-285750">
              <a:buFont typeface="Arial" panose="020B0604020202020204" pitchFamily="34" charset="0"/>
              <a:buChar char="•"/>
            </a:pPr>
            <a:r>
              <a:rPr lang="en-US" sz="1400" b="1" dirty="0"/>
              <a:t>Intermediaries</a:t>
            </a:r>
            <a:r>
              <a:rPr lang="en-US" sz="1400" dirty="0"/>
              <a:t> – business between the manufacturer/producer and the end user</a:t>
            </a:r>
          </a:p>
        </p:txBody>
      </p:sp>
      <p:pic>
        <p:nvPicPr>
          <p:cNvPr id="4" name="Picture 3">
            <a:extLst>
              <a:ext uri="{FF2B5EF4-FFF2-40B4-BE49-F238E27FC236}">
                <a16:creationId xmlns:a16="http://schemas.microsoft.com/office/drawing/2014/main" id="{D0EA5944-CEA8-4324-B081-E12C161D577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a:off x="5173670" y="1655520"/>
            <a:ext cx="3970330" cy="2137870"/>
          </a:xfrm>
          <a:prstGeom prst="rect">
            <a:avLst/>
          </a:prstGeom>
        </p:spPr>
      </p:pic>
    </p:spTree>
    <p:extLst>
      <p:ext uri="{BB962C8B-B14F-4D97-AF65-F5344CB8AC3E}">
        <p14:creationId xmlns:p14="http://schemas.microsoft.com/office/powerpoint/2010/main" val="20730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C4D3-1C91-4A9E-8404-31D7F4E4578F}"/>
              </a:ext>
            </a:extLst>
          </p:cNvPr>
          <p:cNvSpPr>
            <a:spLocks noGrp="1"/>
          </p:cNvSpPr>
          <p:nvPr>
            <p:ph type="title"/>
          </p:nvPr>
        </p:nvSpPr>
        <p:spPr/>
        <p:txBody>
          <a:bodyPr/>
          <a:lstStyle/>
          <a:p>
            <a:r>
              <a:rPr lang="en-US" b="1" dirty="0"/>
              <a:t>Glossary: Marketing and the Supply Chain</a:t>
            </a:r>
          </a:p>
        </p:txBody>
      </p:sp>
      <p:pic>
        <p:nvPicPr>
          <p:cNvPr id="5" name="Content Placeholder 4">
            <a:extLst>
              <a:ext uri="{FF2B5EF4-FFF2-40B4-BE49-F238E27FC236}">
                <a16:creationId xmlns:a16="http://schemas.microsoft.com/office/drawing/2014/main" id="{8D96103B-7DC5-4D53-87DE-ABA849E9613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59319" y="1655763"/>
            <a:ext cx="7425363" cy="3206750"/>
          </a:xfrm>
        </p:spPr>
      </p:pic>
    </p:spTree>
    <p:extLst>
      <p:ext uri="{BB962C8B-B14F-4D97-AF65-F5344CB8AC3E}">
        <p14:creationId xmlns:p14="http://schemas.microsoft.com/office/powerpoint/2010/main" val="25479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FUNCTIONS OF INTERMEDIARIES</a:t>
            </a:r>
          </a:p>
        </p:txBody>
      </p:sp>
      <p:sp>
        <p:nvSpPr>
          <p:cNvPr id="4" name="TextBox 3">
            <a:extLst>
              <a:ext uri="{FF2B5EF4-FFF2-40B4-BE49-F238E27FC236}">
                <a16:creationId xmlns:a16="http://schemas.microsoft.com/office/drawing/2014/main" id="{333C6030-C1D3-442F-8743-F62E215EDC69}"/>
              </a:ext>
            </a:extLst>
          </p:cNvPr>
          <p:cNvSpPr txBox="1"/>
          <p:nvPr/>
        </p:nvSpPr>
        <p:spPr>
          <a:xfrm>
            <a:off x="754375" y="1918968"/>
            <a:ext cx="6108200" cy="2308324"/>
          </a:xfrm>
          <a:prstGeom prst="rect">
            <a:avLst/>
          </a:prstGeom>
          <a:noFill/>
        </p:spPr>
        <p:txBody>
          <a:bodyPr wrap="square" rtlCol="0">
            <a:spAutoFit/>
          </a:bodyPr>
          <a:lstStyle/>
          <a:p>
            <a:r>
              <a:rPr lang="en-US" sz="1400" b="1" u="sng" dirty="0">
                <a:solidFill>
                  <a:srgbClr val="C00000"/>
                </a:solidFill>
              </a:rPr>
              <a:t>Transactional Function</a:t>
            </a:r>
          </a:p>
          <a:p>
            <a:r>
              <a:rPr lang="en-US" sz="1400" dirty="0"/>
              <a:t>Typically the sales and marketing activities for the business—access to consumers and provide info about product</a:t>
            </a:r>
          </a:p>
          <a:p>
            <a:endParaRPr lang="en-US" sz="1400" dirty="0"/>
          </a:p>
          <a:p>
            <a:r>
              <a:rPr lang="en-US" sz="1400" b="1" u="sng" dirty="0">
                <a:solidFill>
                  <a:srgbClr val="C00000"/>
                </a:solidFill>
              </a:rPr>
              <a:t>Logistical Function</a:t>
            </a:r>
          </a:p>
          <a:p>
            <a:r>
              <a:rPr lang="en-US" sz="1400" dirty="0"/>
              <a:t> Physically moving products through the supply chain—includes transportation</a:t>
            </a:r>
          </a:p>
          <a:p>
            <a:pPr lvl="1"/>
            <a:endParaRPr lang="en-US" sz="1400" dirty="0"/>
          </a:p>
          <a:p>
            <a:r>
              <a:rPr lang="en-US" sz="1400" b="1" u="sng" dirty="0">
                <a:solidFill>
                  <a:srgbClr val="C00000"/>
                </a:solidFill>
              </a:rPr>
              <a:t>Facilitating Function</a:t>
            </a:r>
          </a:p>
          <a:p>
            <a:r>
              <a:rPr lang="en-US" sz="1400" dirty="0"/>
              <a:t>Involves actual selling of product or service to end users</a:t>
            </a:r>
          </a:p>
          <a:p>
            <a:endParaRPr lang="en-US" dirty="0">
              <a:solidFill>
                <a:srgbClr val="C00000"/>
              </a:solidFill>
            </a:endParaRPr>
          </a:p>
        </p:txBody>
      </p:sp>
      <p:sp>
        <p:nvSpPr>
          <p:cNvPr id="6" name="TextBox 5">
            <a:extLst>
              <a:ext uri="{FF2B5EF4-FFF2-40B4-BE49-F238E27FC236}">
                <a16:creationId xmlns:a16="http://schemas.microsoft.com/office/drawing/2014/main" id="{4FF4970B-ECCD-4CFF-B781-1C30D7CAFAAD}"/>
              </a:ext>
            </a:extLst>
          </p:cNvPr>
          <p:cNvSpPr txBox="1"/>
          <p:nvPr/>
        </p:nvSpPr>
        <p:spPr>
          <a:xfrm>
            <a:off x="907080" y="1044700"/>
            <a:ext cx="702443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i="1" dirty="0"/>
              <a:t>Intermediaries are important to the supply chain because they can add substantial value to a business by providing specialized services the business may not be able to afford or accomplish—increase number of consumers reached, increase market share, and help to reduce some costs by sharing responsibilities</a:t>
            </a:r>
          </a:p>
        </p:txBody>
      </p:sp>
    </p:spTree>
    <p:extLst>
      <p:ext uri="{BB962C8B-B14F-4D97-AF65-F5344CB8AC3E}">
        <p14:creationId xmlns:p14="http://schemas.microsoft.com/office/powerpoint/2010/main" val="2931986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a:solidFill>
                  <a:schemeClr val="bg1"/>
                </a:solidFill>
              </a:rPr>
              <a:t>TYPES OF INTERMEDIARIES</a:t>
            </a:r>
            <a:endParaRPr lang="en-US" b="1" dirty="0">
              <a:solidFill>
                <a:schemeClr val="bg1"/>
              </a:solidFill>
            </a:endParaRPr>
          </a:p>
        </p:txBody>
      </p:sp>
      <p:sp>
        <p:nvSpPr>
          <p:cNvPr id="4" name="TextBox 3">
            <a:extLst>
              <a:ext uri="{FF2B5EF4-FFF2-40B4-BE49-F238E27FC236}">
                <a16:creationId xmlns:a16="http://schemas.microsoft.com/office/drawing/2014/main" id="{333C6030-C1D3-442F-8743-F62E215EDC69}"/>
              </a:ext>
            </a:extLst>
          </p:cNvPr>
          <p:cNvSpPr txBox="1"/>
          <p:nvPr/>
        </p:nvSpPr>
        <p:spPr>
          <a:xfrm>
            <a:off x="754376" y="1132165"/>
            <a:ext cx="2748690" cy="3631763"/>
          </a:xfrm>
          <a:prstGeom prst="rect">
            <a:avLst/>
          </a:prstGeom>
          <a:noFill/>
        </p:spPr>
        <p:txBody>
          <a:bodyPr wrap="square" rtlCol="0">
            <a:spAutoFit/>
          </a:bodyPr>
          <a:lstStyle/>
          <a:p>
            <a:r>
              <a:rPr lang="en-US" b="1" u="sng" dirty="0">
                <a:solidFill>
                  <a:srgbClr val="C00000"/>
                </a:solidFill>
              </a:rPr>
              <a:t>Wholesaler or Distributor</a:t>
            </a:r>
          </a:p>
          <a:p>
            <a:r>
              <a:rPr lang="en-US" sz="1400" dirty="0"/>
              <a:t>Help move goods between producer and consumer</a:t>
            </a:r>
          </a:p>
          <a:p>
            <a:endParaRPr lang="en-US" b="1" u="sng" dirty="0">
              <a:solidFill>
                <a:srgbClr val="C00000"/>
              </a:solidFill>
            </a:endParaRPr>
          </a:p>
          <a:p>
            <a:r>
              <a:rPr lang="en-US" b="1" u="sng" dirty="0">
                <a:solidFill>
                  <a:srgbClr val="C00000"/>
                </a:solidFill>
              </a:rPr>
              <a:t>Retailers</a:t>
            </a:r>
          </a:p>
          <a:p>
            <a:r>
              <a:rPr lang="en-US" sz="1400" dirty="0"/>
              <a:t>Business that buys products from wholesalers or directly form producers and sells them to consumers to make a profit</a:t>
            </a:r>
          </a:p>
          <a:p>
            <a:endParaRPr lang="en-US" b="1" u="sng" dirty="0">
              <a:solidFill>
                <a:srgbClr val="C00000"/>
              </a:solidFill>
            </a:endParaRPr>
          </a:p>
          <a:p>
            <a:r>
              <a:rPr lang="en-US" b="1" u="sng" dirty="0">
                <a:solidFill>
                  <a:srgbClr val="C00000"/>
                </a:solidFill>
              </a:rPr>
              <a:t>Agents or Brokers</a:t>
            </a:r>
          </a:p>
          <a:p>
            <a:r>
              <a:rPr lang="en-US" sz="1400" dirty="0"/>
              <a:t>Bring buyers and sellers together—buy and sell goods for a commission and never take direct ownership of the products.</a:t>
            </a:r>
          </a:p>
        </p:txBody>
      </p:sp>
      <p:pic>
        <p:nvPicPr>
          <p:cNvPr id="5" name="Picture 4">
            <a:extLst>
              <a:ext uri="{FF2B5EF4-FFF2-40B4-BE49-F238E27FC236}">
                <a16:creationId xmlns:a16="http://schemas.microsoft.com/office/drawing/2014/main" id="{74B1BD7A-9FE5-4501-83A6-4F10BDE624B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961180" y="1466908"/>
            <a:ext cx="5057775" cy="2962275"/>
          </a:xfrm>
          <a:prstGeom prst="rect">
            <a:avLst/>
          </a:prstGeom>
        </p:spPr>
      </p:pic>
      <p:sp>
        <p:nvSpPr>
          <p:cNvPr id="7" name="Rectangle 6">
            <a:extLst>
              <a:ext uri="{FF2B5EF4-FFF2-40B4-BE49-F238E27FC236}">
                <a16:creationId xmlns:a16="http://schemas.microsoft.com/office/drawing/2014/main" id="{25051A82-7650-485F-8E45-C7C059687825}"/>
              </a:ext>
            </a:extLst>
          </p:cNvPr>
          <p:cNvSpPr/>
          <p:nvPr/>
        </p:nvSpPr>
        <p:spPr>
          <a:xfrm>
            <a:off x="3961180" y="4425621"/>
            <a:ext cx="5057775" cy="600164"/>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100" dirty="0">
                <a:solidFill>
                  <a:schemeClr val="bg1"/>
                </a:solidFill>
              </a:rPr>
              <a:t>You could have bought the apple directly from the apple farmer. However, the apple buyer and the store made the apple more convenient for you to buy when you wanted it.</a:t>
            </a:r>
          </a:p>
        </p:txBody>
      </p:sp>
    </p:spTree>
    <p:extLst>
      <p:ext uri="{BB962C8B-B14F-4D97-AF65-F5344CB8AC3E}">
        <p14:creationId xmlns:p14="http://schemas.microsoft.com/office/powerpoint/2010/main" val="3111287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a:solidFill>
                  <a:schemeClr val="bg1"/>
                </a:solidFill>
              </a:rPr>
              <a:t>FUNCTIONS OF WHOLESALER/DISTRIBUTOR</a:t>
            </a:r>
            <a:endParaRPr lang="en-US" b="1" dirty="0">
              <a:solidFill>
                <a:schemeClr val="bg1"/>
              </a:solidFill>
            </a:endParaRPr>
          </a:p>
        </p:txBody>
      </p:sp>
      <p:sp>
        <p:nvSpPr>
          <p:cNvPr id="5" name="TextBox 4"/>
          <p:cNvSpPr txBox="1"/>
          <p:nvPr/>
        </p:nvSpPr>
        <p:spPr>
          <a:xfrm>
            <a:off x="1059785" y="1197405"/>
            <a:ext cx="5497381" cy="3046988"/>
          </a:xfrm>
          <a:prstGeom prst="rect">
            <a:avLst/>
          </a:prstGeom>
          <a:noFill/>
        </p:spPr>
        <p:txBody>
          <a:bodyPr wrap="square" rtlCol="0">
            <a:spAutoFit/>
          </a:bodyPr>
          <a:lstStyle/>
          <a:p>
            <a:r>
              <a:rPr lang="en-US" sz="1200" b="1" dirty="0"/>
              <a:t>Purchasing</a:t>
            </a:r>
            <a:r>
              <a:rPr lang="en-US" sz="1200" dirty="0"/>
              <a:t> - purchase very large quantities of goods directly from producers or from other wholesalers. By purchasing large quantities or volumes, wholesalers can secure significantly lower prices</a:t>
            </a:r>
          </a:p>
          <a:p>
            <a:endParaRPr lang="en-US" sz="1200" b="1" dirty="0"/>
          </a:p>
          <a:p>
            <a:r>
              <a:rPr lang="en-US" sz="1200" b="1" dirty="0"/>
              <a:t>Warehousing and Transportation</a:t>
            </a:r>
            <a:r>
              <a:rPr lang="en-US" sz="1200" dirty="0"/>
              <a:t> – get them to a place where they can be purchased by consumers.</a:t>
            </a:r>
          </a:p>
          <a:p>
            <a:endParaRPr lang="en-US" sz="1200" b="1" dirty="0"/>
          </a:p>
          <a:p>
            <a:r>
              <a:rPr lang="en-US" sz="1200" b="1" dirty="0"/>
              <a:t>Grading and Packaging</a:t>
            </a:r>
            <a:r>
              <a:rPr lang="en-US" sz="1200" dirty="0"/>
              <a:t> - includes physically sorting, grading, and assembling the goods. </a:t>
            </a:r>
          </a:p>
          <a:p>
            <a:pPr marL="628650" lvl="1" indent="-171450">
              <a:buFont typeface="Arial" panose="020B0604020202020204" pitchFamily="34" charset="0"/>
              <a:buChar char="•"/>
            </a:pPr>
            <a:r>
              <a:rPr lang="en-US" sz="1200" b="1" dirty="0"/>
              <a:t>Bulk-Breaking:</a:t>
            </a:r>
            <a:r>
              <a:rPr lang="en-US" sz="1200" dirty="0"/>
              <a:t> process of separating a large quantity of goods into smaller quantities for resale (Ex. More efficient to ship bushels of apples at one time rather than individual apples)</a:t>
            </a:r>
          </a:p>
          <a:p>
            <a:endParaRPr lang="en-US" sz="1200" dirty="0"/>
          </a:p>
          <a:p>
            <a:r>
              <a:rPr lang="en-US" sz="1200" b="1" dirty="0"/>
              <a:t>Marketing</a:t>
            </a:r>
            <a:r>
              <a:rPr lang="en-US" sz="1200" dirty="0"/>
              <a:t> - fill a role in the promotion of the products that it distributes. This might include creating displays for the wholesaler’s products and providing the display to retailers to increase sales. </a:t>
            </a:r>
            <a:endParaRPr lang="en-US" sz="1200" b="1" dirty="0"/>
          </a:p>
        </p:txBody>
      </p:sp>
      <p:pic>
        <p:nvPicPr>
          <p:cNvPr id="4" name="Picture 3">
            <a:extLst>
              <a:ext uri="{FF2B5EF4-FFF2-40B4-BE49-F238E27FC236}">
                <a16:creationId xmlns:a16="http://schemas.microsoft.com/office/drawing/2014/main" id="{496B62CD-8394-4A10-B62B-BE4EEEF1B4D5}"/>
              </a:ext>
            </a:extLst>
          </p:cNvPr>
          <p:cNvPicPr>
            <a:picLocks noChangeAspect="1"/>
          </p:cNvPicPr>
          <p:nvPr/>
        </p:nvPicPr>
        <p:blipFill>
          <a:blip r:embed="rId3"/>
          <a:stretch>
            <a:fillRect/>
          </a:stretch>
        </p:blipFill>
        <p:spPr>
          <a:xfrm>
            <a:off x="6557166" y="2419045"/>
            <a:ext cx="2237426" cy="1261981"/>
          </a:xfrm>
          <a:prstGeom prst="rect">
            <a:avLst/>
          </a:prstGeom>
        </p:spPr>
      </p:pic>
    </p:spTree>
    <p:extLst>
      <p:ext uri="{BB962C8B-B14F-4D97-AF65-F5344CB8AC3E}">
        <p14:creationId xmlns:p14="http://schemas.microsoft.com/office/powerpoint/2010/main" val="245511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2550319"/>
          </a:xfrm>
          <a:prstGeom prst="flowChartDocument">
            <a:avLst/>
          </a:prstGeom>
          <a:solidFill>
            <a:srgbClr val="AA8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8650" y="128371"/>
            <a:ext cx="2130136" cy="1778361"/>
          </a:xfrm>
          <a:prstGeom prst="rect">
            <a:avLst/>
          </a:prstGeom>
          <a:solidFill>
            <a:schemeClr val="tx2">
              <a:lumMod val="60000"/>
              <a:lumOff val="40000"/>
            </a:schemeClr>
          </a:solidFill>
        </p:spPr>
        <p:txBody>
          <a:bodyPr vert="horz" lIns="91440" tIns="45720" rIns="91440" bIns="45720" rtlCol="0" anchor="ctr">
            <a:normAutofit/>
          </a:bodyPr>
          <a:lstStyle/>
          <a:p>
            <a:pPr>
              <a:lnSpc>
                <a:spcPct val="90000"/>
              </a:lnSpc>
              <a:spcBef>
                <a:spcPct val="0"/>
              </a:spcBef>
              <a:spcAft>
                <a:spcPts val="600"/>
              </a:spcAft>
            </a:pPr>
            <a:r>
              <a:rPr lang="en-US" sz="2400" b="1" kern="1200">
                <a:solidFill>
                  <a:srgbClr val="FFFFFF"/>
                </a:solidFill>
                <a:latin typeface="+mj-lt"/>
                <a:ea typeface="+mj-ea"/>
                <a:cs typeface="+mj-cs"/>
              </a:rPr>
              <a:t>DISTRIBUTION CHANNELS</a:t>
            </a:r>
          </a:p>
        </p:txBody>
      </p:sp>
      <p:pic>
        <p:nvPicPr>
          <p:cNvPr id="3" name="Picture 2">
            <a:extLst>
              <a:ext uri="{FF2B5EF4-FFF2-40B4-BE49-F238E27FC236}">
                <a16:creationId xmlns:a16="http://schemas.microsoft.com/office/drawing/2014/main" id="{83793112-C134-4534-90A8-298C2A0171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266590" y="193052"/>
            <a:ext cx="3359510" cy="4805099"/>
          </a:xfrm>
          <a:prstGeom prst="rect">
            <a:avLst/>
          </a:prstGeom>
        </p:spPr>
      </p:pic>
      <p:sp>
        <p:nvSpPr>
          <p:cNvPr id="5" name="TextBox 4">
            <a:extLst>
              <a:ext uri="{FF2B5EF4-FFF2-40B4-BE49-F238E27FC236}">
                <a16:creationId xmlns:a16="http://schemas.microsoft.com/office/drawing/2014/main" id="{903AED17-121A-40B3-850A-4B5C130FEF34}"/>
              </a:ext>
            </a:extLst>
          </p:cNvPr>
          <p:cNvSpPr txBox="1"/>
          <p:nvPr/>
        </p:nvSpPr>
        <p:spPr>
          <a:xfrm>
            <a:off x="1517900" y="4556915"/>
            <a:ext cx="210820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b="1" dirty="0"/>
              <a:t>B2C = Business to Consumer</a:t>
            </a:r>
          </a:p>
        </p:txBody>
      </p:sp>
    </p:spTree>
    <p:extLst>
      <p:ext uri="{BB962C8B-B14F-4D97-AF65-F5344CB8AC3E}">
        <p14:creationId xmlns:p14="http://schemas.microsoft.com/office/powerpoint/2010/main" val="107417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6261" y="447430"/>
            <a:ext cx="4275740" cy="584775"/>
          </a:xfrm>
          <a:prstGeom prst="rect">
            <a:avLst/>
          </a:prstGeom>
          <a:solidFill>
            <a:schemeClr val="accent5">
              <a:lumMod val="50000"/>
            </a:schemeClr>
          </a:solidFill>
        </p:spPr>
        <p:txBody>
          <a:bodyPr wrap="square" rtlCol="0">
            <a:spAutoFit/>
          </a:bodyPr>
          <a:lstStyle/>
          <a:p>
            <a:pPr algn="ctr"/>
            <a:r>
              <a:rPr lang="en-US" sz="3200" b="1" dirty="0">
                <a:solidFill>
                  <a:schemeClr val="bg1"/>
                </a:solidFill>
              </a:rPr>
              <a:t>LET’S PRACTICE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984" y="433880"/>
            <a:ext cx="1599285" cy="236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8965" y="1502815"/>
            <a:ext cx="5344675" cy="1477328"/>
          </a:xfrm>
          <a:prstGeom prst="rect">
            <a:avLst/>
          </a:prstGeom>
          <a:noFill/>
        </p:spPr>
        <p:txBody>
          <a:bodyPr wrap="square" rtlCol="0">
            <a:spAutoFit/>
          </a:bodyPr>
          <a:lstStyle/>
          <a:p>
            <a:r>
              <a:rPr lang="en-US" b="1" dirty="0"/>
              <a:t>Directions</a:t>
            </a:r>
            <a:r>
              <a:rPr lang="en-US" dirty="0"/>
              <a:t>: Working with a partner, provide examples for each of the marketing channels for consumer products.</a:t>
            </a:r>
          </a:p>
          <a:p>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599863554"/>
              </p:ext>
            </p:extLst>
          </p:nvPr>
        </p:nvGraphicFramePr>
        <p:xfrm>
          <a:off x="499992" y="2571750"/>
          <a:ext cx="6102100" cy="2072640"/>
        </p:xfrm>
        <a:graphic>
          <a:graphicData uri="http://schemas.openxmlformats.org/drawingml/2006/table">
            <a:tbl>
              <a:tblPr firstRow="1" bandRow="1">
                <a:tableStyleId>{5C22544A-7EE6-4342-B048-85BDC9FD1C3A}</a:tableStyleId>
              </a:tblPr>
              <a:tblGrid>
                <a:gridCol w="1525525">
                  <a:extLst>
                    <a:ext uri="{9D8B030D-6E8A-4147-A177-3AD203B41FA5}">
                      <a16:colId xmlns:a16="http://schemas.microsoft.com/office/drawing/2014/main" val="20000"/>
                    </a:ext>
                  </a:extLst>
                </a:gridCol>
                <a:gridCol w="1525525">
                  <a:extLst>
                    <a:ext uri="{9D8B030D-6E8A-4147-A177-3AD203B41FA5}">
                      <a16:colId xmlns:a16="http://schemas.microsoft.com/office/drawing/2014/main" val="20001"/>
                    </a:ext>
                  </a:extLst>
                </a:gridCol>
                <a:gridCol w="1525525">
                  <a:extLst>
                    <a:ext uri="{9D8B030D-6E8A-4147-A177-3AD203B41FA5}">
                      <a16:colId xmlns:a16="http://schemas.microsoft.com/office/drawing/2014/main" val="20002"/>
                    </a:ext>
                  </a:extLst>
                </a:gridCol>
                <a:gridCol w="1525525">
                  <a:extLst>
                    <a:ext uri="{9D8B030D-6E8A-4147-A177-3AD203B41FA5}">
                      <a16:colId xmlns:a16="http://schemas.microsoft.com/office/drawing/2014/main" val="20003"/>
                    </a:ext>
                  </a:extLst>
                </a:gridCol>
              </a:tblGrid>
              <a:tr h="361473">
                <a:tc>
                  <a:txBody>
                    <a:bodyPr/>
                    <a:lstStyle/>
                    <a:p>
                      <a:r>
                        <a:rPr lang="en-US" sz="1400" dirty="0"/>
                        <a:t>Marketing Channel</a:t>
                      </a:r>
                    </a:p>
                  </a:txBody>
                  <a:tcPr/>
                </a:tc>
                <a:tc>
                  <a:txBody>
                    <a:bodyPr/>
                    <a:lstStyle/>
                    <a:p>
                      <a:pPr algn="ctr"/>
                      <a:r>
                        <a:rPr lang="en-US" sz="1400" dirty="0"/>
                        <a:t>Example 1</a:t>
                      </a:r>
                    </a:p>
                  </a:txBody>
                  <a:tcPr/>
                </a:tc>
                <a:tc>
                  <a:txBody>
                    <a:bodyPr/>
                    <a:lstStyle/>
                    <a:p>
                      <a:pPr algn="ctr"/>
                      <a:r>
                        <a:rPr lang="en-US" sz="1400" dirty="0"/>
                        <a:t>Example 2</a:t>
                      </a:r>
                    </a:p>
                  </a:txBody>
                  <a:tcPr/>
                </a:tc>
                <a:tc>
                  <a:txBody>
                    <a:bodyPr/>
                    <a:lstStyle/>
                    <a:p>
                      <a:pPr algn="ctr"/>
                      <a:r>
                        <a:rPr lang="en-US" sz="1400" dirty="0"/>
                        <a:t>Example 3</a:t>
                      </a:r>
                    </a:p>
                  </a:txBody>
                  <a:tcPr/>
                </a:tc>
                <a:extLst>
                  <a:ext uri="{0D108BD9-81ED-4DB2-BD59-A6C34878D82A}">
                    <a16:rowId xmlns:a16="http://schemas.microsoft.com/office/drawing/2014/main" val="10000"/>
                  </a:ext>
                </a:extLst>
              </a:tr>
              <a:tr h="361473">
                <a:tc>
                  <a:txBody>
                    <a:bodyPr/>
                    <a:lstStyle/>
                    <a:p>
                      <a:r>
                        <a:rPr lang="en-US" sz="1200" dirty="0"/>
                        <a:t>Direct Channel</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61473">
                <a:tc>
                  <a:txBody>
                    <a:bodyPr/>
                    <a:lstStyle/>
                    <a:p>
                      <a:r>
                        <a:rPr lang="en-US" sz="1200" dirty="0"/>
                        <a:t>Retail Channel</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61473">
                <a:tc>
                  <a:txBody>
                    <a:bodyPr/>
                    <a:lstStyle/>
                    <a:p>
                      <a:r>
                        <a:rPr lang="en-US" sz="1200" dirty="0"/>
                        <a:t>Wholesale Channel</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61473">
                <a:tc>
                  <a:txBody>
                    <a:bodyPr/>
                    <a:lstStyle/>
                    <a:p>
                      <a:r>
                        <a:rPr lang="en-US" sz="1200" dirty="0"/>
                        <a:t>Agent/Broker Channel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6015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2550319"/>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8650" y="128371"/>
            <a:ext cx="2130136" cy="177836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solidFill>
                  <a:srgbClr val="FFFFFF"/>
                </a:solidFill>
                <a:latin typeface="+mj-lt"/>
                <a:ea typeface="+mj-ea"/>
                <a:cs typeface="+mj-cs"/>
              </a:rPr>
              <a:t>LEVELS OF DISTRIBUTION</a:t>
            </a:r>
          </a:p>
        </p:txBody>
      </p:sp>
      <p:pic>
        <p:nvPicPr>
          <p:cNvPr id="3" name="Picture 2">
            <a:extLst>
              <a:ext uri="{FF2B5EF4-FFF2-40B4-BE49-F238E27FC236}">
                <a16:creationId xmlns:a16="http://schemas.microsoft.com/office/drawing/2014/main" id="{8BAD37AC-BFC8-4DBC-B00F-F3C65CCD4E8D}"/>
              </a:ext>
            </a:extLst>
          </p:cNvPr>
          <p:cNvPicPr>
            <a:picLocks noChangeAspect="1"/>
          </p:cNvPicPr>
          <p:nvPr/>
        </p:nvPicPr>
        <p:blipFill>
          <a:blip r:embed="rId3">
            <a:duotone>
              <a:prstClr val="black"/>
              <a:schemeClr val="accent4">
                <a:tint val="45000"/>
                <a:satMod val="400000"/>
              </a:schemeClr>
            </a:duotone>
          </a:blip>
          <a:stretch>
            <a:fillRect/>
          </a:stretch>
        </p:blipFill>
        <p:spPr>
          <a:xfrm>
            <a:off x="3350360" y="772933"/>
            <a:ext cx="4928266" cy="3597634"/>
          </a:xfrm>
          <a:prstGeom prst="rect">
            <a:avLst/>
          </a:prstGeom>
        </p:spPr>
      </p:pic>
    </p:spTree>
    <p:extLst>
      <p:ext uri="{BB962C8B-B14F-4D97-AF65-F5344CB8AC3E}">
        <p14:creationId xmlns:p14="http://schemas.microsoft.com/office/powerpoint/2010/main" val="1469261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1A4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1900" b="1" kern="1200">
                <a:solidFill>
                  <a:srgbClr val="FFFFFF"/>
                </a:solidFill>
                <a:latin typeface="+mj-lt"/>
                <a:ea typeface="+mj-ea"/>
                <a:cs typeface="+mj-cs"/>
              </a:rPr>
              <a:t>PROJECT:  MARKETING DIPPIN’ DOTS CEREAL</a:t>
            </a:r>
          </a:p>
        </p:txBody>
      </p:sp>
      <p:pic>
        <p:nvPicPr>
          <p:cNvPr id="9" name="Picture 8">
            <a:extLst>
              <a:ext uri="{FF2B5EF4-FFF2-40B4-BE49-F238E27FC236}">
                <a16:creationId xmlns:a16="http://schemas.microsoft.com/office/drawing/2014/main" id="{AD11CE64-DC99-4A97-AA83-63DC7A3CE6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8475" y="629197"/>
            <a:ext cx="3817625" cy="3817625"/>
          </a:xfrm>
          <a:prstGeom prst="rect">
            <a:avLst/>
          </a:prstGeom>
        </p:spPr>
      </p:pic>
      <p:sp>
        <p:nvSpPr>
          <p:cNvPr id="10" name="TextBox 9">
            <a:extLst>
              <a:ext uri="{FF2B5EF4-FFF2-40B4-BE49-F238E27FC236}">
                <a16:creationId xmlns:a16="http://schemas.microsoft.com/office/drawing/2014/main" id="{89DCD7B6-8DBD-47EE-B2C1-D8307160612A}"/>
              </a:ext>
            </a:extLst>
          </p:cNvPr>
          <p:cNvSpPr txBox="1"/>
          <p:nvPr/>
        </p:nvSpPr>
        <p:spPr>
          <a:xfrm>
            <a:off x="2128720" y="4709620"/>
            <a:ext cx="3970330" cy="369332"/>
          </a:xfrm>
          <a:prstGeom prst="rect">
            <a:avLst/>
          </a:prstGeom>
          <a:noFill/>
        </p:spPr>
        <p:txBody>
          <a:bodyPr wrap="square" rtlCol="0">
            <a:spAutoFit/>
          </a:bodyPr>
          <a:lstStyle/>
          <a:p>
            <a:r>
              <a:rPr lang="en-US" dirty="0">
                <a:highlight>
                  <a:srgbClr val="FFFF00"/>
                </a:highlight>
              </a:rPr>
              <a:t>Show Dippin’ Dots PPT</a:t>
            </a:r>
          </a:p>
        </p:txBody>
      </p:sp>
    </p:spTree>
    <p:extLst>
      <p:ext uri="{BB962C8B-B14F-4D97-AF65-F5344CB8AC3E}">
        <p14:creationId xmlns:p14="http://schemas.microsoft.com/office/powerpoint/2010/main" val="383956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INTEGRATED MARKETING COMMUNICATION</a:t>
            </a:r>
          </a:p>
        </p:txBody>
      </p:sp>
      <p:sp>
        <p:nvSpPr>
          <p:cNvPr id="3" name="Rectangle 2"/>
          <p:cNvSpPr/>
          <p:nvPr/>
        </p:nvSpPr>
        <p:spPr>
          <a:xfrm>
            <a:off x="601670" y="1044700"/>
            <a:ext cx="8093365" cy="1384995"/>
          </a:xfrm>
          <a:prstGeom prst="rect">
            <a:avLst/>
          </a:prstGeom>
          <a:solidFill>
            <a:schemeClr val="accent1">
              <a:lumMod val="20000"/>
              <a:lumOff val="80000"/>
            </a:schemeClr>
          </a:solidFill>
        </p:spPr>
        <p:txBody>
          <a:bodyPr wrap="square">
            <a:spAutoFit/>
          </a:bodyPr>
          <a:lstStyle/>
          <a:p>
            <a:pPr fontAlgn="base"/>
            <a:r>
              <a:rPr lang="en-US" sz="1200" dirty="0">
                <a:solidFill>
                  <a:srgbClr val="373D3F"/>
                </a:solidFill>
                <a:latin typeface="proxima-nova"/>
              </a:rPr>
              <a:t>The fourth P, </a:t>
            </a:r>
            <a:r>
              <a:rPr lang="en-US" sz="1200" i="1" dirty="0">
                <a:solidFill>
                  <a:srgbClr val="373D3F"/>
                </a:solidFill>
                <a:latin typeface="proxima-nova"/>
              </a:rPr>
              <a:t>promotion</a:t>
            </a:r>
            <a:r>
              <a:rPr lang="en-US" sz="1200" dirty="0">
                <a:solidFill>
                  <a:srgbClr val="373D3F"/>
                </a:solidFill>
                <a:latin typeface="proxima-nova"/>
              </a:rPr>
              <a:t>, focuses on communicating with target audiences about something: a product, service, organization, idea, or brand. Communication is how you let people know about your offering (product) and why it matters, how much it costs (price), and where to find it (place).</a:t>
            </a:r>
          </a:p>
          <a:p>
            <a:pPr fontAlgn="base"/>
            <a:endParaRPr lang="en-US" sz="1200" dirty="0">
              <a:solidFill>
                <a:srgbClr val="373D3F"/>
              </a:solidFill>
              <a:latin typeface="proxima-nova"/>
            </a:endParaRPr>
          </a:p>
          <a:p>
            <a:pPr fontAlgn="base"/>
            <a:r>
              <a:rPr lang="en-US" sz="1200" dirty="0">
                <a:solidFill>
                  <a:srgbClr val="373D3F"/>
                </a:solidFill>
                <a:latin typeface="proxima-nova"/>
              </a:rPr>
              <a:t>A very wide array of tools is available today to help marketers communicate with their target audiences. Selecting the right tools for the job and combining them into a successful marketing effort is a critically important task for modern marketers. In fact, it has a special name: </a:t>
            </a:r>
            <a:r>
              <a:rPr lang="en-US" sz="1200" i="1" dirty="0">
                <a:solidFill>
                  <a:srgbClr val="373D3F"/>
                </a:solidFill>
                <a:latin typeface="proxima-nova"/>
              </a:rPr>
              <a:t>integrated marketing communication</a:t>
            </a:r>
            <a:r>
              <a:rPr lang="en-US" sz="1200" dirty="0">
                <a:solidFill>
                  <a:srgbClr val="373D3F"/>
                </a:solidFill>
                <a:latin typeface="proxima-nova"/>
              </a:rPr>
              <a:t> (IMC).</a:t>
            </a:r>
            <a:endParaRPr lang="en-US" sz="1200" b="0" i="0" dirty="0">
              <a:solidFill>
                <a:srgbClr val="373D3F"/>
              </a:solidFill>
              <a:effectLst/>
              <a:latin typeface="proxima-nova"/>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425" y="2571750"/>
            <a:ext cx="4603595" cy="235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08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COMMON METHODS OF MARKETING COMMUNICATION</a:t>
            </a:r>
          </a:p>
        </p:txBody>
      </p:sp>
      <p:sp>
        <p:nvSpPr>
          <p:cNvPr id="4" name="Rectangle 3"/>
          <p:cNvSpPr/>
          <p:nvPr/>
        </p:nvSpPr>
        <p:spPr>
          <a:xfrm>
            <a:off x="434808" y="1044700"/>
            <a:ext cx="8246070" cy="3231654"/>
          </a:xfrm>
          <a:prstGeom prst="rect">
            <a:avLst/>
          </a:prstGeom>
        </p:spPr>
        <p:txBody>
          <a:bodyPr wrap="square">
            <a:spAutoFit/>
          </a:bodyPr>
          <a:lstStyle/>
          <a:p>
            <a:pPr fontAlgn="base">
              <a:buFont typeface="Arial"/>
              <a:buChar char="•"/>
            </a:pPr>
            <a:r>
              <a:rPr lang="en-US" sz="1200" b="1" dirty="0">
                <a:solidFill>
                  <a:srgbClr val="373D3F"/>
                </a:solidFill>
                <a:latin typeface="proxima-nova"/>
              </a:rPr>
              <a:t>Advertising:</a:t>
            </a:r>
            <a:r>
              <a:rPr lang="en-US" sz="1200" dirty="0">
                <a:solidFill>
                  <a:srgbClr val="373D3F"/>
                </a:solidFill>
                <a:latin typeface="proxima-nova"/>
              </a:rPr>
              <a:t> Any paid form of presenting ideas, goods, or services by an identified sponsor. Historically, advertising messages have been tailored to a group and employ mass media such as radio, television, newspaper, and magazines. Advertising may also target individuals according to their profile characteristics or behavior; examples are the weekly ads mailed by supermarkets to local residents or online banner ads targeted to individuals based on the sites they visit or their Internet search terms.</a:t>
            </a:r>
          </a:p>
          <a:p>
            <a:pPr fontAlgn="base">
              <a:buFont typeface="Arial"/>
              <a:buChar char="•"/>
            </a:pPr>
            <a:r>
              <a:rPr lang="en-US" sz="1200" b="1" dirty="0">
                <a:solidFill>
                  <a:srgbClr val="373D3F"/>
                </a:solidFill>
                <a:latin typeface="proxima-nova"/>
              </a:rPr>
              <a:t>Public relations (PR):</a:t>
            </a:r>
            <a:r>
              <a:rPr lang="en-US" sz="1200" dirty="0">
                <a:solidFill>
                  <a:srgbClr val="373D3F"/>
                </a:solidFill>
                <a:latin typeface="proxima-nova"/>
              </a:rPr>
              <a:t> The purpose of public relations is to create goodwill between an organization (or the things it promotes) and the “public” or target segments it is trying to reach. This happens through unpaid or earned promotional opportunities: articles, press and media coverage, winning awards, giving presentations at conferences and events, and otherwise getting favorable attention through vehicles not paid for by the sponsor. Although organizations earn rather than pay for the PR attention they receive, they may spend significant resources on the activities, events, and people who generate this attention.</a:t>
            </a:r>
          </a:p>
          <a:p>
            <a:pPr fontAlgn="base">
              <a:buFont typeface="Arial"/>
              <a:buChar char="•"/>
            </a:pPr>
            <a:r>
              <a:rPr lang="en-US" sz="1200" b="1" dirty="0">
                <a:solidFill>
                  <a:srgbClr val="373D3F"/>
                </a:solidFill>
                <a:latin typeface="proxima-nova"/>
              </a:rPr>
              <a:t>Personal selling:</a:t>
            </a:r>
            <a:r>
              <a:rPr lang="en-US" sz="1200" dirty="0">
                <a:solidFill>
                  <a:srgbClr val="373D3F"/>
                </a:solidFill>
                <a:latin typeface="proxima-nova"/>
              </a:rPr>
              <a:t> Personal selling uses people to develop relationships with target audiences for the purpose of selling products and services. Personal selling puts an emphasis on face-to-face interaction, understanding the customer’s needs, and demonstrating how the product or service provides value.</a:t>
            </a:r>
          </a:p>
          <a:p>
            <a:pPr fontAlgn="base">
              <a:buFont typeface="Arial"/>
              <a:buChar char="•"/>
            </a:pPr>
            <a:r>
              <a:rPr lang="en-US" sz="1200" b="1" dirty="0">
                <a:solidFill>
                  <a:srgbClr val="373D3F"/>
                </a:solidFill>
                <a:latin typeface="proxima-nova"/>
              </a:rPr>
              <a:t>Sales promotion:</a:t>
            </a:r>
            <a:r>
              <a:rPr lang="en-US" sz="1200" dirty="0">
                <a:solidFill>
                  <a:srgbClr val="373D3F"/>
                </a:solidFill>
                <a:latin typeface="proxima-nova"/>
              </a:rPr>
              <a:t> Sales promotions are marketing activities that aim to temporarily boost sales of a product or service by adding to the basic value offered, such as “buy one get one free” offers to consumers or “buy twelve cases and get a 10 percent discount” to wholesalers, retailers, or distributors.</a:t>
            </a:r>
            <a:endParaRPr lang="en-US" sz="1200" b="0" i="0" dirty="0">
              <a:solidFill>
                <a:srgbClr val="373D3F"/>
              </a:solidFill>
              <a:effectLst/>
              <a:latin typeface="proxima-nova"/>
            </a:endParaRPr>
          </a:p>
        </p:txBody>
      </p:sp>
    </p:spTree>
    <p:extLst>
      <p:ext uri="{BB962C8B-B14F-4D97-AF65-F5344CB8AC3E}">
        <p14:creationId xmlns:p14="http://schemas.microsoft.com/office/powerpoint/2010/main" val="3199821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COMMON METHODS OF MARKETING COMMUNICATION</a:t>
            </a:r>
          </a:p>
        </p:txBody>
      </p:sp>
      <p:sp>
        <p:nvSpPr>
          <p:cNvPr id="4" name="Rectangle 3"/>
          <p:cNvSpPr/>
          <p:nvPr/>
        </p:nvSpPr>
        <p:spPr>
          <a:xfrm>
            <a:off x="373393" y="1350110"/>
            <a:ext cx="6336477" cy="3046988"/>
          </a:xfrm>
          <a:prstGeom prst="rect">
            <a:avLst/>
          </a:prstGeom>
        </p:spPr>
        <p:txBody>
          <a:bodyPr wrap="square">
            <a:spAutoFit/>
          </a:bodyPr>
          <a:lstStyle/>
          <a:p>
            <a:pPr fontAlgn="base">
              <a:buFont typeface="Arial"/>
              <a:buChar char="•"/>
            </a:pPr>
            <a:r>
              <a:rPr lang="en-US" sz="1200" b="1" dirty="0">
                <a:solidFill>
                  <a:srgbClr val="373D3F"/>
                </a:solidFill>
                <a:latin typeface="proxima-nova"/>
              </a:rPr>
              <a:t>Direct marketing:</a:t>
            </a:r>
            <a:r>
              <a:rPr lang="en-US" sz="1200" dirty="0">
                <a:solidFill>
                  <a:srgbClr val="373D3F"/>
                </a:solidFill>
                <a:latin typeface="proxima-nova"/>
              </a:rPr>
              <a:t> This method aims to sell products or services directly to consumers rather than going through retailer. Catalogs, telemarketing, mailed brochures, or promotional materials and television home shopping channels are all common traditional direct marketing tools. Email and mobile marketing are two next-generation direct marketing channels.</a:t>
            </a:r>
          </a:p>
          <a:p>
            <a:pPr fontAlgn="base">
              <a:buFont typeface="Arial"/>
              <a:buChar char="•"/>
            </a:pPr>
            <a:r>
              <a:rPr lang="en-US" sz="1200" b="1" dirty="0">
                <a:solidFill>
                  <a:srgbClr val="373D3F"/>
                </a:solidFill>
                <a:latin typeface="proxima-nova"/>
              </a:rPr>
              <a:t>Digital marketing:</a:t>
            </a:r>
            <a:r>
              <a:rPr lang="en-US" sz="1200" dirty="0">
                <a:solidFill>
                  <a:srgbClr val="373D3F"/>
                </a:solidFill>
                <a:latin typeface="proxima-nova"/>
              </a:rPr>
              <a:t> Digital marketing covers a lot of ground, from Web sites to search-engine, content, and social media marketing. Digital marketing tools and techniques evolve rapidly with technological advances, but this umbrella term covers all of the ways in which digital technologies are used to market and sell organizations, products, services, ideas, and experiences.</a:t>
            </a:r>
          </a:p>
          <a:p>
            <a:pPr fontAlgn="base">
              <a:buFont typeface="Arial"/>
              <a:buChar char="•"/>
            </a:pPr>
            <a:r>
              <a:rPr lang="en-US" sz="1200" b="1" dirty="0">
                <a:solidFill>
                  <a:srgbClr val="373D3F"/>
                </a:solidFill>
                <a:latin typeface="proxima-nova"/>
              </a:rPr>
              <a:t>Guerrilla marketing:</a:t>
            </a:r>
            <a:r>
              <a:rPr lang="en-US" sz="1200" dirty="0">
                <a:solidFill>
                  <a:srgbClr val="373D3F"/>
                </a:solidFill>
                <a:latin typeface="proxima-nova"/>
              </a:rPr>
              <a:t> This newer category of marketing communication involves unconventional, innovative, and usually low-cost marketing tactics to engage consumers in the marketing activity, generate attention and achieve maximum exposure for an organization, its products, and/or services. Generally guerrilla marketing is experiential: it creates a novel situation or memorable experience consumers connect to a product or brand.</a:t>
            </a:r>
            <a:endParaRPr lang="en-US" sz="1200" b="0" i="0" dirty="0">
              <a:solidFill>
                <a:srgbClr val="373D3F"/>
              </a:solidFill>
              <a:effectLst/>
              <a:latin typeface="proxima-nova"/>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575" y="1050195"/>
            <a:ext cx="208597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67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THE POWER OF MARKETING</a:t>
            </a:r>
          </a:p>
        </p:txBody>
      </p:sp>
      <p:sp>
        <p:nvSpPr>
          <p:cNvPr id="4" name="Rectangle 3"/>
          <p:cNvSpPr/>
          <p:nvPr/>
        </p:nvSpPr>
        <p:spPr>
          <a:xfrm>
            <a:off x="296260" y="3510089"/>
            <a:ext cx="4572000" cy="707886"/>
          </a:xfrm>
          <a:prstGeom prst="rect">
            <a:avLst/>
          </a:prstGeom>
        </p:spPr>
        <p:txBody>
          <a:bodyPr>
            <a:spAutoFit/>
          </a:bodyPr>
          <a:lstStyle/>
          <a:p>
            <a:r>
              <a:rPr lang="en-US" sz="1000" dirty="0">
                <a:hlinkClick r:id="rId3"/>
              </a:rPr>
              <a:t>https://video.search.yahoo.com/search/video;_ylt=AwrE19Tm.kFbe6EA9z1XNyoA;_ylu=X3oDMTByMjB0aG5zBGNvbG8DYmYxBHBvcwMxBHZ0aWQDBHNlYwNzYw--?p=best+mastercard+priceless+commercial&amp;fr=ush-mailn#action=view&amp;id=10&amp;vid=7c81b5f4c391c63f077ed99133c3b2a1</a:t>
            </a:r>
            <a:endParaRPr lang="en-US" sz="1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080" y="1477231"/>
            <a:ext cx="2748690" cy="189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75859" y="4251505"/>
            <a:ext cx="4168141" cy="400110"/>
          </a:xfrm>
          <a:prstGeom prst="rect">
            <a:avLst/>
          </a:prstGeom>
        </p:spPr>
        <p:txBody>
          <a:bodyPr wrap="square">
            <a:spAutoFit/>
          </a:bodyPr>
          <a:lstStyle/>
          <a:p>
            <a:r>
              <a:rPr lang="en-US" sz="1000" dirty="0">
                <a:hlinkClick r:id="rId5"/>
              </a:rPr>
              <a:t>https://www.youtube.com/watch?time_continue=2&amp;v=OAlyHUWjNjE</a:t>
            </a:r>
            <a:endParaRPr lang="en-US" sz="1000" dirty="0"/>
          </a:p>
          <a:p>
            <a:endParaRPr lang="en-US" sz="1000" dirty="0"/>
          </a:p>
        </p:txBody>
      </p:sp>
      <p:sp>
        <p:nvSpPr>
          <p:cNvPr id="6" name="Rectangle 5"/>
          <p:cNvSpPr/>
          <p:nvPr/>
        </p:nvSpPr>
        <p:spPr>
          <a:xfrm>
            <a:off x="4266590" y="1233074"/>
            <a:ext cx="4572000" cy="95410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fontAlgn="base"/>
            <a:r>
              <a:rPr lang="en-US" sz="2800" b="1" dirty="0">
                <a:solidFill>
                  <a:schemeClr val="tx2">
                    <a:lumMod val="75000"/>
                  </a:schemeClr>
                </a:solidFill>
                <a:latin typeface="proxima-nova"/>
              </a:rPr>
              <a:t>Marketing changes how you think about things.</a:t>
            </a:r>
            <a:endParaRPr lang="en-US" sz="2800" b="1" i="0" dirty="0">
              <a:solidFill>
                <a:schemeClr val="tx2">
                  <a:lumMod val="75000"/>
                </a:schemeClr>
              </a:solidFill>
              <a:effectLst/>
              <a:latin typeface="proxima-nova"/>
            </a:endParaRPr>
          </a:p>
        </p:txBody>
      </p:sp>
      <p:pic>
        <p:nvPicPr>
          <p:cNvPr id="3" name="Picture 2">
            <a:extLst>
              <a:ext uri="{FF2B5EF4-FFF2-40B4-BE49-F238E27FC236}">
                <a16:creationId xmlns:a16="http://schemas.microsoft.com/office/drawing/2014/main" id="{C40D3302-A090-414A-BAFF-2AD1E150A79D}"/>
              </a:ext>
            </a:extLst>
          </p:cNvPr>
          <p:cNvPicPr>
            <a:picLocks noChangeAspect="1"/>
          </p:cNvPicPr>
          <p:nvPr/>
        </p:nvPicPr>
        <p:blipFill>
          <a:blip r:embed="rId6"/>
          <a:stretch>
            <a:fillRect/>
          </a:stretch>
        </p:blipFill>
        <p:spPr>
          <a:xfrm>
            <a:off x="5793640" y="3006707"/>
            <a:ext cx="2192788" cy="1156677"/>
          </a:xfrm>
          <a:prstGeom prst="rect">
            <a:avLst/>
          </a:prstGeom>
        </p:spPr>
      </p:pic>
    </p:spTree>
    <p:extLst>
      <p:ext uri="{BB962C8B-B14F-4D97-AF65-F5344CB8AC3E}">
        <p14:creationId xmlns:p14="http://schemas.microsoft.com/office/powerpoint/2010/main" val="208420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4129" y="281175"/>
            <a:ext cx="6260905" cy="72534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300" b="1" kern="1200">
                <a:solidFill>
                  <a:srgbClr val="5EEC3C"/>
                </a:solidFill>
                <a:effectLst>
                  <a:outerShdw blurRad="50800" dist="38100" dir="2700000" algn="tl" rotWithShape="0">
                    <a:prstClr val="black">
                      <a:alpha val="40000"/>
                    </a:prstClr>
                  </a:outerShdw>
                </a:effectLst>
                <a:latin typeface="+mj-lt"/>
                <a:ea typeface="+mj-ea"/>
                <a:cs typeface="+mj-cs"/>
              </a:rPr>
              <a:t>ACTIVITY: INTEGRATED MARKETING COMMUNICATIONS - EXAMPLES</a:t>
            </a:r>
          </a:p>
        </p:txBody>
      </p:sp>
      <p:pic>
        <p:nvPicPr>
          <p:cNvPr id="5" name="Picture 4">
            <a:extLst>
              <a:ext uri="{FF2B5EF4-FFF2-40B4-BE49-F238E27FC236}">
                <a16:creationId xmlns:a16="http://schemas.microsoft.com/office/drawing/2014/main" id="{89B3D6C5-1996-4ADB-A229-021AA4D531D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199656" y="1384234"/>
            <a:ext cx="2729849" cy="3511061"/>
          </a:xfrm>
          <a:prstGeom prst="rect">
            <a:avLst/>
          </a:prstGeom>
          <a:noFill/>
        </p:spPr>
      </p:pic>
    </p:spTree>
    <p:extLst>
      <p:ext uri="{BB962C8B-B14F-4D97-AF65-F5344CB8AC3E}">
        <p14:creationId xmlns:p14="http://schemas.microsoft.com/office/powerpoint/2010/main" val="695686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endParaRPr lang="en-US" b="1" dirty="0">
              <a:solidFill>
                <a:schemeClr val="bg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65" y="632097"/>
            <a:ext cx="8188990" cy="395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30115" y="3335275"/>
            <a:ext cx="3512215" cy="800219"/>
          </a:xfrm>
          <a:prstGeom prst="rect">
            <a:avLst/>
          </a:prstGeom>
        </p:spPr>
        <p:txBody>
          <a:bodyPr wrap="square">
            <a:spAutoFit/>
          </a:bodyPr>
          <a:lstStyle/>
          <a:p>
            <a:r>
              <a:rPr lang="en-US" sz="1400" dirty="0">
                <a:hlinkClick r:id="rId4"/>
              </a:rPr>
              <a:t>https://www.youtube.com/watch?v=NgmLC6jbxfg</a:t>
            </a:r>
            <a:endParaRPr lang="en-US" sz="1400" dirty="0"/>
          </a:p>
          <a:p>
            <a:endParaRPr lang="en-US" dirty="0"/>
          </a:p>
        </p:txBody>
      </p:sp>
    </p:spTree>
    <p:extLst>
      <p:ext uri="{BB962C8B-B14F-4D97-AF65-F5344CB8AC3E}">
        <p14:creationId xmlns:p14="http://schemas.microsoft.com/office/powerpoint/2010/main" val="3913746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endParaRPr lang="en-US" b="1" dirty="0">
              <a:solidFill>
                <a:schemeClr val="bg1"/>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70" y="632097"/>
            <a:ext cx="7296878" cy="383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6069" y="3029865"/>
            <a:ext cx="4423870" cy="461665"/>
          </a:xfrm>
          <a:prstGeom prst="rect">
            <a:avLst/>
          </a:prstGeom>
        </p:spPr>
        <p:txBody>
          <a:bodyPr wrap="square">
            <a:spAutoFit/>
          </a:bodyPr>
          <a:lstStyle/>
          <a:p>
            <a:r>
              <a:rPr lang="en-US" sz="1200" dirty="0">
                <a:hlinkClick r:id="rId4"/>
              </a:rPr>
              <a:t>https://www.youtube.com/watch?v=gOOLyUfO1Ag</a:t>
            </a:r>
            <a:endParaRPr lang="en-US" sz="1200" dirty="0"/>
          </a:p>
          <a:p>
            <a:endParaRPr lang="en-US" sz="1200" dirty="0"/>
          </a:p>
        </p:txBody>
      </p:sp>
    </p:spTree>
    <p:extLst>
      <p:ext uri="{BB962C8B-B14F-4D97-AF65-F5344CB8AC3E}">
        <p14:creationId xmlns:p14="http://schemas.microsoft.com/office/powerpoint/2010/main" val="4146119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6260" y="235370"/>
            <a:ext cx="6108200" cy="461665"/>
          </a:xfrm>
          <a:prstGeom prst="rect">
            <a:avLst/>
          </a:prstGeom>
          <a:solidFill>
            <a:schemeClr val="accent4">
              <a:lumMod val="75000"/>
            </a:schemeClr>
          </a:solidFill>
        </p:spPr>
        <p:txBody>
          <a:bodyPr wrap="square" rtlCol="0">
            <a:spAutoFit/>
          </a:bodyPr>
          <a:lstStyle/>
          <a:p>
            <a:r>
              <a:rPr lang="en-US" sz="2400" b="1" dirty="0">
                <a:solidFill>
                  <a:schemeClr val="bg1"/>
                </a:solidFill>
              </a:rPr>
              <a:t>PROJECT: IMC AND DECA</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870" y="128470"/>
            <a:ext cx="2281425" cy="142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6260" y="1044700"/>
            <a:ext cx="5955495" cy="830997"/>
          </a:xfrm>
          <a:prstGeom prst="rect">
            <a:avLst/>
          </a:prstGeom>
          <a:noFill/>
        </p:spPr>
        <p:txBody>
          <a:bodyPr wrap="square" rtlCol="0">
            <a:spAutoFit/>
          </a:bodyPr>
          <a:lstStyle/>
          <a:p>
            <a:r>
              <a:rPr lang="en-US" sz="1600" i="1" dirty="0">
                <a:solidFill>
                  <a:srgbClr val="FFFFFF"/>
                </a:solidFill>
                <a:latin typeface="Source Sans Pro"/>
              </a:rPr>
              <a:t>Tennessee DECA prepares emerging leaders and entrepreneurs in marketing, finance, hospitality, and management.</a:t>
            </a:r>
            <a:endParaRPr lang="en-US" sz="1600" i="1" dirty="0"/>
          </a:p>
        </p:txBody>
      </p:sp>
      <p:sp>
        <p:nvSpPr>
          <p:cNvPr id="4" name="TextBox 3"/>
          <p:cNvSpPr txBox="1"/>
          <p:nvPr/>
        </p:nvSpPr>
        <p:spPr>
          <a:xfrm>
            <a:off x="448965" y="2266340"/>
            <a:ext cx="6413610" cy="1200329"/>
          </a:xfrm>
          <a:prstGeom prst="rect">
            <a:avLst/>
          </a:prstGeom>
          <a:noFill/>
        </p:spPr>
        <p:txBody>
          <a:bodyPr wrap="square" rtlCol="0">
            <a:spAutoFit/>
          </a:bodyPr>
          <a:lstStyle/>
          <a:p>
            <a:r>
              <a:rPr lang="en-US" b="1" u="sng" dirty="0"/>
              <a:t>Assignment:</a:t>
            </a:r>
            <a:endParaRPr lang="en-US" u="sng" dirty="0"/>
          </a:p>
          <a:p>
            <a:pPr marL="342900" indent="-342900">
              <a:buFont typeface="+mj-lt"/>
              <a:buAutoNum type="arabicPeriod"/>
            </a:pPr>
            <a:r>
              <a:rPr lang="en-US" dirty="0"/>
              <a:t>Select a partner</a:t>
            </a:r>
          </a:p>
          <a:p>
            <a:pPr marL="342900" indent="-342900">
              <a:buFont typeface="+mj-lt"/>
              <a:buAutoNum type="arabicPeriod"/>
            </a:pPr>
            <a:r>
              <a:rPr lang="en-US" dirty="0"/>
              <a:t>Using </a:t>
            </a:r>
            <a:r>
              <a:rPr lang="en-US"/>
              <a:t>various IMC </a:t>
            </a:r>
            <a:r>
              <a:rPr lang="en-US" dirty="0"/>
              <a:t>methods, design and produce a marketing campaign for DECA membership at Cordova High School</a:t>
            </a:r>
          </a:p>
        </p:txBody>
      </p:sp>
    </p:spTree>
    <p:extLst>
      <p:ext uri="{BB962C8B-B14F-4D97-AF65-F5344CB8AC3E}">
        <p14:creationId xmlns:p14="http://schemas.microsoft.com/office/powerpoint/2010/main" val="290488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6260" y="128470"/>
            <a:ext cx="6108200" cy="954107"/>
          </a:xfrm>
          <a:prstGeom prst="rect">
            <a:avLst/>
          </a:prstGeom>
          <a:solidFill>
            <a:srgbClr val="0070C0"/>
          </a:solidFill>
        </p:spPr>
        <p:txBody>
          <a:bodyPr wrap="square" rtlCol="0">
            <a:spAutoFit/>
          </a:bodyPr>
          <a:lstStyle/>
          <a:p>
            <a:pPr algn="ctr"/>
            <a:r>
              <a:rPr lang="en-US" sz="2800" b="1" dirty="0">
                <a:solidFill>
                  <a:srgbClr val="5EEC3C"/>
                </a:solidFill>
              </a:rPr>
              <a:t>Competition Creates Marketing Opportunities</a:t>
            </a:r>
          </a:p>
        </p:txBody>
      </p:sp>
      <p:sp>
        <p:nvSpPr>
          <p:cNvPr id="6" name="Content Placeholder 2"/>
          <p:cNvSpPr txBox="1">
            <a:spLocks/>
          </p:cNvSpPr>
          <p:nvPr/>
        </p:nvSpPr>
        <p:spPr>
          <a:xfrm>
            <a:off x="284722" y="1502815"/>
            <a:ext cx="4745393" cy="1221640"/>
          </a:xfrm>
          <a:prstGeom prst="rect">
            <a:avLst/>
          </a:prstGeom>
          <a:solidFill>
            <a:schemeClr val="tx2">
              <a:lumMod val="20000"/>
              <a:lumOff val="8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What if there were only one grocery store in your community?</a:t>
            </a:r>
          </a:p>
          <a:p>
            <a:pPr marL="0" indent="0">
              <a:buNone/>
            </a:pPr>
            <a:r>
              <a:rPr lang="en-US" sz="1600" b="1" dirty="0"/>
              <a:t>What if you could buy a phone from only retailer?</a:t>
            </a:r>
          </a:p>
          <a:p>
            <a:pPr marL="0" indent="0">
              <a:buNone/>
            </a:pPr>
            <a:r>
              <a:rPr lang="en-US" sz="1600" b="1" dirty="0"/>
              <a:t>What if only one dealer in your area sold cars?</a:t>
            </a:r>
          </a:p>
        </p:txBody>
      </p:sp>
      <p:pic>
        <p:nvPicPr>
          <p:cNvPr id="4" name="Picture 3">
            <a:extLst>
              <a:ext uri="{FF2B5EF4-FFF2-40B4-BE49-F238E27FC236}">
                <a16:creationId xmlns:a16="http://schemas.microsoft.com/office/drawing/2014/main" id="{3EAA043B-F688-4AF4-AAD3-A8726CACF02A}"/>
              </a:ext>
            </a:extLst>
          </p:cNvPr>
          <p:cNvPicPr>
            <a:picLocks noChangeAspect="1"/>
          </p:cNvPicPr>
          <p:nvPr/>
        </p:nvPicPr>
        <p:blipFill>
          <a:blip r:embed="rId3"/>
          <a:stretch>
            <a:fillRect/>
          </a:stretch>
        </p:blipFill>
        <p:spPr>
          <a:xfrm>
            <a:off x="6296025" y="0"/>
            <a:ext cx="2847975" cy="1524000"/>
          </a:xfrm>
          <a:prstGeom prst="rect">
            <a:avLst/>
          </a:prstGeom>
        </p:spPr>
      </p:pic>
      <p:sp>
        <p:nvSpPr>
          <p:cNvPr id="5" name="TextBox 4">
            <a:extLst>
              <a:ext uri="{FF2B5EF4-FFF2-40B4-BE49-F238E27FC236}">
                <a16:creationId xmlns:a16="http://schemas.microsoft.com/office/drawing/2014/main" id="{93D82B48-1D15-4571-8522-877F718BC371}"/>
              </a:ext>
            </a:extLst>
          </p:cNvPr>
          <p:cNvSpPr txBox="1"/>
          <p:nvPr/>
        </p:nvSpPr>
        <p:spPr>
          <a:xfrm>
            <a:off x="754375" y="3182570"/>
            <a:ext cx="7940660" cy="1600438"/>
          </a:xfrm>
          <a:prstGeom prst="rect">
            <a:avLst/>
          </a:prstGeom>
          <a:solidFill>
            <a:schemeClr val="accent5">
              <a:lumMod val="75000"/>
            </a:schemeClr>
          </a:solidFill>
        </p:spPr>
        <p:txBody>
          <a:bodyPr wrap="square" rtlCol="0">
            <a:spAutoFit/>
          </a:bodyPr>
          <a:lstStyle/>
          <a:p>
            <a:r>
              <a:rPr lang="en-US" sz="1400" dirty="0"/>
              <a:t>Without competition, the grocer may have no incentive to lower prices. The phone shop may have no reason to offer a range of choices. The car dealer may not be motivated to keep its showroom open at convenient hours or offer competitive financing.</a:t>
            </a:r>
          </a:p>
          <a:p>
            <a:endParaRPr lang="en-US" sz="1400" dirty="0"/>
          </a:p>
          <a:p>
            <a:r>
              <a:rPr lang="en-US" sz="1400" dirty="0"/>
              <a:t>Competition in America is about price, selection, and service. It benefits consumers by keeping prices low and the quality and choice of goods and services high. Competition also encourages businesses to offer new and better products.</a:t>
            </a:r>
          </a:p>
        </p:txBody>
      </p:sp>
    </p:spTree>
    <p:extLst>
      <p:ext uri="{BB962C8B-B14F-4D97-AF65-F5344CB8AC3E}">
        <p14:creationId xmlns:p14="http://schemas.microsoft.com/office/powerpoint/2010/main" val="174650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r>
              <a:rPr lang="en-US" b="1" dirty="0">
                <a:solidFill>
                  <a:schemeClr val="bg1"/>
                </a:solidFill>
              </a:rPr>
              <a:t>DEFINITION OF MARKETING</a:t>
            </a:r>
          </a:p>
        </p:txBody>
      </p:sp>
      <p:sp>
        <p:nvSpPr>
          <p:cNvPr id="3" name="Rectangle 2"/>
          <p:cNvSpPr/>
          <p:nvPr/>
        </p:nvSpPr>
        <p:spPr>
          <a:xfrm>
            <a:off x="1760198" y="1808225"/>
            <a:ext cx="5344675" cy="1661993"/>
          </a:xfrm>
          <a:prstGeom prst="rect">
            <a:avLst/>
          </a:prstGeom>
          <a:solidFill>
            <a:schemeClr val="accent1">
              <a:lumMod val="20000"/>
              <a:lumOff val="80000"/>
            </a:schemeClr>
          </a:solidFill>
        </p:spPr>
        <p:txBody>
          <a:bodyPr wrap="square">
            <a:spAutoFit/>
          </a:bodyPr>
          <a:lstStyle/>
          <a:p>
            <a:r>
              <a:rPr lang="en-US" dirty="0"/>
              <a:t>“</a:t>
            </a:r>
            <a:r>
              <a:rPr lang="en-US" i="1" dirty="0"/>
              <a:t>Marketing is the activity, set of institutions, and processes for creating, communicating, delivering, and exchanging offerings that have value for customers, clients, partners, and society at large.”</a:t>
            </a:r>
          </a:p>
          <a:p>
            <a:pPr algn="r"/>
            <a:br>
              <a:rPr lang="en-US" dirty="0"/>
            </a:br>
            <a:r>
              <a:rPr lang="en-US" sz="1200" dirty="0"/>
              <a:t>(American Marketing Association)</a:t>
            </a:r>
          </a:p>
        </p:txBody>
      </p:sp>
    </p:spTree>
    <p:extLst>
      <p:ext uri="{BB962C8B-B14F-4D97-AF65-F5344CB8AC3E}">
        <p14:creationId xmlns:p14="http://schemas.microsoft.com/office/powerpoint/2010/main" val="319179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8436" y="447431"/>
            <a:ext cx="6108200" cy="369332"/>
          </a:xfrm>
          <a:prstGeom prst="rect">
            <a:avLst/>
          </a:prstGeom>
          <a:solidFill>
            <a:srgbClr val="0070C0"/>
          </a:solidFill>
        </p:spPr>
        <p:txBody>
          <a:bodyPr wrap="square" rtlCol="0">
            <a:spAutoFit/>
          </a:bodyPr>
          <a:lstStyle/>
          <a:p>
            <a:pPr algn="ctr"/>
            <a:endParaRPr lang="en-US" b="1" dirty="0">
              <a:solidFill>
                <a:schemeClr val="bg1"/>
              </a:solidFill>
            </a:endParaRP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91646" y="617118"/>
            <a:ext cx="5681780" cy="420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37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4" y="1044700"/>
            <a:ext cx="8246070" cy="763526"/>
          </a:xfrm>
        </p:spPr>
        <p:txBody>
          <a:bodyPr>
            <a:normAutofit/>
          </a:bodyPr>
          <a:lstStyle/>
          <a:p>
            <a:r>
              <a:rPr lang="en-US" dirty="0"/>
              <a:t>ACTIVITY: SELL YOURSELF</a:t>
            </a:r>
          </a:p>
        </p:txBody>
      </p:sp>
      <p:sp>
        <p:nvSpPr>
          <p:cNvPr id="3" name="Content Placeholder 2"/>
          <p:cNvSpPr>
            <a:spLocks noGrp="1"/>
          </p:cNvSpPr>
          <p:nvPr>
            <p:ph idx="1"/>
          </p:nvPr>
        </p:nvSpPr>
        <p:spPr>
          <a:xfrm>
            <a:off x="448964" y="1960930"/>
            <a:ext cx="8246070" cy="2748690"/>
          </a:xfrm>
        </p:spPr>
        <p:txBody>
          <a:bodyPr/>
          <a:lstStyle/>
          <a:p>
            <a:pPr marL="0" indent="0" algn="l">
              <a:buNone/>
            </a:pPr>
            <a:r>
              <a:rPr lang="en-US" sz="2400" i="1" dirty="0"/>
              <a:t>All of us project an image that we want the world to see. What image do you want to project?</a:t>
            </a:r>
            <a:endParaRPr lang="en-US" dirty="0"/>
          </a:p>
          <a:p>
            <a:pPr marL="0" indent="0" algn="l">
              <a:buNone/>
            </a:pPr>
            <a:endParaRPr lang="en-US" sz="2400" i="1" dirty="0"/>
          </a:p>
          <a:p>
            <a:pPr marL="0" indent="0" algn="l">
              <a:buNone/>
            </a:pPr>
            <a:r>
              <a:rPr lang="en-US" sz="2400" b="1" i="1" dirty="0"/>
              <a:t>Directions:</a:t>
            </a:r>
            <a:r>
              <a:rPr lang="en-US" sz="2400" i="1" dirty="0"/>
              <a:t> </a:t>
            </a:r>
            <a:r>
              <a:rPr lang="en-US" sz="2400" dirty="0"/>
              <a:t>Sell yourself to the class by writing 1-2 paragraphs about who you are. You will then have 1 minute to present your summary to the class.</a:t>
            </a:r>
            <a:endParaRPr lang="en-US" sz="2400" b="1" i="1" dirty="0"/>
          </a:p>
        </p:txBody>
      </p:sp>
    </p:spTree>
    <p:extLst>
      <p:ext uri="{BB962C8B-B14F-4D97-AF65-F5344CB8AC3E}">
        <p14:creationId xmlns:p14="http://schemas.microsoft.com/office/powerpoint/2010/main" val="410330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B3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20122" y="464010"/>
            <a:ext cx="1960404" cy="35959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700" b="1">
                <a:solidFill>
                  <a:srgbClr val="FFFFFF"/>
                </a:solidFill>
                <a:latin typeface="+mj-lt"/>
                <a:ea typeface="+mj-ea"/>
                <a:cs typeface="+mj-cs"/>
              </a:rPr>
              <a:t>Core Functions of Marketing</a:t>
            </a:r>
          </a:p>
        </p:txBody>
      </p:sp>
      <p:sp>
        <p:nvSpPr>
          <p:cNvPr id="1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36347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61384DB-77B2-479B-8C45-5B6EFAFAA58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7118" b="3679"/>
          <a:stretch/>
        </p:blipFill>
        <p:spPr>
          <a:xfrm>
            <a:off x="732188" y="706903"/>
            <a:ext cx="5372416" cy="3606249"/>
          </a:xfrm>
          <a:prstGeom prst="rect">
            <a:avLst/>
          </a:prstGeom>
          <a:effectLst/>
        </p:spPr>
      </p:pic>
    </p:spTree>
    <p:extLst>
      <p:ext uri="{BB962C8B-B14F-4D97-AF65-F5344CB8AC3E}">
        <p14:creationId xmlns:p14="http://schemas.microsoft.com/office/powerpoint/2010/main" val="270060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2675</Words>
  <Application>Microsoft Office PowerPoint</Application>
  <PresentationFormat>On-screen Show (16:9)</PresentationFormat>
  <Paragraphs>256</Paragraphs>
  <Slides>43</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Open Sans</vt:lpstr>
      <vt:lpstr>proxima-nova</vt:lpstr>
      <vt:lpstr>Source Sans Pro</vt:lpstr>
      <vt:lpstr>Wingdings</vt:lpstr>
      <vt:lpstr>Office Theme</vt:lpstr>
      <vt:lpstr>Marketing and the Supply Chain</vt:lpstr>
      <vt:lpstr>PowerPoint Presentation</vt:lpstr>
      <vt:lpstr>Glossary: Marketing and the Supply Chain</vt:lpstr>
      <vt:lpstr>PowerPoint Presentation</vt:lpstr>
      <vt:lpstr>PowerPoint Presentation</vt:lpstr>
      <vt:lpstr>PowerPoint Presentation</vt:lpstr>
      <vt:lpstr>PowerPoint Presentation</vt:lpstr>
      <vt:lpstr>ACTIVITY: SELL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2020-07-25T13:08:36Z</dcterms:created>
  <dcterms:modified xsi:type="dcterms:W3CDTF">2020-10-25T20:01:01Z</dcterms:modified>
</cp:coreProperties>
</file>