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82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E6FEDB1E-BCD1-43AA-A68D-86DAB4F51661}" type="datetimeFigureOut">
              <a:rPr lang="en-US" smtClean="0"/>
              <a:t>6/2/2019</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85CBEAF5-2ADC-46CE-A883-B6C8BABD740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6FEDB1E-BCD1-43AA-A68D-86DAB4F51661}" type="datetimeFigureOut">
              <a:rPr lang="en-US" smtClean="0"/>
              <a:t>6/2/2019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CBEAF5-2ADC-46CE-A883-B6C8BABD740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6FEDB1E-BCD1-43AA-A68D-86DAB4F51661}" type="datetimeFigureOut">
              <a:rPr lang="en-US" smtClean="0"/>
              <a:t>6/2/2019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CBEAF5-2ADC-46CE-A883-B6C8BABD740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6FEDB1E-BCD1-43AA-A68D-86DAB4F51661}" type="datetimeFigureOut">
              <a:rPr lang="en-US" smtClean="0"/>
              <a:t>6/2/2019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CBEAF5-2ADC-46CE-A883-B6C8BABD7400}" type="slidenum">
              <a:rPr lang="en-US" smtClean="0"/>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E6FEDB1E-BCD1-43AA-A68D-86DAB4F51661}" type="datetimeFigureOut">
              <a:rPr lang="en-US" smtClean="0"/>
              <a:t>6/2/2019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CBEAF5-2ADC-46CE-A883-B6C8BABD7400}"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6FEDB1E-BCD1-43AA-A68D-86DAB4F51661}" type="datetimeFigureOut">
              <a:rPr lang="en-US" smtClean="0"/>
              <a:t>6/2/2019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CBEAF5-2ADC-46CE-A883-B6C8BABD7400}" type="slidenum">
              <a:rPr lang="en-US" smtClean="0"/>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E6FEDB1E-BCD1-43AA-A68D-86DAB4F51661}" type="datetimeFigureOut">
              <a:rPr lang="en-US" smtClean="0"/>
              <a:t>6/2/2019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CBEAF5-2ADC-46CE-A883-B6C8BABD7400}"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6FEDB1E-BCD1-43AA-A68D-86DAB4F51661}" type="datetimeFigureOut">
              <a:rPr lang="en-US" smtClean="0"/>
              <a:t>6/2/2019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CBEAF5-2ADC-46CE-A883-B6C8BABD7400}" type="slidenum">
              <a:rPr lang="en-US" smtClean="0"/>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FEDB1E-BCD1-43AA-A68D-86DAB4F51661}" type="datetimeFigureOut">
              <a:rPr lang="en-US" smtClean="0"/>
              <a:t>6/2/2019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CBEAF5-2ADC-46CE-A883-B6C8BABD740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E6FEDB1E-BCD1-43AA-A68D-86DAB4F51661}" type="datetimeFigureOut">
              <a:rPr lang="en-US" smtClean="0"/>
              <a:t>6/2/2019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CBEAF5-2ADC-46CE-A883-B6C8BABD7400}"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E6FEDB1E-BCD1-43AA-A68D-86DAB4F51661}" type="datetimeFigureOut">
              <a:rPr lang="en-US" smtClean="0"/>
              <a:t>6/2/2019</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85CBEAF5-2ADC-46CE-A883-B6C8BABD7400}"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E6FEDB1E-BCD1-43AA-A68D-86DAB4F51661}" type="datetimeFigureOut">
              <a:rPr lang="en-US" smtClean="0"/>
              <a:t>6/2/2019</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85CBEAF5-2ADC-46CE-A883-B6C8BABD740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www.paducah.trave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qmEuUjCUI-M"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667000"/>
            <a:ext cx="7772400" cy="1829761"/>
          </a:xfrm>
        </p:spPr>
        <p:txBody>
          <a:bodyPr/>
          <a:lstStyle/>
          <a:p>
            <a:r>
              <a:rPr lang="en-US" dirty="0"/>
              <a:t>Project: Marketing Dippin’ Dots Cereal</a:t>
            </a:r>
          </a:p>
        </p:txBody>
      </p:sp>
      <p:sp>
        <p:nvSpPr>
          <p:cNvPr id="3" name="Subtitle 2"/>
          <p:cNvSpPr>
            <a:spLocks noGrp="1"/>
          </p:cNvSpPr>
          <p:nvPr>
            <p:ph type="subTitle" idx="1"/>
          </p:nvPr>
        </p:nvSpPr>
        <p:spPr>
          <a:xfrm>
            <a:off x="990600" y="5943600"/>
            <a:ext cx="7772400" cy="579393"/>
          </a:xfrm>
        </p:spPr>
        <p:txBody>
          <a:bodyPr/>
          <a:lstStyle/>
          <a:p>
            <a:r>
              <a:rPr lang="en-US" dirty="0">
                <a:solidFill>
                  <a:schemeClr val="tx1"/>
                </a:solidFill>
              </a:rPr>
              <a:t>Foundations of Supply Chain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304800"/>
            <a:ext cx="2362200" cy="1771650"/>
          </a:xfrm>
          <a:prstGeom prst="rect">
            <a:avLst/>
          </a:prstGeom>
        </p:spPr>
      </p:pic>
    </p:spTree>
    <p:extLst>
      <p:ext uri="{BB962C8B-B14F-4D97-AF65-F5344CB8AC3E}">
        <p14:creationId xmlns:p14="http://schemas.microsoft.com/office/powerpoint/2010/main" val="4264307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8229600" cy="4330891"/>
          </a:xfrm>
        </p:spPr>
        <p:txBody>
          <a:bodyPr numCol="2">
            <a:noAutofit/>
          </a:bodyPr>
          <a:lstStyle/>
          <a:p>
            <a:pPr marL="109728" indent="0">
              <a:buNone/>
            </a:pPr>
            <a:r>
              <a:rPr lang="en-US" sz="1200" dirty="0">
                <a:solidFill>
                  <a:srgbClr val="000000"/>
                </a:solidFill>
                <a:latin typeface="Calibri" panose="020F0502020204030204" pitchFamily="34" charset="0"/>
                <a:cs typeface="Calibri" panose="020F0502020204030204" pitchFamily="34" charset="0"/>
              </a:rPr>
              <a:t>The Dippin’ Dots story began more than a quarter of a century ago and continues to embody fun and excitement for fans across the globe.</a:t>
            </a:r>
          </a:p>
          <a:p>
            <a:pPr marL="109728" indent="0">
              <a:buNone/>
            </a:pPr>
            <a:r>
              <a:rPr lang="en-US" sz="1200" dirty="0">
                <a:solidFill>
                  <a:srgbClr val="000000"/>
                </a:solidFill>
                <a:latin typeface="Calibri" panose="020F0502020204030204" pitchFamily="34" charset="0"/>
                <a:cs typeface="Calibri" panose="020F0502020204030204" pitchFamily="34" charset="0"/>
              </a:rPr>
              <a:t>In 1988, microbiologist Curt Jones used his knowledge of cryogenic technology to invent Dippin’ Dots – an unconventional ice cream treat that’s remarkably fresh and flavorful, introducing the world to beaded ice cream.</a:t>
            </a:r>
          </a:p>
          <a:p>
            <a:pPr marL="109728" indent="0">
              <a:buNone/>
            </a:pPr>
            <a:r>
              <a:rPr lang="en-US" sz="1200" dirty="0">
                <a:solidFill>
                  <a:srgbClr val="000000"/>
                </a:solidFill>
                <a:latin typeface="Calibri" panose="020F0502020204030204" pitchFamily="34" charset="0"/>
                <a:cs typeface="Calibri" panose="020F0502020204030204" pitchFamily="34" charset="0"/>
              </a:rPr>
              <a:t>Dippin’ Dots Ice Cream proved to be irresistibly fun to eat. In the late 80’s and early 90’s the Dippin’ Dots dealer network began, and various theme and amusement parks discovered their customers’ love for the exciting new ice cream. In 1995 Dippin’ Dots were first introduced to an international market, making their debut in Japan. In 2000, the company’s dealer network evolved into what is now an award-winning franchise system with locations coast-to-coast. Today Dippin’ Dots can be found in more than 100 shopping centers and retail locations and in more than a thousand theme parks, stadiums, arenas, movie theaters and other entertainment venues across the country.</a:t>
            </a:r>
          </a:p>
          <a:p>
            <a:pPr marL="109728" indent="0">
              <a:buNone/>
            </a:pPr>
            <a:r>
              <a:rPr lang="en-US" sz="1200" dirty="0">
                <a:solidFill>
                  <a:srgbClr val="000000"/>
                </a:solidFill>
                <a:latin typeface="Calibri" panose="020F0502020204030204" pitchFamily="34" charset="0"/>
                <a:cs typeface="Calibri" panose="020F0502020204030204" pitchFamily="34" charset="0"/>
              </a:rPr>
              <a:t>In 2012, Dippin’ Dots was purchased by Fischer Enterprises, a family owned company that has brought renewed strength and vitality to the Dippin’ Dots business. Under the direction of president Scott Fischer, availability of Dippin’ Dots products has increased through a variety of outlets including expanded e-commerce home delivery, thousands of new locations in the drug and convenience store channel, hundreds of additional fair, festival and event locations and a new co-branded mall model with its sister popcorn franchise, Doc Popcorn.</a:t>
            </a:r>
          </a:p>
          <a:p>
            <a:pPr marL="109728" indent="0">
              <a:buNone/>
            </a:pPr>
            <a:r>
              <a:rPr lang="en-US" sz="1200" dirty="0">
                <a:solidFill>
                  <a:srgbClr val="000000"/>
                </a:solidFill>
                <a:latin typeface="Calibri" panose="020F0502020204030204" pitchFamily="34" charset="0"/>
                <a:cs typeface="Calibri" panose="020F0502020204030204" pitchFamily="34" charset="0"/>
              </a:rPr>
              <a:t>As the company grows, so does the fan base of millions that have fallen in love with the fun and fascinating Dippin’ Dots brand.  Fans of all ages are compelled to share their Dippin’ Dots experience, from their first bite to the delight in finding the next, giving Dippin’ Dots an ever expanding social and digital presence.</a:t>
            </a:r>
          </a:p>
          <a:p>
            <a:pPr marL="109728" indent="0">
              <a:buNone/>
            </a:pPr>
            <a:r>
              <a:rPr lang="en-US" sz="1200" dirty="0">
                <a:solidFill>
                  <a:srgbClr val="000000"/>
                </a:solidFill>
                <a:latin typeface="Calibri" panose="020F0502020204030204" pitchFamily="34" charset="0"/>
                <a:cs typeface="Calibri" panose="020F0502020204030204" pitchFamily="34" charset="0"/>
              </a:rPr>
              <a:t>After nearly 30 years of business, new generations of Dippin’ Dots fans emerge –influenced by their young adult parents who grew up eating Dippin’ Dots.  Now catering to a generation who does not know a world without Dippin’ Dots, the company maintains its vision – Create fun, make memories.</a:t>
            </a:r>
          </a:p>
          <a:p>
            <a:pPr marL="109728" indent="0">
              <a:buNone/>
            </a:pPr>
            <a:r>
              <a:rPr lang="en-US" sz="1200" dirty="0">
                <a:solidFill>
                  <a:srgbClr val="000000"/>
                </a:solidFill>
                <a:latin typeface="Calibri" panose="020F0502020204030204" pitchFamily="34" charset="0"/>
                <a:cs typeface="Calibri" panose="020F0502020204030204" pitchFamily="34" charset="0"/>
              </a:rPr>
              <a:t>Dippin' Dots are made at the company's Administrative, Sales, Franchising, and production headquarters in </a:t>
            </a:r>
            <a:r>
              <a:rPr lang="en-US" sz="1200" dirty="0">
                <a:solidFill>
                  <a:srgbClr val="428BCA"/>
                </a:solidFill>
                <a:latin typeface="Calibri" panose="020F0502020204030204" pitchFamily="34" charset="0"/>
                <a:cs typeface="Calibri" panose="020F0502020204030204" pitchFamily="34" charset="0"/>
                <a:hlinkClick r:id="rId2"/>
              </a:rPr>
              <a:t>Paducah, Kentucky</a:t>
            </a:r>
            <a:endParaRPr lang="en-US" sz="1200" dirty="0">
              <a:solidFill>
                <a:srgbClr val="000000"/>
              </a:solidFill>
              <a:latin typeface="Calibri" panose="020F0502020204030204" pitchFamily="34" charset="0"/>
              <a:cs typeface="Calibri" panose="020F0502020204030204" pitchFamily="34" charset="0"/>
            </a:endParaRPr>
          </a:p>
          <a:p>
            <a:endParaRPr lang="en-US" sz="1200" dirty="0">
              <a:latin typeface="Calibri" panose="020F0502020204030204" pitchFamily="34" charset="0"/>
              <a:cs typeface="Calibri" panose="020F0502020204030204" pitchFamily="34" charset="0"/>
            </a:endParaRPr>
          </a:p>
        </p:txBody>
      </p:sp>
      <p:sp>
        <p:nvSpPr>
          <p:cNvPr id="3" name="Title 2"/>
          <p:cNvSpPr>
            <a:spLocks noGrp="1"/>
          </p:cNvSpPr>
          <p:nvPr>
            <p:ph type="title"/>
          </p:nvPr>
        </p:nvSpPr>
        <p:spPr>
          <a:solidFill>
            <a:schemeClr val="bg2">
              <a:lumMod val="90000"/>
            </a:schemeClr>
          </a:solidFill>
        </p:spPr>
        <p:txBody>
          <a:bodyPr/>
          <a:lstStyle/>
          <a:p>
            <a:pPr algn="ctr"/>
            <a:r>
              <a:rPr lang="en-US" dirty="0">
                <a:solidFill>
                  <a:schemeClr val="bg2">
                    <a:lumMod val="25000"/>
                  </a:schemeClr>
                </a:solidFill>
                <a:effectLst/>
              </a:rPr>
              <a:t>DIPPIN’ DOTS HISTORY</a:t>
            </a:r>
          </a:p>
        </p:txBody>
      </p:sp>
    </p:spTree>
    <p:extLst>
      <p:ext uri="{BB962C8B-B14F-4D97-AF65-F5344CB8AC3E}">
        <p14:creationId xmlns:p14="http://schemas.microsoft.com/office/powerpoint/2010/main" val="3060669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chemeClr val="bg2">
              <a:lumMod val="90000"/>
            </a:schemeClr>
          </a:solidFill>
        </p:spPr>
        <p:txBody>
          <a:bodyPr/>
          <a:lstStyle/>
          <a:p>
            <a:pPr algn="ctr"/>
            <a:r>
              <a:rPr lang="en-US" dirty="0">
                <a:solidFill>
                  <a:schemeClr val="bg2">
                    <a:lumMod val="25000"/>
                  </a:schemeClr>
                </a:solidFill>
                <a:effectLst/>
              </a:rPr>
              <a:t>DIPPIN’ DOTS PRODUCTS</a:t>
            </a:r>
          </a:p>
        </p:txBody>
      </p:sp>
      <p:sp>
        <p:nvSpPr>
          <p:cNvPr id="4" name="Content Placeholder 3"/>
          <p:cNvSpPr>
            <a:spLocks noGrp="1"/>
          </p:cNvSpPr>
          <p:nvPr>
            <p:ph idx="1"/>
          </p:nvPr>
        </p:nvSpPr>
        <p:spPr/>
        <p:txBody>
          <a:bodyPr/>
          <a:lstStyle/>
          <a:p>
            <a:pPr marL="109728" indent="0">
              <a:buNone/>
            </a:pPr>
            <a:r>
              <a:rPr lang="en-US" dirty="0"/>
              <a:t> </a:t>
            </a:r>
            <a:r>
              <a:rPr lang="en-US" b="1" dirty="0">
                <a:solidFill>
                  <a:schemeClr val="accent1">
                    <a:lumMod val="75000"/>
                  </a:schemeClr>
                </a:solidFill>
              </a:rPr>
              <a:t>Ice Cream •</a:t>
            </a:r>
            <a:r>
              <a:rPr lang="en-US" b="1" dirty="0" err="1">
                <a:solidFill>
                  <a:schemeClr val="accent1">
                    <a:lumMod val="75000"/>
                  </a:schemeClr>
                </a:solidFill>
              </a:rPr>
              <a:t>Yo</a:t>
            </a:r>
            <a:r>
              <a:rPr lang="en-US" b="1" dirty="0">
                <a:solidFill>
                  <a:schemeClr val="accent1">
                    <a:lumMod val="75000"/>
                  </a:schemeClr>
                </a:solidFill>
              </a:rPr>
              <a:t> Dots •Cereal •Popping Candy</a:t>
            </a:r>
          </a:p>
          <a:p>
            <a:endParaRPr lang="en-US" dirty="0"/>
          </a:p>
          <a:p>
            <a:endParaRPr lang="en-US" dirty="0"/>
          </a:p>
          <a:p>
            <a:endParaRPr lang="en-US" dirty="0"/>
          </a:p>
          <a:p>
            <a:pPr marL="109728" inden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542" y="2277552"/>
            <a:ext cx="2676525" cy="146685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319440"/>
            <a:ext cx="2676525" cy="146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4085886"/>
            <a:ext cx="1932694" cy="1932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a:extLst>
              <a:ext uri="{FF2B5EF4-FFF2-40B4-BE49-F238E27FC236}">
                <a16:creationId xmlns:a16="http://schemas.microsoft.com/office/drawing/2014/main" id="{70EFE0E1-F330-4328-A496-4C0CD4A13CB6}"/>
              </a:ext>
            </a:extLst>
          </p:cNvPr>
          <p:cNvPicPr>
            <a:picLocks noChangeAspect="1"/>
          </p:cNvPicPr>
          <p:nvPr/>
        </p:nvPicPr>
        <p:blipFill>
          <a:blip r:embed="rId5"/>
          <a:stretch>
            <a:fillRect/>
          </a:stretch>
        </p:blipFill>
        <p:spPr>
          <a:xfrm>
            <a:off x="4876800" y="4085886"/>
            <a:ext cx="2133785" cy="2133785"/>
          </a:xfrm>
          <a:prstGeom prst="rect">
            <a:avLst/>
          </a:prstGeom>
        </p:spPr>
      </p:pic>
    </p:spTree>
    <p:extLst>
      <p:ext uri="{BB962C8B-B14F-4D97-AF65-F5344CB8AC3E}">
        <p14:creationId xmlns:p14="http://schemas.microsoft.com/office/powerpoint/2010/main" val="2124672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chemeClr val="bg2">
              <a:lumMod val="90000"/>
            </a:schemeClr>
          </a:solidFill>
        </p:spPr>
        <p:txBody>
          <a:bodyPr>
            <a:normAutofit/>
          </a:bodyPr>
          <a:lstStyle/>
          <a:p>
            <a:pPr algn="ctr"/>
            <a:r>
              <a:rPr lang="en-US" sz="3600" dirty="0">
                <a:solidFill>
                  <a:schemeClr val="bg2">
                    <a:lumMod val="25000"/>
                  </a:schemeClr>
                </a:solidFill>
                <a:effectLst/>
              </a:rPr>
              <a:t>DIPPIN’ DOTS – BRAND PROMOTION</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0" y="1752600"/>
            <a:ext cx="6705600" cy="3539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798284" y="5867400"/>
            <a:ext cx="6324600" cy="646331"/>
          </a:xfrm>
          <a:prstGeom prst="rect">
            <a:avLst/>
          </a:prstGeom>
        </p:spPr>
        <p:txBody>
          <a:bodyPr wrap="square">
            <a:spAutoFit/>
          </a:bodyPr>
          <a:lstStyle/>
          <a:p>
            <a:pPr algn="r"/>
            <a:r>
              <a:rPr lang="en-US" dirty="0">
                <a:hlinkClick r:id="rId3"/>
              </a:rPr>
              <a:t>https://www.youtube.com/watch?v=qmEuUjCUI-M</a:t>
            </a:r>
            <a:endParaRPr lang="en-US" dirty="0"/>
          </a:p>
          <a:p>
            <a:endParaRPr lang="en-US" dirty="0"/>
          </a:p>
        </p:txBody>
      </p:sp>
    </p:spTree>
    <p:extLst>
      <p:ext uri="{BB962C8B-B14F-4D97-AF65-F5344CB8AC3E}">
        <p14:creationId xmlns:p14="http://schemas.microsoft.com/office/powerpoint/2010/main" val="23879492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55</TotalTime>
  <Words>357</Words>
  <Application>Microsoft Office PowerPoint</Application>
  <PresentationFormat>On-screen Show (4:3)</PresentationFormat>
  <Paragraphs>16</Paragraphs>
  <Slides>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Calibri</vt:lpstr>
      <vt:lpstr>Lucida Sans Unicode</vt:lpstr>
      <vt:lpstr>Verdana</vt:lpstr>
      <vt:lpstr>Wingdings 2</vt:lpstr>
      <vt:lpstr>Wingdings 3</vt:lpstr>
      <vt:lpstr>Concourse</vt:lpstr>
      <vt:lpstr>Project: Marketing Dippin’ Dots Cereal</vt:lpstr>
      <vt:lpstr>DIPPIN’ DOTS HISTORY</vt:lpstr>
      <vt:lpstr>DIPPIN’ DOTS PRODUCTS</vt:lpstr>
      <vt:lpstr>DIPPIN’ DOTS – BRAND PROMOTION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Marketing Dippin’ Dots Cereal</dc:title>
  <dc:creator>Biba Kavass</dc:creator>
  <cp:lastModifiedBy>ARIANE KAVASS</cp:lastModifiedBy>
  <cp:revision>5</cp:revision>
  <dcterms:created xsi:type="dcterms:W3CDTF">2018-08-12T12:21:43Z</dcterms:created>
  <dcterms:modified xsi:type="dcterms:W3CDTF">2019-06-02T12:23:11Z</dcterms:modified>
</cp:coreProperties>
</file>