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12" r:id="rId2"/>
    <p:sldId id="368" r:id="rId3"/>
    <p:sldId id="369" r:id="rId4"/>
    <p:sldId id="313" r:id="rId5"/>
    <p:sldId id="348" r:id="rId6"/>
    <p:sldId id="353" r:id="rId7"/>
    <p:sldId id="339" r:id="rId8"/>
    <p:sldId id="352" r:id="rId9"/>
    <p:sldId id="370" r:id="rId10"/>
    <p:sldId id="365" r:id="rId11"/>
    <p:sldId id="260" r:id="rId12"/>
    <p:sldId id="258" r:id="rId13"/>
    <p:sldId id="272" r:id="rId14"/>
    <p:sldId id="308" r:id="rId15"/>
    <p:sldId id="367" r:id="rId16"/>
    <p:sldId id="355" r:id="rId17"/>
    <p:sldId id="274" r:id="rId18"/>
    <p:sldId id="357" r:id="rId19"/>
    <p:sldId id="356" r:id="rId20"/>
    <p:sldId id="358" r:id="rId21"/>
    <p:sldId id="359" r:id="rId22"/>
    <p:sldId id="265" r:id="rId23"/>
    <p:sldId id="259" r:id="rId24"/>
    <p:sldId id="273" r:id="rId25"/>
    <p:sldId id="261" r:id="rId26"/>
    <p:sldId id="263" r:id="rId27"/>
    <p:sldId id="262" r:id="rId28"/>
    <p:sldId id="363" r:id="rId29"/>
    <p:sldId id="266" r:id="rId30"/>
    <p:sldId id="275" r:id="rId31"/>
    <p:sldId id="267" r:id="rId32"/>
    <p:sldId id="276" r:id="rId33"/>
    <p:sldId id="269" r:id="rId34"/>
    <p:sldId id="277" r:id="rId35"/>
    <p:sldId id="364" r:id="rId36"/>
    <p:sldId id="270" r:id="rId37"/>
    <p:sldId id="279" r:id="rId38"/>
    <p:sldId id="278" r:id="rId39"/>
    <p:sldId id="303" r:id="rId40"/>
    <p:sldId id="372" r:id="rId41"/>
    <p:sldId id="268" r:id="rId42"/>
    <p:sldId id="280" r:id="rId43"/>
    <p:sldId id="305" r:id="rId44"/>
    <p:sldId id="306" r:id="rId45"/>
    <p:sldId id="307" r:id="rId46"/>
    <p:sldId id="366" r:id="rId47"/>
    <p:sldId id="3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83943-898F-480B-B788-0AA81B8D4789}" type="datetimeFigureOut">
              <a:rPr lang="en-US" smtClean="0"/>
              <a:t>7/24/2021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0782F-BE0C-4EE7-9B95-2A27C73E9C36}" type="slidenum">
              <a:rPr lang="en-US" smtClean="0"/>
              <a:t>‹#›</a:t>
            </a:fld>
            <a:endParaRPr lang="en-US"/>
          </a:p>
        </p:txBody>
      </p:sp>
    </p:spTree>
    <p:extLst>
      <p:ext uri="{BB962C8B-B14F-4D97-AF65-F5344CB8AC3E}">
        <p14:creationId xmlns:p14="http://schemas.microsoft.com/office/powerpoint/2010/main" val="53274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2213454-42C5-492C-92D6-E4F74F51C2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05EF6DC-FB74-4B6D-89A0-B9D547E59D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CC704712-428F-473B-8FA9-C7E0DEF5EF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3D7A7A-7A76-43A1-991F-BFA9F61A2E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A4D016E-7232-4531-A2BE-94690D15CE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3B7E198-71C2-4EF2-A3C2-62139E85A1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EE85A7E1-1EB3-46B9-B78A-76394BF7FB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01CA5C-2D2D-4DB3-B579-155B28C69FC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556545-5C86-4B5A-B46E-22D547999D5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8F98C93-2D63-4261-B4ED-89EA868559A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75DA843-E128-4B20-B056-C5806937D84F}"/>
              </a:ext>
            </a:extLst>
          </p:cNvPr>
          <p:cNvSpPr>
            <a:spLocks noGrp="1" noChangeArrowheads="1"/>
          </p:cNvSpPr>
          <p:nvPr>
            <p:ph type="sldNum" sz="quarter" idx="12"/>
          </p:nvPr>
        </p:nvSpPr>
        <p:spPr>
          <a:ln/>
        </p:spPr>
        <p:txBody>
          <a:bodyPr/>
          <a:lstStyle>
            <a:lvl1pPr>
              <a:defRPr/>
            </a:lvl1pPr>
          </a:lstStyle>
          <a:p>
            <a:pPr>
              <a:defRPr/>
            </a:pPr>
            <a:fld id="{CC96D1B7-5457-4BCF-864B-CDE402AF8B4D}" type="slidenum">
              <a:rPr lang="es-ES" altLang="en-US"/>
              <a:pPr>
                <a:defRPr/>
              </a:pPr>
              <a:t>‹#›</a:t>
            </a:fld>
            <a:endParaRPr lang="es-ES" altLang="en-US"/>
          </a:p>
        </p:txBody>
      </p:sp>
    </p:spTree>
    <p:extLst>
      <p:ext uri="{BB962C8B-B14F-4D97-AF65-F5344CB8AC3E}">
        <p14:creationId xmlns:p14="http://schemas.microsoft.com/office/powerpoint/2010/main" val="29007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44C152-7D09-4CD1-BB40-F03481373A5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FFCF881-58E6-47ED-A1D3-0787D0574F2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56A9072-64FA-4602-AC7F-0F8F4B25DB06}"/>
              </a:ext>
            </a:extLst>
          </p:cNvPr>
          <p:cNvSpPr>
            <a:spLocks noGrp="1" noChangeArrowheads="1"/>
          </p:cNvSpPr>
          <p:nvPr>
            <p:ph type="sldNum" sz="quarter" idx="12"/>
          </p:nvPr>
        </p:nvSpPr>
        <p:spPr>
          <a:ln/>
        </p:spPr>
        <p:txBody>
          <a:bodyPr/>
          <a:lstStyle>
            <a:lvl1pPr>
              <a:defRPr/>
            </a:lvl1pPr>
          </a:lstStyle>
          <a:p>
            <a:pPr>
              <a:defRPr/>
            </a:pPr>
            <a:fld id="{896632B6-86FD-4B8D-9317-359216390495}" type="slidenum">
              <a:rPr lang="es-ES" altLang="en-US"/>
              <a:pPr>
                <a:defRPr/>
              </a:pPr>
              <a:t>‹#›</a:t>
            </a:fld>
            <a:endParaRPr lang="es-ES" altLang="en-US"/>
          </a:p>
        </p:txBody>
      </p:sp>
    </p:spTree>
    <p:extLst>
      <p:ext uri="{BB962C8B-B14F-4D97-AF65-F5344CB8AC3E}">
        <p14:creationId xmlns:p14="http://schemas.microsoft.com/office/powerpoint/2010/main" val="275297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0AEBBF-8822-4C30-88D3-42BF1C50326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69FBFE2-C782-42D5-8CC1-F8400AFE62C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28A1C02-E737-473A-B584-0CA6F945C7CB}"/>
              </a:ext>
            </a:extLst>
          </p:cNvPr>
          <p:cNvSpPr>
            <a:spLocks noGrp="1" noChangeArrowheads="1"/>
          </p:cNvSpPr>
          <p:nvPr>
            <p:ph type="sldNum" sz="quarter" idx="12"/>
          </p:nvPr>
        </p:nvSpPr>
        <p:spPr>
          <a:ln/>
        </p:spPr>
        <p:txBody>
          <a:bodyPr/>
          <a:lstStyle>
            <a:lvl1pPr>
              <a:defRPr/>
            </a:lvl1pPr>
          </a:lstStyle>
          <a:p>
            <a:pPr>
              <a:defRPr/>
            </a:pPr>
            <a:fld id="{1C10C786-981C-431D-AAEC-A44CD821B879}" type="slidenum">
              <a:rPr lang="es-ES" altLang="en-US"/>
              <a:pPr>
                <a:defRPr/>
              </a:pPr>
              <a:t>‹#›</a:t>
            </a:fld>
            <a:endParaRPr lang="es-ES" altLang="en-US"/>
          </a:p>
        </p:txBody>
      </p:sp>
    </p:spTree>
    <p:extLst>
      <p:ext uri="{BB962C8B-B14F-4D97-AF65-F5344CB8AC3E}">
        <p14:creationId xmlns:p14="http://schemas.microsoft.com/office/powerpoint/2010/main" val="263729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27B30-6618-408C-B339-4E8156C1E56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3D32523-1A3B-476C-A7DD-3363E191282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6C86054-8E5B-48D5-96B8-1B52D773FEBD}"/>
              </a:ext>
            </a:extLst>
          </p:cNvPr>
          <p:cNvSpPr>
            <a:spLocks noGrp="1" noChangeArrowheads="1"/>
          </p:cNvSpPr>
          <p:nvPr>
            <p:ph type="sldNum" sz="quarter" idx="12"/>
          </p:nvPr>
        </p:nvSpPr>
        <p:spPr>
          <a:ln/>
        </p:spPr>
        <p:txBody>
          <a:bodyPr/>
          <a:lstStyle>
            <a:lvl1pPr>
              <a:defRPr/>
            </a:lvl1pPr>
          </a:lstStyle>
          <a:p>
            <a:pPr>
              <a:defRPr/>
            </a:pPr>
            <a:fld id="{83BA3E80-C84C-4B6E-9783-1CF72EC27E0E}" type="slidenum">
              <a:rPr lang="es-ES" altLang="en-US"/>
              <a:pPr>
                <a:defRPr/>
              </a:pPr>
              <a:t>‹#›</a:t>
            </a:fld>
            <a:endParaRPr lang="es-ES" altLang="en-US"/>
          </a:p>
        </p:txBody>
      </p:sp>
    </p:spTree>
    <p:extLst>
      <p:ext uri="{BB962C8B-B14F-4D97-AF65-F5344CB8AC3E}">
        <p14:creationId xmlns:p14="http://schemas.microsoft.com/office/powerpoint/2010/main" val="343155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41D26C2-68E4-4914-9EE7-E8D331C95EC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29C8F3F-A5DB-478E-9449-8CDFA829B09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FB2BD9C-FECE-4F7B-8D41-01F3AEA10398}"/>
              </a:ext>
            </a:extLst>
          </p:cNvPr>
          <p:cNvSpPr>
            <a:spLocks noGrp="1" noChangeArrowheads="1"/>
          </p:cNvSpPr>
          <p:nvPr>
            <p:ph type="sldNum" sz="quarter" idx="12"/>
          </p:nvPr>
        </p:nvSpPr>
        <p:spPr>
          <a:ln/>
        </p:spPr>
        <p:txBody>
          <a:bodyPr/>
          <a:lstStyle>
            <a:lvl1pPr>
              <a:defRPr/>
            </a:lvl1pPr>
          </a:lstStyle>
          <a:p>
            <a:pPr>
              <a:defRPr/>
            </a:pPr>
            <a:fld id="{25B15638-33DA-4467-A3ED-36FAEF89B29A}" type="slidenum">
              <a:rPr lang="es-ES" altLang="en-US"/>
              <a:pPr>
                <a:defRPr/>
              </a:pPr>
              <a:t>‹#›</a:t>
            </a:fld>
            <a:endParaRPr lang="es-ES" altLang="en-US"/>
          </a:p>
        </p:txBody>
      </p:sp>
    </p:spTree>
    <p:extLst>
      <p:ext uri="{BB962C8B-B14F-4D97-AF65-F5344CB8AC3E}">
        <p14:creationId xmlns:p14="http://schemas.microsoft.com/office/powerpoint/2010/main" val="51077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9C62D6-96C3-4495-A274-6D08F587302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84DB79A9-7FCB-48E4-8C84-39E231C3FBD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A7C0DB25-C751-4D32-BA28-B3373A6CD72B}"/>
              </a:ext>
            </a:extLst>
          </p:cNvPr>
          <p:cNvSpPr>
            <a:spLocks noGrp="1" noChangeArrowheads="1"/>
          </p:cNvSpPr>
          <p:nvPr>
            <p:ph type="sldNum" sz="quarter" idx="12"/>
          </p:nvPr>
        </p:nvSpPr>
        <p:spPr>
          <a:ln/>
        </p:spPr>
        <p:txBody>
          <a:bodyPr/>
          <a:lstStyle>
            <a:lvl1pPr>
              <a:defRPr/>
            </a:lvl1pPr>
          </a:lstStyle>
          <a:p>
            <a:pPr>
              <a:defRPr/>
            </a:pPr>
            <a:fld id="{363B74B8-2CA4-4071-8114-AD936EAAAB7E}" type="slidenum">
              <a:rPr lang="es-ES" altLang="en-US"/>
              <a:pPr>
                <a:defRPr/>
              </a:pPr>
              <a:t>‹#›</a:t>
            </a:fld>
            <a:endParaRPr lang="es-ES" altLang="en-US"/>
          </a:p>
        </p:txBody>
      </p:sp>
    </p:spTree>
    <p:extLst>
      <p:ext uri="{BB962C8B-B14F-4D97-AF65-F5344CB8AC3E}">
        <p14:creationId xmlns:p14="http://schemas.microsoft.com/office/powerpoint/2010/main" val="131971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A806AE-3EDC-40D4-AE42-6B1688AB642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3813258A-CF24-43E5-8612-073E0582F6F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2F60A5EB-1498-40A9-9F87-5884A860EF73}"/>
              </a:ext>
            </a:extLst>
          </p:cNvPr>
          <p:cNvSpPr>
            <a:spLocks noGrp="1" noChangeArrowheads="1"/>
          </p:cNvSpPr>
          <p:nvPr>
            <p:ph type="sldNum" sz="quarter" idx="12"/>
          </p:nvPr>
        </p:nvSpPr>
        <p:spPr>
          <a:ln/>
        </p:spPr>
        <p:txBody>
          <a:bodyPr/>
          <a:lstStyle>
            <a:lvl1pPr>
              <a:defRPr/>
            </a:lvl1pPr>
          </a:lstStyle>
          <a:p>
            <a:pPr>
              <a:defRPr/>
            </a:pPr>
            <a:fld id="{92B4491F-26D7-464D-B611-AB0345CDFAE4}" type="slidenum">
              <a:rPr lang="es-ES" altLang="en-US"/>
              <a:pPr>
                <a:defRPr/>
              </a:pPr>
              <a:t>‹#›</a:t>
            </a:fld>
            <a:endParaRPr lang="es-ES" altLang="en-US"/>
          </a:p>
        </p:txBody>
      </p:sp>
    </p:spTree>
    <p:extLst>
      <p:ext uri="{BB962C8B-B14F-4D97-AF65-F5344CB8AC3E}">
        <p14:creationId xmlns:p14="http://schemas.microsoft.com/office/powerpoint/2010/main" val="10073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24AA9E-47C9-4575-BFD8-86915DDC443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794AF513-7EE8-4CC5-B868-B18DDEB1B9E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4454E744-7670-4C6C-94C1-1F36E2614138}"/>
              </a:ext>
            </a:extLst>
          </p:cNvPr>
          <p:cNvSpPr>
            <a:spLocks noGrp="1" noChangeArrowheads="1"/>
          </p:cNvSpPr>
          <p:nvPr>
            <p:ph type="sldNum" sz="quarter" idx="12"/>
          </p:nvPr>
        </p:nvSpPr>
        <p:spPr>
          <a:ln/>
        </p:spPr>
        <p:txBody>
          <a:bodyPr/>
          <a:lstStyle>
            <a:lvl1pPr>
              <a:defRPr/>
            </a:lvl1pPr>
          </a:lstStyle>
          <a:p>
            <a:pPr>
              <a:defRPr/>
            </a:pPr>
            <a:fld id="{A05B217F-27BD-45F6-B8FC-0527B6625AB7}" type="slidenum">
              <a:rPr lang="es-ES" altLang="en-US"/>
              <a:pPr>
                <a:defRPr/>
              </a:pPr>
              <a:t>‹#›</a:t>
            </a:fld>
            <a:endParaRPr lang="es-ES" altLang="en-US"/>
          </a:p>
        </p:txBody>
      </p:sp>
    </p:spTree>
    <p:extLst>
      <p:ext uri="{BB962C8B-B14F-4D97-AF65-F5344CB8AC3E}">
        <p14:creationId xmlns:p14="http://schemas.microsoft.com/office/powerpoint/2010/main" val="180298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FD9E32-8B2D-4AA4-8281-7FBA44A6E46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5BD0A0C2-C320-41CC-AC46-94C53B64886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E20E318A-B637-411D-AC45-AA07F83592BF}"/>
              </a:ext>
            </a:extLst>
          </p:cNvPr>
          <p:cNvSpPr>
            <a:spLocks noGrp="1" noChangeArrowheads="1"/>
          </p:cNvSpPr>
          <p:nvPr>
            <p:ph type="sldNum" sz="quarter" idx="12"/>
          </p:nvPr>
        </p:nvSpPr>
        <p:spPr>
          <a:ln/>
        </p:spPr>
        <p:txBody>
          <a:bodyPr/>
          <a:lstStyle>
            <a:lvl1pPr>
              <a:defRPr/>
            </a:lvl1pPr>
          </a:lstStyle>
          <a:p>
            <a:pPr>
              <a:defRPr/>
            </a:pPr>
            <a:fld id="{AFBD22ED-2D53-44A8-AE9A-2EB187B1B794}" type="slidenum">
              <a:rPr lang="es-ES" altLang="en-US"/>
              <a:pPr>
                <a:defRPr/>
              </a:pPr>
              <a:t>‹#›</a:t>
            </a:fld>
            <a:endParaRPr lang="es-ES" altLang="en-US"/>
          </a:p>
        </p:txBody>
      </p:sp>
    </p:spTree>
    <p:extLst>
      <p:ext uri="{BB962C8B-B14F-4D97-AF65-F5344CB8AC3E}">
        <p14:creationId xmlns:p14="http://schemas.microsoft.com/office/powerpoint/2010/main" val="24786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C9F102-F07E-4D8C-A93B-2A6B9511778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41CE0D4-C87A-41A5-A11F-82D268CEC0F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9EA054C2-865C-4AAC-9ACE-6884D59FCCE2}"/>
              </a:ext>
            </a:extLst>
          </p:cNvPr>
          <p:cNvSpPr>
            <a:spLocks noGrp="1" noChangeArrowheads="1"/>
          </p:cNvSpPr>
          <p:nvPr>
            <p:ph type="sldNum" sz="quarter" idx="12"/>
          </p:nvPr>
        </p:nvSpPr>
        <p:spPr>
          <a:ln/>
        </p:spPr>
        <p:txBody>
          <a:bodyPr/>
          <a:lstStyle>
            <a:lvl1pPr>
              <a:defRPr/>
            </a:lvl1pPr>
          </a:lstStyle>
          <a:p>
            <a:pPr>
              <a:defRPr/>
            </a:pPr>
            <a:fld id="{0FB9CF1D-409D-4EB9-AFA3-E78502589B33}" type="slidenum">
              <a:rPr lang="es-ES" altLang="en-US"/>
              <a:pPr>
                <a:defRPr/>
              </a:pPr>
              <a:t>‹#›</a:t>
            </a:fld>
            <a:endParaRPr lang="es-ES" altLang="en-US"/>
          </a:p>
        </p:txBody>
      </p:sp>
    </p:spTree>
    <p:extLst>
      <p:ext uri="{BB962C8B-B14F-4D97-AF65-F5344CB8AC3E}">
        <p14:creationId xmlns:p14="http://schemas.microsoft.com/office/powerpoint/2010/main" val="139410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A4A779-77BB-41B8-A742-77E82C6EC20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C29C002-5B31-4BCC-B989-84453C3C18F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B70698A7-A42E-4468-9A9D-BAC6F5CAEECE}"/>
              </a:ext>
            </a:extLst>
          </p:cNvPr>
          <p:cNvSpPr>
            <a:spLocks noGrp="1" noChangeArrowheads="1"/>
          </p:cNvSpPr>
          <p:nvPr>
            <p:ph type="sldNum" sz="quarter" idx="12"/>
          </p:nvPr>
        </p:nvSpPr>
        <p:spPr>
          <a:ln/>
        </p:spPr>
        <p:txBody>
          <a:bodyPr/>
          <a:lstStyle>
            <a:lvl1pPr>
              <a:defRPr/>
            </a:lvl1pPr>
          </a:lstStyle>
          <a:p>
            <a:pPr>
              <a:defRPr/>
            </a:pPr>
            <a:fld id="{85C4364A-1C4E-42F3-AEA5-D7AF3F64C8EF}" type="slidenum">
              <a:rPr lang="es-ES" altLang="en-US"/>
              <a:pPr>
                <a:defRPr/>
              </a:pPr>
              <a:t>‹#›</a:t>
            </a:fld>
            <a:endParaRPr lang="es-ES" altLang="en-US"/>
          </a:p>
        </p:txBody>
      </p:sp>
    </p:spTree>
    <p:extLst>
      <p:ext uri="{BB962C8B-B14F-4D97-AF65-F5344CB8AC3E}">
        <p14:creationId xmlns:p14="http://schemas.microsoft.com/office/powerpoint/2010/main" val="420094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A034A7-D2B5-47EF-A785-3F40D9D8650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99F4BD9D-8973-4970-A04E-8E6365C1B7E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C8B6B23-E81B-45FD-8597-2ABCACCB9A9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FF7A9C49-B550-4B28-B345-FFFB7930839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AED16B68-501E-4EDC-99AE-962D59A7F7B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B96981-10B5-4B31-9451-604E4C9D5531}" type="slidenum">
              <a:rPr lang="es-ES" altLang="en-US"/>
              <a:pPr>
                <a:defRPr/>
              </a:pPr>
              <a:t>‹#›</a:t>
            </a:fld>
            <a:endParaRPr lang="es-ES" altLang="en-US"/>
          </a:p>
        </p:txBody>
      </p:sp>
    </p:spTree>
    <p:extLst>
      <p:ext uri="{BB962C8B-B14F-4D97-AF65-F5344CB8AC3E}">
        <p14:creationId xmlns:p14="http://schemas.microsoft.com/office/powerpoint/2010/main" val="2710633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CBLk4_0YQn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time_continue=78&amp;v=Y-lBvI6u_h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kavasschs@gmail.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10">
            <a:extLst>
              <a:ext uri="{FF2B5EF4-FFF2-40B4-BE49-F238E27FC236}">
                <a16:creationId xmlns:a16="http://schemas.microsoft.com/office/drawing/2014/main" id="{F8A56FA5-1835-4CAC-949A-A22A4AAFF33B}"/>
              </a:ext>
            </a:extLst>
          </p:cNvPr>
          <p:cNvSpPr>
            <a:spLocks noGrp="1" noChangeArrowheads="1"/>
          </p:cNvSpPr>
          <p:nvPr>
            <p:ph type="ctrTitle"/>
          </p:nvPr>
        </p:nvSpPr>
        <p:spPr>
          <a:xfrm>
            <a:off x="5808664" y="669852"/>
            <a:ext cx="4427537" cy="1503438"/>
          </a:xfrm>
          <a:noFill/>
        </p:spPr>
        <p:txBody>
          <a:bodyPr/>
          <a:lstStyle/>
          <a:p>
            <a:pPr algn="r" eaLnBrk="1" hangingPunct="1"/>
            <a:r>
              <a:rPr lang="es-UY" altLang="en-US" sz="3600" b="1" dirty="0">
                <a:solidFill>
                  <a:schemeClr val="bg1"/>
                </a:solidFill>
              </a:rPr>
              <a:t>Review -</a:t>
            </a:r>
            <a:br>
              <a:rPr lang="es-UY" altLang="en-US" sz="3600" b="1" dirty="0">
                <a:solidFill>
                  <a:schemeClr val="bg1"/>
                </a:solidFill>
              </a:rPr>
            </a:br>
            <a:r>
              <a:rPr lang="es-UY" altLang="en-US" sz="3600" b="1" dirty="0">
                <a:solidFill>
                  <a:schemeClr val="bg1"/>
                </a:solidFill>
              </a:rPr>
              <a:t>Supply Chain Functions</a:t>
            </a:r>
            <a:endParaRPr lang="es-ES" altLang="en-US" sz="3600" b="1" dirty="0">
              <a:solidFill>
                <a:schemeClr val="bg1"/>
              </a:solidFill>
            </a:endParaRPr>
          </a:p>
        </p:txBody>
      </p:sp>
      <p:sp>
        <p:nvSpPr>
          <p:cNvPr id="4099" name="Rectangle 122">
            <a:extLst>
              <a:ext uri="{FF2B5EF4-FFF2-40B4-BE49-F238E27FC236}">
                <a16:creationId xmlns:a16="http://schemas.microsoft.com/office/drawing/2014/main" id="{FC19B7CE-0147-4107-9F56-18D18D4DD5D1}"/>
              </a:ext>
            </a:extLst>
          </p:cNvPr>
          <p:cNvSpPr>
            <a:spLocks noChangeArrowheads="1"/>
          </p:cNvSpPr>
          <p:nvPr/>
        </p:nvSpPr>
        <p:spPr bwMode="auto">
          <a:xfrm>
            <a:off x="6238876" y="2278064"/>
            <a:ext cx="39608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None/>
            </a:pPr>
            <a:r>
              <a:rPr lang="es-UY" altLang="en-US" sz="1400" b="1">
                <a:solidFill>
                  <a:srgbClr val="FFFFFF"/>
                </a:solidFill>
              </a:rPr>
              <a:t>Ms. Biba S. Kavass</a:t>
            </a:r>
            <a:endParaRPr lang="es-ES" altLang="en-US" sz="1400" b="1">
              <a:solidFill>
                <a:srgbClr val="FFFFFF"/>
              </a:solidFill>
            </a:endParaRPr>
          </a:p>
        </p:txBody>
      </p:sp>
      <p:pic>
        <p:nvPicPr>
          <p:cNvPr id="4100" name="Picture 1">
            <a:extLst>
              <a:ext uri="{FF2B5EF4-FFF2-40B4-BE49-F238E27FC236}">
                <a16:creationId xmlns:a16="http://schemas.microsoft.com/office/drawing/2014/main" id="{2816DB02-12F6-4D99-B4A5-3F52FB91C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836613"/>
            <a:ext cx="2413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1C0A-A7A2-4CD2-A9D7-F8DF409DD295}"/>
              </a:ext>
            </a:extLst>
          </p:cNvPr>
          <p:cNvSpPr>
            <a:spLocks noGrp="1"/>
          </p:cNvSpPr>
          <p:nvPr>
            <p:ph type="title"/>
          </p:nvPr>
        </p:nvSpPr>
        <p:spPr bwMode="auto">
          <a:xfrm>
            <a:off x="609600" y="274638"/>
            <a:ext cx="10972800" cy="1143000"/>
          </a:xfrm>
          <a:prstGeom prst="rect">
            <a:avLst/>
          </a:prstGeom>
          <a:noFill/>
          <a:ln>
            <a:noFill/>
          </a:ln>
          <a:effectLst/>
        </p:spPr>
        <p:txBody>
          <a:bodyPr wrap="square" anchor="ctr">
            <a:normAutofit/>
          </a:bodyPr>
          <a:lstStyle/>
          <a:p>
            <a:pPr>
              <a:lnSpc>
                <a:spcPct val="90000"/>
              </a:lnSpc>
            </a:pPr>
            <a:r>
              <a:rPr lang="en-US" sz="3700" b="1" dirty="0">
                <a:solidFill>
                  <a:srgbClr val="00B050"/>
                </a:solidFill>
              </a:rPr>
              <a:t>Case Study: Chocolate Bars and Population Shifts</a:t>
            </a:r>
          </a:p>
        </p:txBody>
      </p:sp>
      <p:pic>
        <p:nvPicPr>
          <p:cNvPr id="4" name="Picture 3">
            <a:extLst>
              <a:ext uri="{FF2B5EF4-FFF2-40B4-BE49-F238E27FC236}">
                <a16:creationId xmlns:a16="http://schemas.microsoft.com/office/drawing/2014/main" id="{CE427800-361E-4986-9F66-898354C4EB5E}"/>
              </a:ext>
            </a:extLst>
          </p:cNvPr>
          <p:cNvPicPr>
            <a:picLocks noChangeAspect="1"/>
          </p:cNvPicPr>
          <p:nvPr/>
        </p:nvPicPr>
        <p:blipFill>
          <a:blip r:embed="rId3"/>
          <a:stretch>
            <a:fillRect/>
          </a:stretch>
        </p:blipFill>
        <p:spPr>
          <a:xfrm>
            <a:off x="609600" y="2476596"/>
            <a:ext cx="5384800" cy="2773172"/>
          </a:xfrm>
          <a:prstGeom prst="rect">
            <a:avLst/>
          </a:prstGeom>
          <a:noFill/>
        </p:spPr>
      </p:pic>
      <p:sp>
        <p:nvSpPr>
          <p:cNvPr id="3" name="Content Placeholder 2">
            <a:extLst>
              <a:ext uri="{FF2B5EF4-FFF2-40B4-BE49-F238E27FC236}">
                <a16:creationId xmlns:a16="http://schemas.microsoft.com/office/drawing/2014/main" id="{EAD0F319-3E2C-4203-95F1-E4B1773CC28C}"/>
              </a:ext>
            </a:extLst>
          </p:cNvPr>
          <p:cNvSpPr>
            <a:spLocks noGrp="1"/>
          </p:cNvSpPr>
          <p:nvPr>
            <p:ph sz="half" idx="2"/>
          </p:nvPr>
        </p:nvSpPr>
        <p:spPr bwMode="auto">
          <a:xfrm>
            <a:off x="6852213" y="2254170"/>
            <a:ext cx="4730187" cy="3949862"/>
          </a:xfrm>
          <a:prstGeom prst="rect">
            <a:avLst/>
          </a:prstGeom>
          <a:solidFill>
            <a:schemeClr val="accent1">
              <a:lumMod val="50000"/>
            </a:schemeClr>
          </a:solidFill>
          <a:ln>
            <a:noFill/>
          </a:ln>
          <a:effectLst/>
        </p:spPr>
        <p:txBody>
          <a:bodyPr wrap="square" anchor="t">
            <a:normAutofit/>
          </a:bodyPr>
          <a:lstStyle/>
          <a:p>
            <a:pPr marL="0" indent="0">
              <a:buNone/>
            </a:pPr>
            <a:r>
              <a:rPr lang="en-US" sz="2400" b="1" i="1" dirty="0"/>
              <a:t>“Tomorrow’s workers and customers will look a lot different than yesterdays. For the most part, they will be older, more urban, and more diverse. Supply chains will need to adapt to these changes appropriately. Here’s how one global candy company is doing just that.”</a:t>
            </a:r>
          </a:p>
        </p:txBody>
      </p:sp>
    </p:spTree>
    <p:extLst>
      <p:ext uri="{BB962C8B-B14F-4D97-AF65-F5344CB8AC3E}">
        <p14:creationId xmlns:p14="http://schemas.microsoft.com/office/powerpoint/2010/main" val="230209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559AEA7-CC1F-4645-8D1C-C12CB100D392}"/>
              </a:ext>
            </a:extLst>
          </p:cNvPr>
          <p:cNvSpPr>
            <a:spLocks noGrp="1" noChangeArrowheads="1"/>
          </p:cNvSpPr>
          <p:nvPr>
            <p:ph type="title"/>
          </p:nvPr>
        </p:nvSpPr>
        <p:spPr/>
        <p:txBody>
          <a:bodyPr/>
          <a:lstStyle/>
          <a:p>
            <a:pPr eaLnBrk="1" hangingPunct="1"/>
            <a:r>
              <a:rPr lang="en-US" altLang="en-US" b="1">
                <a:solidFill>
                  <a:schemeClr val="bg1"/>
                </a:solidFill>
              </a:rPr>
              <a:t>Supply Chain Functions</a:t>
            </a:r>
          </a:p>
        </p:txBody>
      </p:sp>
      <p:pic>
        <p:nvPicPr>
          <p:cNvPr id="2" name="Picture 1">
            <a:extLst>
              <a:ext uri="{FF2B5EF4-FFF2-40B4-BE49-F238E27FC236}">
                <a16:creationId xmlns:a16="http://schemas.microsoft.com/office/drawing/2014/main" id="{5C688421-1693-4132-BFE5-50B926E55F4D}"/>
              </a:ext>
            </a:extLst>
          </p:cNvPr>
          <p:cNvPicPr>
            <a:picLocks noChangeAspect="1"/>
          </p:cNvPicPr>
          <p:nvPr/>
        </p:nvPicPr>
        <p:blipFill>
          <a:blip r:embed="rId2"/>
          <a:stretch>
            <a:fillRect/>
          </a:stretch>
        </p:blipFill>
        <p:spPr>
          <a:xfrm>
            <a:off x="1765883" y="2636913"/>
            <a:ext cx="8660234" cy="25781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B0A8595-6284-463E-AC67-2CF884B2C076}"/>
              </a:ext>
            </a:extLst>
          </p:cNvPr>
          <p:cNvSpPr>
            <a:spLocks noGrp="1" noChangeArrowheads="1"/>
          </p:cNvSpPr>
          <p:nvPr>
            <p:ph type="title"/>
          </p:nvPr>
        </p:nvSpPr>
        <p:spPr/>
        <p:txBody>
          <a:bodyPr/>
          <a:lstStyle/>
          <a:p>
            <a:pPr eaLnBrk="1" hangingPunct="1"/>
            <a:r>
              <a:rPr lang="en-US" altLang="en-US" b="1">
                <a:solidFill>
                  <a:schemeClr val="bg1"/>
                </a:solidFill>
              </a:rPr>
              <a:t>What is Demand Planning?</a:t>
            </a:r>
          </a:p>
        </p:txBody>
      </p:sp>
      <p:sp>
        <p:nvSpPr>
          <p:cNvPr id="21507" name="Content Placeholder 3">
            <a:extLst>
              <a:ext uri="{FF2B5EF4-FFF2-40B4-BE49-F238E27FC236}">
                <a16:creationId xmlns:a16="http://schemas.microsoft.com/office/drawing/2014/main" id="{2416C250-A19F-4606-A9B9-D1B87CFD63CB}"/>
              </a:ext>
            </a:extLst>
          </p:cNvPr>
          <p:cNvSpPr>
            <a:spLocks noGrp="1" noChangeArrowheads="1"/>
          </p:cNvSpPr>
          <p:nvPr>
            <p:ph idx="1"/>
          </p:nvPr>
        </p:nvSpPr>
        <p:spPr>
          <a:xfrm>
            <a:off x="1981200" y="2133601"/>
            <a:ext cx="8229600" cy="3992563"/>
          </a:xfrm>
        </p:spPr>
        <p:txBody>
          <a:bodyPr/>
          <a:lstStyle/>
          <a:p>
            <a:pPr marL="0" indent="0" eaLnBrk="1" hangingPunct="1">
              <a:buNone/>
            </a:pPr>
            <a:r>
              <a:rPr lang="en-US" altLang="en-US" sz="2000"/>
              <a:t>Demand planning is the process of planning goods, materials, and resources required for procurement and manufacturing to support the sales forecast.</a:t>
            </a:r>
          </a:p>
          <a:p>
            <a:pPr marL="0" indent="0" eaLnBrk="1" hangingPunct="1">
              <a:buNone/>
            </a:pPr>
            <a:endParaRPr lang="en-US" altLang="en-US" sz="2000"/>
          </a:p>
          <a:p>
            <a:pPr lvl="1" eaLnBrk="1" hangingPunct="1"/>
            <a:r>
              <a:rPr lang="en-US" altLang="en-US" sz="1600"/>
              <a:t>Sales forecasting defines what customers will buy over a defined period, usually one year. In turn, the demand planning function defines what inventory and resources are needed to support the sales forecast.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AD056E1-B2F8-499D-B384-8E2448426427}"/>
              </a:ext>
            </a:extLst>
          </p:cNvPr>
          <p:cNvSpPr>
            <a:spLocks noGrp="1" noChangeArrowheads="1"/>
          </p:cNvSpPr>
          <p:nvPr>
            <p:ph type="title"/>
          </p:nvPr>
        </p:nvSpPr>
        <p:spPr/>
        <p:txBody>
          <a:bodyPr/>
          <a:lstStyle/>
          <a:p>
            <a:r>
              <a:rPr lang="en-US" altLang="en-US" sz="3200" b="1">
                <a:solidFill>
                  <a:schemeClr val="bg1"/>
                </a:solidFill>
              </a:rPr>
              <a:t>Example of Demand Planning</a:t>
            </a:r>
          </a:p>
        </p:txBody>
      </p:sp>
      <p:sp>
        <p:nvSpPr>
          <p:cNvPr id="22531" name="Content Placeholder 2">
            <a:extLst>
              <a:ext uri="{FF2B5EF4-FFF2-40B4-BE49-F238E27FC236}">
                <a16:creationId xmlns:a16="http://schemas.microsoft.com/office/drawing/2014/main" id="{F8126190-2572-416B-97F7-AB15EC8EF09F}"/>
              </a:ext>
            </a:extLst>
          </p:cNvPr>
          <p:cNvSpPr>
            <a:spLocks noGrp="1" noChangeArrowheads="1"/>
          </p:cNvSpPr>
          <p:nvPr>
            <p:ph idx="1"/>
          </p:nvPr>
        </p:nvSpPr>
        <p:spPr>
          <a:xfrm>
            <a:off x="1981200" y="2060575"/>
            <a:ext cx="8229600" cy="4065588"/>
          </a:xfrm>
        </p:spPr>
        <p:txBody>
          <a:bodyPr/>
          <a:lstStyle/>
          <a:p>
            <a:pPr marL="0" indent="0">
              <a:buNone/>
            </a:pPr>
            <a:r>
              <a:rPr lang="en-US" altLang="en-US" sz="2000" b="1" u="sng"/>
              <a:t>Example</a:t>
            </a:r>
            <a:r>
              <a:rPr lang="en-US" altLang="en-US" sz="2000"/>
              <a:t>: </a:t>
            </a:r>
          </a:p>
          <a:p>
            <a:pPr marL="0" indent="0">
              <a:buNone/>
            </a:pPr>
            <a:r>
              <a:rPr lang="en-US" altLang="en-US" sz="2000"/>
              <a:t>A commercial baker sells cakes, cookies, and breads. The company </a:t>
            </a:r>
            <a:r>
              <a:rPr lang="en-US" altLang="en-US" sz="2000" b="1" u="sng">
                <a:solidFill>
                  <a:srgbClr val="C00000"/>
                </a:solidFill>
              </a:rPr>
              <a:t>forecasts, or predicts</a:t>
            </a:r>
            <a:r>
              <a:rPr lang="en-US" altLang="en-US" sz="2000"/>
              <a:t>, how many cakes and cookies its customers might purchase categorized by size and type. These quantities and variations translate into raw material requirements and other resources needed to manufacture finished products.</a:t>
            </a:r>
          </a:p>
          <a:p>
            <a:pPr marL="0" indent="0">
              <a:buNone/>
            </a:pPr>
            <a:endParaRPr lang="en-US" altLang="en-US" sz="2000"/>
          </a:p>
          <a:p>
            <a:pPr marL="0" indent="0">
              <a:buNone/>
            </a:pPr>
            <a:r>
              <a:rPr lang="en-US" altLang="en-US" sz="2000"/>
              <a:t>The </a:t>
            </a:r>
            <a:r>
              <a:rPr lang="en-US" altLang="en-US" sz="2000" b="1" u="sng">
                <a:solidFill>
                  <a:srgbClr val="C00000"/>
                </a:solidFill>
              </a:rPr>
              <a:t>forecasting</a:t>
            </a:r>
            <a:r>
              <a:rPr lang="en-US" altLang="en-US" sz="2000"/>
              <a:t> part in this example is the finished products of cakes, cookies, and breads, and the </a:t>
            </a:r>
            <a:r>
              <a:rPr lang="en-US" altLang="en-US" sz="2000" b="1" u="sng">
                <a:solidFill>
                  <a:srgbClr val="C00000"/>
                </a:solidFill>
              </a:rPr>
              <a:t>demand plan </a:t>
            </a:r>
            <a:r>
              <a:rPr lang="en-US" altLang="en-US" sz="2000"/>
              <a:t>defines the ingredients, ovens, mixers, and equipment used, as well as the number of people preparing the baked goods </a:t>
            </a:r>
          </a:p>
        </p:txBody>
      </p:sp>
      <p:pic>
        <p:nvPicPr>
          <p:cNvPr id="22532" name="Picture 2">
            <a:extLst>
              <a:ext uri="{FF2B5EF4-FFF2-40B4-BE49-F238E27FC236}">
                <a16:creationId xmlns:a16="http://schemas.microsoft.com/office/drawing/2014/main" id="{E3476991-45D9-44A3-9D4A-5D040E0A2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1" y="1052514"/>
            <a:ext cx="12668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AB73DA9-A03D-4780-B065-664A61A8A333}"/>
              </a:ext>
            </a:extLst>
          </p:cNvPr>
          <p:cNvSpPr>
            <a:spLocks noGrp="1" noChangeArrowheads="1"/>
          </p:cNvSpPr>
          <p:nvPr>
            <p:ph type="title"/>
          </p:nvPr>
        </p:nvSpPr>
        <p:spPr/>
        <p:txBody>
          <a:bodyPr/>
          <a:lstStyle/>
          <a:p>
            <a:r>
              <a:rPr lang="en-US" altLang="en-US" sz="2800">
                <a:solidFill>
                  <a:schemeClr val="bg1"/>
                </a:solidFill>
              </a:rPr>
              <a:t>CPFR – Collaborative Planning, Forecasting, and Replenishment</a:t>
            </a:r>
          </a:p>
        </p:txBody>
      </p:sp>
      <p:sp>
        <p:nvSpPr>
          <p:cNvPr id="8" name="Content Placeholder 7">
            <a:extLst>
              <a:ext uri="{FF2B5EF4-FFF2-40B4-BE49-F238E27FC236}">
                <a16:creationId xmlns:a16="http://schemas.microsoft.com/office/drawing/2014/main" id="{0AFB46E1-2991-4A29-AC8C-D3536649B65A}"/>
              </a:ext>
            </a:extLst>
          </p:cNvPr>
          <p:cNvSpPr>
            <a:spLocks noGrp="1"/>
          </p:cNvSpPr>
          <p:nvPr>
            <p:ph idx="1"/>
          </p:nvPr>
        </p:nvSpPr>
        <p:spPr>
          <a:xfrm>
            <a:off x="939209" y="2226561"/>
            <a:ext cx="3941135" cy="3633788"/>
          </a:xfrm>
        </p:spPr>
        <p:txBody>
          <a:bodyPr/>
          <a:lstStyle/>
          <a:p>
            <a:pPr marL="0" indent="0">
              <a:buNone/>
              <a:defRPr/>
            </a:pPr>
            <a:r>
              <a:rPr lang="en-US" sz="1800" dirty="0"/>
              <a:t>Set of business processes, backed up by information technology, in which supply chain partners agree to:</a:t>
            </a:r>
          </a:p>
          <a:p>
            <a:pPr>
              <a:defRPr/>
            </a:pPr>
            <a:r>
              <a:rPr lang="en-US" sz="1800" dirty="0"/>
              <a:t>Mutual business objectives and measures</a:t>
            </a:r>
          </a:p>
          <a:p>
            <a:pPr>
              <a:defRPr/>
            </a:pPr>
            <a:r>
              <a:rPr lang="en-US" sz="1800" dirty="0"/>
              <a:t>Develop joint sales and operational plans</a:t>
            </a:r>
          </a:p>
          <a:p>
            <a:pPr>
              <a:defRPr/>
            </a:pPr>
            <a:r>
              <a:rPr lang="en-US" sz="1800" dirty="0"/>
              <a:t>Collaborate to generate and update sales forecasts and replenishment plans.</a:t>
            </a:r>
          </a:p>
        </p:txBody>
      </p:sp>
      <p:sp>
        <p:nvSpPr>
          <p:cNvPr id="2" name="TextBox 1">
            <a:extLst>
              <a:ext uri="{FF2B5EF4-FFF2-40B4-BE49-F238E27FC236}">
                <a16:creationId xmlns:a16="http://schemas.microsoft.com/office/drawing/2014/main" id="{5C7B3E32-A537-4836-A661-B00FC33B2959}"/>
              </a:ext>
            </a:extLst>
          </p:cNvPr>
          <p:cNvSpPr txBox="1"/>
          <p:nvPr/>
        </p:nvSpPr>
        <p:spPr>
          <a:xfrm>
            <a:off x="6422065" y="2477386"/>
            <a:ext cx="4423144" cy="1477328"/>
          </a:xfrm>
          <a:prstGeom prst="rect">
            <a:avLst/>
          </a:prstGeom>
          <a:noFill/>
        </p:spPr>
        <p:txBody>
          <a:bodyPr wrap="square" rtlCol="0">
            <a:spAutoFit/>
          </a:bodyPr>
          <a:lstStyle/>
          <a:p>
            <a:r>
              <a:rPr lang="en-US" dirty="0"/>
              <a:t>Benefits:</a:t>
            </a:r>
          </a:p>
          <a:p>
            <a:endParaRPr lang="en-US" dirty="0"/>
          </a:p>
          <a:p>
            <a:pPr marL="285750" indent="-285750">
              <a:buFont typeface="Arial" panose="020B0604020202020204" pitchFamily="34" charset="0"/>
              <a:buChar char="•"/>
            </a:pPr>
            <a:r>
              <a:rPr lang="en-US" dirty="0"/>
              <a:t>More effective inventory management</a:t>
            </a:r>
          </a:p>
          <a:p>
            <a:pPr marL="285750" indent="-285750">
              <a:buFont typeface="Arial" panose="020B0604020202020204" pitchFamily="34" charset="0"/>
              <a:buChar char="•"/>
            </a:pPr>
            <a:r>
              <a:rPr lang="en-US" dirty="0"/>
              <a:t>Improved customer service</a:t>
            </a:r>
          </a:p>
          <a:p>
            <a:pPr marL="285750" indent="-285750">
              <a:buFont typeface="Arial" panose="020B0604020202020204" pitchFamily="34" charset="0"/>
              <a:buChar char="•"/>
            </a:pPr>
            <a:r>
              <a:rPr lang="en-US" dirty="0"/>
              <a:t>Improved profitability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0634-C56D-4D60-8F1B-ADFF6D1DD6D4}"/>
              </a:ext>
            </a:extLst>
          </p:cNvPr>
          <p:cNvSpPr>
            <a:spLocks noGrp="1"/>
          </p:cNvSpPr>
          <p:nvPr>
            <p:ph type="title"/>
          </p:nvPr>
        </p:nvSpPr>
        <p:spPr/>
        <p:txBody>
          <a:bodyPr/>
          <a:lstStyle/>
          <a:p>
            <a:r>
              <a:rPr lang="en-US" sz="4000" b="1" dirty="0">
                <a:solidFill>
                  <a:schemeClr val="bg1"/>
                </a:solidFill>
              </a:rPr>
              <a:t>Example – CPFR Approach</a:t>
            </a:r>
          </a:p>
        </p:txBody>
      </p:sp>
      <p:pic>
        <p:nvPicPr>
          <p:cNvPr id="4" name="Picture 3">
            <a:extLst>
              <a:ext uri="{FF2B5EF4-FFF2-40B4-BE49-F238E27FC236}">
                <a16:creationId xmlns:a16="http://schemas.microsoft.com/office/drawing/2014/main" id="{CA86E6ED-842C-4C46-8161-06488B51C72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88625" y="2054577"/>
            <a:ext cx="7341675" cy="4169173"/>
          </a:xfrm>
          <a:prstGeom prst="rect">
            <a:avLst/>
          </a:prstGeom>
        </p:spPr>
      </p:pic>
    </p:spTree>
    <p:extLst>
      <p:ext uri="{BB962C8B-B14F-4D97-AF65-F5344CB8AC3E}">
        <p14:creationId xmlns:p14="http://schemas.microsoft.com/office/powerpoint/2010/main" val="151258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6F6D-CF3E-48E7-BEBB-0D0A194F32F2}"/>
              </a:ext>
            </a:extLst>
          </p:cNvPr>
          <p:cNvSpPr>
            <a:spLocks noGrp="1"/>
          </p:cNvSpPr>
          <p:nvPr>
            <p:ph type="title"/>
          </p:nvPr>
        </p:nvSpPr>
        <p:spPr/>
        <p:txBody>
          <a:bodyPr/>
          <a:lstStyle/>
          <a:p>
            <a:r>
              <a:rPr lang="en-US" sz="4000" b="1" dirty="0">
                <a:solidFill>
                  <a:schemeClr val="bg1"/>
                </a:solidFill>
              </a:rPr>
              <a:t>Activity: </a:t>
            </a:r>
            <a:r>
              <a:rPr lang="en-US" sz="4000" b="1" dirty="0" err="1">
                <a:solidFill>
                  <a:schemeClr val="bg1"/>
                </a:solidFill>
              </a:rPr>
              <a:t>CPFR</a:t>
            </a:r>
            <a:r>
              <a:rPr lang="en-US" sz="4000" b="1" dirty="0">
                <a:solidFill>
                  <a:schemeClr val="bg1"/>
                </a:solidFill>
              </a:rPr>
              <a:t> Worksheet</a:t>
            </a:r>
          </a:p>
        </p:txBody>
      </p:sp>
      <p:sp>
        <p:nvSpPr>
          <p:cNvPr id="3" name="Content Placeholder 2">
            <a:extLst>
              <a:ext uri="{FF2B5EF4-FFF2-40B4-BE49-F238E27FC236}">
                <a16:creationId xmlns:a16="http://schemas.microsoft.com/office/drawing/2014/main" id="{C077E73E-60F7-40A0-B120-7182F4447193}"/>
              </a:ext>
            </a:extLst>
          </p:cNvPr>
          <p:cNvSpPr>
            <a:spLocks noGrp="1"/>
          </p:cNvSpPr>
          <p:nvPr>
            <p:ph idx="1"/>
          </p:nvPr>
        </p:nvSpPr>
        <p:spPr>
          <a:xfrm>
            <a:off x="492695" y="2271533"/>
            <a:ext cx="5224041" cy="1397642"/>
          </a:xfrm>
          <a:solidFill>
            <a:srgbClr val="FFC000"/>
          </a:solidFill>
        </p:spPr>
        <p:txBody>
          <a:bodyPr/>
          <a:lstStyle/>
          <a:p>
            <a:r>
              <a:rPr lang="en-US" dirty="0"/>
              <a:t>Complete the worksheet for </a:t>
            </a:r>
            <a:r>
              <a:rPr lang="en-US" dirty="0" err="1"/>
              <a:t>CPFR</a:t>
            </a:r>
            <a:endParaRPr lang="en-US" dirty="0"/>
          </a:p>
        </p:txBody>
      </p:sp>
      <p:pic>
        <p:nvPicPr>
          <p:cNvPr id="4" name="Picture 3">
            <a:extLst>
              <a:ext uri="{FF2B5EF4-FFF2-40B4-BE49-F238E27FC236}">
                <a16:creationId xmlns:a16="http://schemas.microsoft.com/office/drawing/2014/main" id="{0EC74119-AA73-4984-AD99-EE582E524F45}"/>
              </a:ext>
            </a:extLst>
          </p:cNvPr>
          <p:cNvPicPr>
            <a:picLocks noChangeAspect="1"/>
          </p:cNvPicPr>
          <p:nvPr/>
        </p:nvPicPr>
        <p:blipFill>
          <a:blip r:embed="rId2"/>
          <a:stretch>
            <a:fillRect/>
          </a:stretch>
        </p:blipFill>
        <p:spPr>
          <a:xfrm>
            <a:off x="6383132" y="2367452"/>
            <a:ext cx="5316173" cy="3767655"/>
          </a:xfrm>
          <a:prstGeom prst="rect">
            <a:avLst/>
          </a:prstGeom>
        </p:spPr>
      </p:pic>
    </p:spTree>
    <p:extLst>
      <p:ext uri="{BB962C8B-B14F-4D97-AF65-F5344CB8AC3E}">
        <p14:creationId xmlns:p14="http://schemas.microsoft.com/office/powerpoint/2010/main" val="338783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58149A4-C67D-4E29-88A6-D1E972139BE7}"/>
              </a:ext>
            </a:extLst>
          </p:cNvPr>
          <p:cNvSpPr>
            <a:spLocks noGrp="1" noChangeArrowheads="1"/>
          </p:cNvSpPr>
          <p:nvPr>
            <p:ph type="title"/>
          </p:nvPr>
        </p:nvSpPr>
        <p:spPr/>
        <p:txBody>
          <a:bodyPr/>
          <a:lstStyle/>
          <a:p>
            <a:r>
              <a:rPr lang="en-US" altLang="en-US">
                <a:solidFill>
                  <a:srgbClr val="00B050"/>
                </a:solidFill>
              </a:rPr>
              <a:t>Nestle Demand Planning</a:t>
            </a:r>
          </a:p>
        </p:txBody>
      </p:sp>
      <p:sp>
        <p:nvSpPr>
          <p:cNvPr id="3" name="Content Placeholder 2">
            <a:extLst>
              <a:ext uri="{FF2B5EF4-FFF2-40B4-BE49-F238E27FC236}">
                <a16:creationId xmlns:a16="http://schemas.microsoft.com/office/drawing/2014/main" id="{F2FC8894-E85E-44C0-9D91-DFAD9FD12AC8}"/>
              </a:ext>
            </a:extLst>
          </p:cNvPr>
          <p:cNvSpPr>
            <a:spLocks noGrp="1"/>
          </p:cNvSpPr>
          <p:nvPr>
            <p:ph idx="1"/>
          </p:nvPr>
        </p:nvSpPr>
        <p:spPr>
          <a:xfrm>
            <a:off x="5880100" y="6092825"/>
            <a:ext cx="4629150" cy="431800"/>
          </a:xfrm>
        </p:spPr>
        <p:txBody>
          <a:bodyPr/>
          <a:lstStyle/>
          <a:p>
            <a:pPr marL="0" indent="0" algn="r">
              <a:buNone/>
              <a:defRPr/>
            </a:pPr>
            <a:r>
              <a:rPr lang="en-US" sz="1400" dirty="0">
                <a:hlinkClick r:id="rId2"/>
              </a:rPr>
              <a:t>https://www.youtube.com/watch?v=CBLk4_0YQnI</a:t>
            </a:r>
            <a:endParaRPr lang="en-US" sz="1400" dirty="0"/>
          </a:p>
          <a:p>
            <a:pPr>
              <a:defRPr/>
            </a:pPr>
            <a:endParaRPr lang="en-US" dirty="0"/>
          </a:p>
        </p:txBody>
      </p:sp>
      <p:pic>
        <p:nvPicPr>
          <p:cNvPr id="25604" name="Picture 2">
            <a:extLst>
              <a:ext uri="{FF2B5EF4-FFF2-40B4-BE49-F238E27FC236}">
                <a16:creationId xmlns:a16="http://schemas.microsoft.com/office/drawing/2014/main" id="{E1496C30-D77E-44CA-A9A2-E969AD01C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773238"/>
            <a:ext cx="6719887"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0E3D-7BA1-4189-A3F7-2F5CDB197051}"/>
              </a:ext>
            </a:extLst>
          </p:cNvPr>
          <p:cNvSpPr>
            <a:spLocks noGrp="1"/>
          </p:cNvSpPr>
          <p:nvPr>
            <p:ph type="title"/>
          </p:nvPr>
        </p:nvSpPr>
        <p:spPr/>
        <p:txBody>
          <a:bodyPr/>
          <a:lstStyle/>
          <a:p>
            <a:r>
              <a:rPr lang="en-US" sz="4000" b="1" dirty="0">
                <a:solidFill>
                  <a:schemeClr val="bg1"/>
                </a:solidFill>
              </a:rPr>
              <a:t>What is Forecasting?</a:t>
            </a:r>
          </a:p>
        </p:txBody>
      </p:sp>
      <p:sp>
        <p:nvSpPr>
          <p:cNvPr id="3" name="Content Placeholder 2">
            <a:extLst>
              <a:ext uri="{FF2B5EF4-FFF2-40B4-BE49-F238E27FC236}">
                <a16:creationId xmlns:a16="http://schemas.microsoft.com/office/drawing/2014/main" id="{43455291-D739-4F61-AE46-2F2CF0CB9A3D}"/>
              </a:ext>
            </a:extLst>
          </p:cNvPr>
          <p:cNvSpPr>
            <a:spLocks noGrp="1"/>
          </p:cNvSpPr>
          <p:nvPr>
            <p:ph idx="1"/>
          </p:nvPr>
        </p:nvSpPr>
        <p:spPr>
          <a:xfrm>
            <a:off x="609600" y="2296633"/>
            <a:ext cx="3813544" cy="3965945"/>
          </a:xfrm>
        </p:spPr>
        <p:txBody>
          <a:bodyPr/>
          <a:lstStyle/>
          <a:p>
            <a:pPr marL="0" indent="0">
              <a:buNone/>
            </a:pPr>
            <a:r>
              <a:rPr lang="en-US" sz="1400" b="1" dirty="0"/>
              <a:t>Forecasting is the art and science of predicting future events.</a:t>
            </a:r>
          </a:p>
          <a:p>
            <a:pPr marL="0" indent="0">
              <a:buNone/>
            </a:pPr>
            <a:endParaRPr lang="en-US" sz="1200" dirty="0"/>
          </a:p>
          <a:p>
            <a:pPr marL="0" indent="0">
              <a:buNone/>
            </a:pPr>
            <a:r>
              <a:rPr lang="en-US" sz="1200" dirty="0"/>
              <a:t>Methods: </a:t>
            </a:r>
          </a:p>
          <a:p>
            <a:r>
              <a:rPr lang="en-US" sz="1200" dirty="0"/>
              <a:t>taking historical data (such as past sales) and projecting them into the future with a mathematical model</a:t>
            </a:r>
          </a:p>
          <a:p>
            <a:r>
              <a:rPr lang="en-US" sz="1200" dirty="0"/>
              <a:t>It may be a subjective or an intuitive prediction (e.g., “this is a great new product and will sell 20% more than the old one”).</a:t>
            </a:r>
          </a:p>
          <a:p>
            <a:r>
              <a:rPr lang="en-US" sz="1200" dirty="0"/>
              <a:t>It may be based on demand-driven data, such as customer plans to purchase, and projecting them into the future. </a:t>
            </a:r>
            <a:endParaRPr lang="en-US" dirty="0"/>
          </a:p>
        </p:txBody>
      </p:sp>
      <p:sp>
        <p:nvSpPr>
          <p:cNvPr id="4" name="TextBox 3">
            <a:extLst>
              <a:ext uri="{FF2B5EF4-FFF2-40B4-BE49-F238E27FC236}">
                <a16:creationId xmlns:a16="http://schemas.microsoft.com/office/drawing/2014/main" id="{E01403F0-C0BC-4FC3-9ACF-71D9278EE47D}"/>
              </a:ext>
            </a:extLst>
          </p:cNvPr>
          <p:cNvSpPr txBox="1"/>
          <p:nvPr/>
        </p:nvSpPr>
        <p:spPr>
          <a:xfrm>
            <a:off x="6018028" y="2296633"/>
            <a:ext cx="4572000" cy="3077766"/>
          </a:xfrm>
          <a:prstGeom prst="rect">
            <a:avLst/>
          </a:prstGeom>
          <a:noFill/>
        </p:spPr>
        <p:txBody>
          <a:bodyPr wrap="square" rtlCol="0">
            <a:spAutoFit/>
          </a:bodyPr>
          <a:lstStyle/>
          <a:p>
            <a:r>
              <a:rPr lang="en-US" sz="1400" b="1" dirty="0"/>
              <a:t>Forecasting Steps:</a:t>
            </a:r>
          </a:p>
          <a:p>
            <a:endParaRPr lang="en-US" sz="1400" dirty="0"/>
          </a:p>
          <a:p>
            <a:pPr marL="342900" indent="-342900">
              <a:buFont typeface="+mj-lt"/>
              <a:buAutoNum type="arabicPeriod"/>
            </a:pPr>
            <a:r>
              <a:rPr lang="en-US" sz="1400" dirty="0"/>
              <a:t>Determine the use of the forecast</a:t>
            </a:r>
          </a:p>
          <a:p>
            <a:pPr marL="342900" indent="-342900">
              <a:buFont typeface="+mj-lt"/>
              <a:buAutoNum type="arabicPeriod"/>
            </a:pPr>
            <a:r>
              <a:rPr lang="en-US" sz="1400" dirty="0"/>
              <a:t>Select the items to be forecasted</a:t>
            </a:r>
          </a:p>
          <a:p>
            <a:pPr marL="342900" indent="-342900">
              <a:buFont typeface="+mj-lt"/>
              <a:buAutoNum type="arabicPeriod"/>
            </a:pPr>
            <a:r>
              <a:rPr lang="en-US" sz="1400" dirty="0"/>
              <a:t>Determine the time horizon – Is it short, medium, or long term?</a:t>
            </a:r>
          </a:p>
          <a:p>
            <a:pPr marL="342900" indent="-342900">
              <a:buFont typeface="+mj-lt"/>
              <a:buAutoNum type="arabicPeriod"/>
            </a:pPr>
            <a:r>
              <a:rPr lang="en-US" sz="1400" dirty="0"/>
              <a:t>Select the appropriate forecasting model</a:t>
            </a:r>
          </a:p>
          <a:p>
            <a:pPr marL="342900" indent="-342900">
              <a:buFont typeface="+mj-lt"/>
              <a:buAutoNum type="arabicPeriod"/>
            </a:pPr>
            <a:r>
              <a:rPr lang="en-US" sz="1400" dirty="0"/>
              <a:t>Gather the data needed to make the forecast</a:t>
            </a:r>
          </a:p>
          <a:p>
            <a:pPr marL="342900" indent="-342900">
              <a:buFont typeface="+mj-lt"/>
              <a:buAutoNum type="arabicPeriod"/>
            </a:pPr>
            <a:r>
              <a:rPr lang="en-US" sz="1400" dirty="0"/>
              <a:t>Make the forecast</a:t>
            </a:r>
          </a:p>
          <a:p>
            <a:pPr marL="342900" indent="-342900">
              <a:buFont typeface="+mj-lt"/>
              <a:buAutoNum type="arabicPeriod"/>
            </a:pPr>
            <a:r>
              <a:rPr lang="en-US" sz="1400" dirty="0"/>
              <a:t>Validate and implement the results</a:t>
            </a:r>
          </a:p>
          <a:p>
            <a:endParaRPr lang="en-US" dirty="0"/>
          </a:p>
          <a:p>
            <a:endParaRPr lang="en-US" dirty="0"/>
          </a:p>
          <a:p>
            <a:endParaRPr lang="en-US" dirty="0"/>
          </a:p>
        </p:txBody>
      </p:sp>
    </p:spTree>
    <p:extLst>
      <p:ext uri="{BB962C8B-B14F-4D97-AF65-F5344CB8AC3E}">
        <p14:creationId xmlns:p14="http://schemas.microsoft.com/office/powerpoint/2010/main" val="83400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3A9FE8-6097-4CBE-AC2B-9A3D1915805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84606" y="274638"/>
            <a:ext cx="7802064" cy="1257475"/>
          </a:xfrm>
        </p:spPr>
      </p:pic>
      <p:pic>
        <p:nvPicPr>
          <p:cNvPr id="9" name="Picture 8">
            <a:extLst>
              <a:ext uri="{FF2B5EF4-FFF2-40B4-BE49-F238E27FC236}">
                <a16:creationId xmlns:a16="http://schemas.microsoft.com/office/drawing/2014/main" id="{4C0E3632-12CE-4A25-8540-0889F387A9C5}"/>
              </a:ext>
            </a:extLst>
          </p:cNvPr>
          <p:cNvPicPr>
            <a:picLocks noChangeAspect="1"/>
          </p:cNvPicPr>
          <p:nvPr/>
        </p:nvPicPr>
        <p:blipFill>
          <a:blip r:embed="rId4"/>
          <a:stretch>
            <a:fillRect/>
          </a:stretch>
        </p:blipFill>
        <p:spPr>
          <a:xfrm>
            <a:off x="10391674" y="0"/>
            <a:ext cx="1800326" cy="2062716"/>
          </a:xfrm>
          <a:prstGeom prst="rect">
            <a:avLst/>
          </a:prstGeom>
        </p:spPr>
      </p:pic>
      <p:sp>
        <p:nvSpPr>
          <p:cNvPr id="16" name="TextBox 15">
            <a:extLst>
              <a:ext uri="{FF2B5EF4-FFF2-40B4-BE49-F238E27FC236}">
                <a16:creationId xmlns:a16="http://schemas.microsoft.com/office/drawing/2014/main" id="{64F4DD39-ED6F-4ACB-AE4C-4BCFE2F6EAB1}"/>
              </a:ext>
            </a:extLst>
          </p:cNvPr>
          <p:cNvSpPr txBox="1"/>
          <p:nvPr/>
        </p:nvSpPr>
        <p:spPr>
          <a:xfrm>
            <a:off x="1531088" y="2413337"/>
            <a:ext cx="5465135" cy="1015663"/>
          </a:xfrm>
          <a:prstGeom prst="rect">
            <a:avLst/>
          </a:prstGeom>
          <a:solidFill>
            <a:srgbClr val="FFC000"/>
          </a:solidFill>
        </p:spPr>
        <p:txBody>
          <a:bodyPr wrap="square" rtlCol="0">
            <a:spAutoFit/>
          </a:bodyPr>
          <a:lstStyle/>
          <a:p>
            <a:r>
              <a:rPr lang="en-US" b="1" u="sng" dirty="0"/>
              <a:t>PRACTICE:</a:t>
            </a:r>
          </a:p>
          <a:p>
            <a:pPr marL="285750" indent="-285750">
              <a:buFont typeface="Arial" panose="020B0604020202020204" pitchFamily="34" charset="0"/>
              <a:buChar char="•"/>
            </a:pPr>
            <a:r>
              <a:rPr lang="en-US" sz="1400" dirty="0"/>
              <a:t>Read over the information on “Forecasting at Disney World”</a:t>
            </a:r>
          </a:p>
          <a:p>
            <a:pPr marL="285750" indent="-285750">
              <a:buFont typeface="Arial" panose="020B0604020202020204" pitchFamily="34" charset="0"/>
              <a:buChar char="•"/>
            </a:pPr>
            <a:r>
              <a:rPr lang="en-US" sz="1400" dirty="0"/>
              <a:t>Provide an example from the reading of each of the 7 forecasting steps.</a:t>
            </a:r>
          </a:p>
        </p:txBody>
      </p:sp>
    </p:spTree>
    <p:extLst>
      <p:ext uri="{BB962C8B-B14F-4D97-AF65-F5344CB8AC3E}">
        <p14:creationId xmlns:p14="http://schemas.microsoft.com/office/powerpoint/2010/main" val="42156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F6A9-2EA0-48CE-B40E-CEDDC5D9E8CA}"/>
              </a:ext>
            </a:extLst>
          </p:cNvPr>
          <p:cNvSpPr>
            <a:spLocks noGrp="1"/>
          </p:cNvSpPr>
          <p:nvPr>
            <p:ph type="title"/>
          </p:nvPr>
        </p:nvSpPr>
        <p:spPr/>
        <p:txBody>
          <a:bodyPr/>
          <a:lstStyle/>
          <a:p>
            <a:r>
              <a:rPr lang="en-US" b="1" dirty="0">
                <a:solidFill>
                  <a:schemeClr val="bg1"/>
                </a:solidFill>
              </a:rPr>
              <a:t>Objectives</a:t>
            </a:r>
          </a:p>
        </p:txBody>
      </p:sp>
      <p:graphicFrame>
        <p:nvGraphicFramePr>
          <p:cNvPr id="5" name="Content Placeholder 4">
            <a:extLst>
              <a:ext uri="{FF2B5EF4-FFF2-40B4-BE49-F238E27FC236}">
                <a16:creationId xmlns:a16="http://schemas.microsoft.com/office/drawing/2014/main" id="{C0E1A1CA-6F22-4151-86A5-B9A2430E9A29}"/>
              </a:ext>
            </a:extLst>
          </p:cNvPr>
          <p:cNvGraphicFramePr>
            <a:graphicFrameLocks noGrp="1"/>
          </p:cNvGraphicFramePr>
          <p:nvPr>
            <p:ph idx="1"/>
            <p:extLst>
              <p:ext uri="{D42A27DB-BD31-4B8C-83A1-F6EECF244321}">
                <p14:modId xmlns:p14="http://schemas.microsoft.com/office/powerpoint/2010/main" val="3392569061"/>
              </p:ext>
            </p:extLst>
          </p:nvPr>
        </p:nvGraphicFramePr>
        <p:xfrm>
          <a:off x="1636889" y="2537178"/>
          <a:ext cx="9279467" cy="2357819"/>
        </p:xfrm>
        <a:graphic>
          <a:graphicData uri="http://schemas.openxmlformats.org/drawingml/2006/table">
            <a:tbl>
              <a:tblPr firstRow="1" firstCol="1" bandRow="1">
                <a:tableStyleId>{5C22544A-7EE6-4342-B048-85BDC9FD1C3A}</a:tableStyleId>
              </a:tblPr>
              <a:tblGrid>
                <a:gridCol w="9279467">
                  <a:extLst>
                    <a:ext uri="{9D8B030D-6E8A-4147-A177-3AD203B41FA5}">
                      <a16:colId xmlns:a16="http://schemas.microsoft.com/office/drawing/2014/main" val="4060073676"/>
                    </a:ext>
                  </a:extLst>
                </a:gridCol>
              </a:tblGrid>
              <a:tr h="0">
                <a:tc>
                  <a:txBody>
                    <a:bodyPr/>
                    <a:lstStyle/>
                    <a:p>
                      <a:pPr marL="347472" marR="0" indent="-347472" algn="l" fontAlgn="t">
                        <a:lnSpc>
                          <a:spcPct val="107000"/>
                        </a:lnSpc>
                        <a:spcBef>
                          <a:spcPts val="0"/>
                        </a:spcBef>
                        <a:spcAft>
                          <a:spcPts val="0"/>
                        </a:spcAft>
                        <a:buFont typeface="Arial" panose="020B0604020202020204" pitchFamily="34" charset="0"/>
                        <a:buChar char="•"/>
                        <a:tabLst>
                          <a:tab pos="685800" algn="l"/>
                        </a:tabLst>
                      </a:pPr>
                      <a:r>
                        <a:rPr lang="en-US" sz="1600" b="0" u="none" strike="noStrike" dirty="0">
                          <a:solidFill>
                            <a:schemeClr val="tx1"/>
                          </a:solidFill>
                          <a:effectLst/>
                        </a:rPr>
                        <a:t>Students will differentiate between operations management, supply chain, and logistics</a:t>
                      </a:r>
                    </a:p>
                    <a:p>
                      <a:pPr marL="0" marR="0" indent="0" algn="l" fontAlgn="t">
                        <a:lnSpc>
                          <a:spcPct val="107000"/>
                        </a:lnSpc>
                        <a:spcBef>
                          <a:spcPts val="0"/>
                        </a:spcBef>
                        <a:spcAft>
                          <a:spcPts val="0"/>
                        </a:spcAft>
                        <a:buFont typeface="Arial" panose="020B0604020202020204" pitchFamily="34" charset="0"/>
                        <a:buNone/>
                        <a:tabLst>
                          <a:tab pos="685800" algn="l"/>
                        </a:tabLst>
                      </a:pPr>
                      <a:endParaRPr lang="en-US" sz="1600" b="0" u="none" strike="noStrike" dirty="0">
                        <a:solidFill>
                          <a:schemeClr val="tx1"/>
                        </a:solidFill>
                        <a:effectLst/>
                      </a:endParaRPr>
                    </a:p>
                    <a:p>
                      <a:pPr marL="347472" marR="0" indent="-347472" algn="l" fontAlgn="t">
                        <a:lnSpc>
                          <a:spcPct val="107000"/>
                        </a:lnSpc>
                        <a:spcBef>
                          <a:spcPts val="0"/>
                        </a:spcBef>
                        <a:spcAft>
                          <a:spcPts val="0"/>
                        </a:spcAft>
                        <a:buFont typeface="Arial" panose="020B0604020202020204" pitchFamily="34" charset="0"/>
                        <a:buChar char="•"/>
                        <a:tabLst>
                          <a:tab pos="685800" algn="l"/>
                        </a:tabLst>
                      </a:pPr>
                      <a:r>
                        <a:rPr lang="en-US" sz="1600" b="0" u="none" strike="noStrike" dirty="0">
                          <a:solidFill>
                            <a:schemeClr val="tx1"/>
                          </a:solidFill>
                          <a:effectLst/>
                        </a:rPr>
                        <a:t>Students will review foundations of supply chain management</a:t>
                      </a:r>
                    </a:p>
                    <a:p>
                      <a:pPr marL="0" marR="0" indent="0" algn="l" fontAlgn="t">
                        <a:lnSpc>
                          <a:spcPct val="107000"/>
                        </a:lnSpc>
                        <a:spcBef>
                          <a:spcPts val="0"/>
                        </a:spcBef>
                        <a:spcAft>
                          <a:spcPts val="0"/>
                        </a:spcAft>
                        <a:buFont typeface="Arial" panose="020B0604020202020204" pitchFamily="34" charset="0"/>
                        <a:buNone/>
                        <a:tabLst>
                          <a:tab pos="685800" algn="l"/>
                        </a:tabLst>
                      </a:pPr>
                      <a:endParaRPr lang="en-US" sz="1600" b="0" u="none" strike="noStrike" dirty="0">
                        <a:solidFill>
                          <a:schemeClr val="tx1"/>
                        </a:solidFill>
                        <a:effectLst/>
                      </a:endParaRPr>
                    </a:p>
                    <a:p>
                      <a:pPr marL="347472" marR="0" indent="-347472" algn="l" fontAlgn="t">
                        <a:lnSpc>
                          <a:spcPct val="107000"/>
                        </a:lnSpc>
                        <a:spcBef>
                          <a:spcPts val="0"/>
                        </a:spcBef>
                        <a:spcAft>
                          <a:spcPts val="0"/>
                        </a:spcAft>
                        <a:buFont typeface="Arial" panose="020B0604020202020204" pitchFamily="34" charset="0"/>
                        <a:buChar char="•"/>
                        <a:tabLst>
                          <a:tab pos="685800" algn="l"/>
                        </a:tabLst>
                      </a:pPr>
                      <a:r>
                        <a:rPr lang="en-US" sz="1600" b="0" u="none" strike="noStrike" dirty="0">
                          <a:solidFill>
                            <a:schemeClr val="tx1"/>
                          </a:solidFill>
                          <a:effectLst/>
                        </a:rPr>
                        <a:t>Students will examine all 7 areas of supply chain functions</a:t>
                      </a:r>
                    </a:p>
                    <a:p>
                      <a:pPr marL="0" marR="0" indent="0" algn="l" fontAlgn="t">
                        <a:lnSpc>
                          <a:spcPct val="107000"/>
                        </a:lnSpc>
                        <a:spcBef>
                          <a:spcPts val="0"/>
                        </a:spcBef>
                        <a:spcAft>
                          <a:spcPts val="0"/>
                        </a:spcAft>
                        <a:buFont typeface="Arial" panose="020B0604020202020204" pitchFamily="34" charset="0"/>
                        <a:buNone/>
                        <a:tabLst>
                          <a:tab pos="685800" algn="l"/>
                        </a:tabLst>
                      </a:pPr>
                      <a:endParaRPr lang="en-US" sz="1600" b="0" u="none" strike="noStrike" dirty="0">
                        <a:solidFill>
                          <a:schemeClr val="tx1"/>
                        </a:solidFill>
                        <a:effectLst/>
                      </a:endParaRPr>
                    </a:p>
                    <a:p>
                      <a:pPr marL="347472" marR="0" indent="-347472" algn="l" fontAlgn="t">
                        <a:lnSpc>
                          <a:spcPct val="107000"/>
                        </a:lnSpc>
                        <a:spcBef>
                          <a:spcPts val="0"/>
                        </a:spcBef>
                        <a:spcAft>
                          <a:spcPts val="0"/>
                        </a:spcAft>
                        <a:buFont typeface="Arial" panose="020B0604020202020204" pitchFamily="34" charset="0"/>
                        <a:buChar char="•"/>
                        <a:tabLst>
                          <a:tab pos="685800" algn="l"/>
                        </a:tabLst>
                      </a:pPr>
                      <a:r>
                        <a:rPr lang="en-US" sz="1600" b="0" u="none" strike="noStrike" dirty="0">
                          <a:solidFill>
                            <a:schemeClr val="tx1"/>
                          </a:solidFill>
                          <a:effectLst/>
                        </a:rPr>
                        <a:t>Students will analyze the transformation of Starbuck’s supply chain and present their findings</a:t>
                      </a:r>
                    </a:p>
                    <a:p>
                      <a:pPr marL="0" marR="0" indent="0" algn="l" fontAlgn="t">
                        <a:lnSpc>
                          <a:spcPct val="107000"/>
                        </a:lnSpc>
                        <a:spcBef>
                          <a:spcPts val="0"/>
                        </a:spcBef>
                        <a:spcAft>
                          <a:spcPts val="0"/>
                        </a:spcAft>
                        <a:buFont typeface="Arial" panose="020B0604020202020204" pitchFamily="34" charset="0"/>
                        <a:buNone/>
                        <a:tabLst>
                          <a:tab pos="685800" algn="l"/>
                        </a:tabLst>
                      </a:pPr>
                      <a:endParaRPr lang="en-US" sz="1600" b="0" u="none" strike="noStrike" dirty="0">
                        <a:solidFill>
                          <a:schemeClr val="tx1"/>
                        </a:solidFill>
                        <a:effectLst/>
                      </a:endParaRPr>
                    </a:p>
                    <a:p>
                      <a:pPr marL="347472" marR="0" indent="-347472" algn="l" fontAlgn="t">
                        <a:lnSpc>
                          <a:spcPct val="107000"/>
                        </a:lnSpc>
                        <a:spcBef>
                          <a:spcPts val="0"/>
                        </a:spcBef>
                        <a:spcAft>
                          <a:spcPts val="0"/>
                        </a:spcAft>
                        <a:buFont typeface="Arial" panose="020B0604020202020204" pitchFamily="34" charset="0"/>
                        <a:buChar char="•"/>
                        <a:tabLst>
                          <a:tab pos="685800" algn="l"/>
                        </a:tabLst>
                      </a:pPr>
                      <a:r>
                        <a:rPr lang="en-US" sz="1600" b="0" u="none" strike="noStrike" dirty="0">
                          <a:solidFill>
                            <a:schemeClr val="tx1"/>
                          </a:solidFill>
                          <a:effectLst/>
                        </a:rPr>
                        <a:t>Students will compare and contrast the four subdivisions of logistics</a:t>
                      </a:r>
                      <a:endParaRPr lang="en-US" sz="1600" b="0" i="0" u="none" strike="noStrike" dirty="0">
                        <a:solidFill>
                          <a:schemeClr val="tx1"/>
                        </a:solidFill>
                        <a:effectLst/>
                        <a:latin typeface="Arial" panose="020B0604020202020204" pitchFamily="34" charset="0"/>
                      </a:endParaRPr>
                    </a:p>
                  </a:txBody>
                  <a:tcPr marL="68580" marR="68580" marT="9525" marB="0"/>
                </a:tc>
                <a:extLst>
                  <a:ext uri="{0D108BD9-81ED-4DB2-BD59-A6C34878D82A}">
                    <a16:rowId xmlns:a16="http://schemas.microsoft.com/office/drawing/2014/main" val="1611456961"/>
                  </a:ext>
                </a:extLst>
              </a:tr>
            </a:tbl>
          </a:graphicData>
        </a:graphic>
      </p:graphicFrame>
    </p:spTree>
    <p:extLst>
      <p:ext uri="{BB962C8B-B14F-4D97-AF65-F5344CB8AC3E}">
        <p14:creationId xmlns:p14="http://schemas.microsoft.com/office/powerpoint/2010/main" val="13168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A254-D102-4E4E-8588-A301F75458A5}"/>
              </a:ext>
            </a:extLst>
          </p:cNvPr>
          <p:cNvSpPr>
            <a:spLocks noGrp="1"/>
          </p:cNvSpPr>
          <p:nvPr>
            <p:ph type="title"/>
          </p:nvPr>
        </p:nvSpPr>
        <p:spPr/>
        <p:txBody>
          <a:bodyPr/>
          <a:lstStyle/>
          <a:p>
            <a:r>
              <a:rPr lang="en-US" sz="3600" b="1" dirty="0">
                <a:solidFill>
                  <a:schemeClr val="bg1"/>
                </a:solidFill>
              </a:rPr>
              <a:t>Practice Answer Key – Forecasting at</a:t>
            </a:r>
            <a:br>
              <a:rPr lang="en-US" sz="3600" b="1" dirty="0">
                <a:solidFill>
                  <a:schemeClr val="bg1"/>
                </a:solidFill>
              </a:rPr>
            </a:br>
            <a:r>
              <a:rPr lang="en-US" sz="3600" b="1" dirty="0">
                <a:solidFill>
                  <a:schemeClr val="bg1"/>
                </a:solidFill>
              </a:rPr>
              <a:t> Disney World</a:t>
            </a:r>
          </a:p>
        </p:txBody>
      </p:sp>
      <p:sp>
        <p:nvSpPr>
          <p:cNvPr id="3" name="Content Placeholder 2">
            <a:extLst>
              <a:ext uri="{FF2B5EF4-FFF2-40B4-BE49-F238E27FC236}">
                <a16:creationId xmlns:a16="http://schemas.microsoft.com/office/drawing/2014/main" id="{D0555218-9926-4FEF-9048-8A227961EDA8}"/>
              </a:ext>
            </a:extLst>
          </p:cNvPr>
          <p:cNvSpPr>
            <a:spLocks noGrp="1"/>
          </p:cNvSpPr>
          <p:nvPr>
            <p:ph idx="1"/>
          </p:nvPr>
        </p:nvSpPr>
        <p:spPr>
          <a:xfrm>
            <a:off x="609600" y="2349795"/>
            <a:ext cx="10972800" cy="3935857"/>
          </a:xfrm>
        </p:spPr>
        <p:txBody>
          <a:bodyPr/>
          <a:lstStyle/>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Determine the use of the forecast</a:t>
            </a:r>
            <a:r>
              <a:rPr lang="en-US" sz="1400" dirty="0">
                <a:solidFill>
                  <a:srgbClr val="231F20"/>
                </a:solidFill>
                <a:latin typeface="Calibri" panose="020F0502020204030204" pitchFamily="34" charset="0"/>
                <a:cs typeface="Calibri" panose="020F0502020204030204" pitchFamily="34" charset="0"/>
              </a:rPr>
              <a:t>: Disney uses park attendance forecasts to drive decisions about staffing, opening times, ride availability, and food supplies. </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Select the items to be forecasted</a:t>
            </a:r>
            <a:r>
              <a:rPr lang="en-US" sz="1400" dirty="0">
                <a:solidFill>
                  <a:srgbClr val="231F20"/>
                </a:solidFill>
                <a:latin typeface="Calibri" panose="020F0502020204030204" pitchFamily="34" charset="0"/>
                <a:cs typeface="Calibri" panose="020F0502020204030204" pitchFamily="34" charset="0"/>
              </a:rPr>
              <a:t>: For Disney World, there are six main parks. A forecast of daily attendance at each is the main number that determines labor, maintenance, and scheduling. </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Determine the time horizon of the forecast: Is it short, medium, or long term? </a:t>
            </a:r>
            <a:r>
              <a:rPr lang="en-US" sz="1400" dirty="0">
                <a:solidFill>
                  <a:srgbClr val="231F20"/>
                </a:solidFill>
                <a:latin typeface="Calibri" panose="020F0502020204030204" pitchFamily="34" charset="0"/>
                <a:cs typeface="Calibri" panose="020F0502020204030204" pitchFamily="34" charset="0"/>
              </a:rPr>
              <a:t>Disney develops daily, weekly, monthly, annual, and 5-year forecasts.</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Select the forecasting model(s): </a:t>
            </a:r>
            <a:r>
              <a:rPr lang="en-US" sz="1400" dirty="0">
                <a:solidFill>
                  <a:srgbClr val="231F20"/>
                </a:solidFill>
                <a:latin typeface="Calibri" panose="020F0502020204030204" pitchFamily="34" charset="0"/>
                <a:cs typeface="Calibri" panose="020F0502020204030204" pitchFamily="34" charset="0"/>
              </a:rPr>
              <a:t>Disney uses a variety of statistical models that we shall discuss, including moving averages, econometrics, and regression analysis. It also employs judgmental, or nonquantitative, models. </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Gather the data needed to make the forecast: </a:t>
            </a:r>
            <a:r>
              <a:rPr lang="en-US" sz="1400" dirty="0">
                <a:solidFill>
                  <a:srgbClr val="231F20"/>
                </a:solidFill>
                <a:latin typeface="Calibri" panose="020F0502020204030204" pitchFamily="34" charset="0"/>
                <a:cs typeface="Calibri" panose="020F0502020204030204" pitchFamily="34" charset="0"/>
              </a:rPr>
              <a:t>Disney’s forecasting team employs 35 analysts and 70 field personnel to survey 1 million people/businesses every year. Disney also uses a firm called Global Insights for travel industry forecasts and gathers data on exchange rates, arrivals into the U.S., airline specials, Wall Street trends, and school vacation schedules.</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Make the forecast. </a:t>
            </a:r>
          </a:p>
          <a:p>
            <a:pPr marL="228600" indent="-228600">
              <a:buFont typeface="+mj-lt"/>
              <a:buAutoNum type="arabicPeriod"/>
            </a:pPr>
            <a:r>
              <a:rPr lang="en-US" sz="1400" b="1" dirty="0">
                <a:solidFill>
                  <a:srgbClr val="231F20"/>
                </a:solidFill>
                <a:latin typeface="Calibri" panose="020F0502020204030204" pitchFamily="34" charset="0"/>
                <a:cs typeface="Calibri" panose="020F0502020204030204" pitchFamily="34" charset="0"/>
              </a:rPr>
              <a:t>Validate and implement the results: </a:t>
            </a:r>
            <a:r>
              <a:rPr lang="en-US" sz="1400" dirty="0">
                <a:solidFill>
                  <a:srgbClr val="231F20"/>
                </a:solidFill>
                <a:latin typeface="Calibri" panose="020F0502020204030204" pitchFamily="34" charset="0"/>
                <a:cs typeface="Calibri" panose="020F0502020204030204" pitchFamily="34" charset="0"/>
              </a:rPr>
              <a:t>At Disney, forecasts are reviewed daily at the highest levels to make sure that the model, assumptions, and data are valid. Error measures are applied; then the forecasts are used to schedule personnel down to 15-minute intervals.</a:t>
            </a:r>
          </a:p>
          <a:p>
            <a:pPr marL="228600" indent="-228600">
              <a:buFont typeface="+mj-lt"/>
              <a:buAutoNum type="arabicPeriod"/>
            </a:pPr>
            <a:endParaRPr lang="en-US" sz="1400" dirty="0">
              <a:solidFill>
                <a:srgbClr val="231F20"/>
              </a:solidFill>
              <a:latin typeface="Calibri" panose="020F0502020204030204" pitchFamily="34" charset="0"/>
              <a:cs typeface="Calibri" panose="020F0502020204030204" pitchFamily="34" charset="0"/>
            </a:endParaRPr>
          </a:p>
          <a:p>
            <a:pPr marL="0" indent="0">
              <a:buNone/>
            </a:pPr>
            <a:r>
              <a:rPr lang="en-US" sz="1200" dirty="0">
                <a:solidFill>
                  <a:srgbClr val="231F20"/>
                </a:solidFill>
                <a:latin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375875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23EF-EF1A-47E5-85EC-047421891EE2}"/>
              </a:ext>
            </a:extLst>
          </p:cNvPr>
          <p:cNvSpPr>
            <a:spLocks noGrp="1"/>
          </p:cNvSpPr>
          <p:nvPr>
            <p:ph type="title"/>
          </p:nvPr>
        </p:nvSpPr>
        <p:spPr/>
        <p:txBody>
          <a:bodyPr/>
          <a:lstStyle/>
          <a:p>
            <a:r>
              <a:rPr lang="en-US" sz="4000" b="1" dirty="0">
                <a:solidFill>
                  <a:schemeClr val="bg1"/>
                </a:solidFill>
              </a:rPr>
              <a:t>Forecasting Approaches</a:t>
            </a:r>
          </a:p>
        </p:txBody>
      </p:sp>
      <p:sp>
        <p:nvSpPr>
          <p:cNvPr id="3" name="Content Placeholder 2">
            <a:extLst>
              <a:ext uri="{FF2B5EF4-FFF2-40B4-BE49-F238E27FC236}">
                <a16:creationId xmlns:a16="http://schemas.microsoft.com/office/drawing/2014/main" id="{1C273BE2-B0EE-4A73-BC8E-D88101C47095}"/>
              </a:ext>
            </a:extLst>
          </p:cNvPr>
          <p:cNvSpPr>
            <a:spLocks noGrp="1"/>
          </p:cNvSpPr>
          <p:nvPr>
            <p:ph idx="1"/>
          </p:nvPr>
        </p:nvSpPr>
        <p:spPr>
          <a:xfrm>
            <a:off x="1669313" y="2328530"/>
            <a:ext cx="3771014" cy="4159141"/>
          </a:xfrm>
        </p:spPr>
        <p:txBody>
          <a:bodyPr/>
          <a:lstStyle/>
          <a:p>
            <a:pPr marL="0" indent="0">
              <a:buNone/>
            </a:pPr>
            <a:r>
              <a:rPr lang="en-US" sz="1400" b="1" dirty="0"/>
              <a:t>Quantitative Forecasts</a:t>
            </a:r>
          </a:p>
          <a:p>
            <a:pPr marL="0" indent="0">
              <a:buNone/>
            </a:pPr>
            <a:r>
              <a:rPr lang="en-US" sz="1400" dirty="0"/>
              <a:t>Forecasts that employ mathematical modeling to forecast demand.</a:t>
            </a:r>
          </a:p>
          <a:p>
            <a:pPr marL="0" indent="0">
              <a:buNone/>
            </a:pPr>
            <a:endParaRPr lang="en-US" sz="1400" dirty="0"/>
          </a:p>
          <a:p>
            <a:pPr marL="0" indent="0">
              <a:buNone/>
            </a:pPr>
            <a:r>
              <a:rPr lang="en-US" sz="1400" b="1" dirty="0"/>
              <a:t>Examples:</a:t>
            </a:r>
          </a:p>
          <a:p>
            <a:r>
              <a:rPr lang="en-US" sz="1400" b="1" dirty="0">
                <a:latin typeface="Calibri" panose="020F0502020204030204" pitchFamily="34" charset="0"/>
                <a:cs typeface="Calibri" panose="020F0502020204030204" pitchFamily="34" charset="0"/>
              </a:rPr>
              <a:t>Moving Averages </a:t>
            </a:r>
            <a:r>
              <a:rPr lang="en-US" sz="1400" dirty="0">
                <a:latin typeface="Calibri" panose="020F0502020204030204" pitchFamily="34" charset="0"/>
                <a:cs typeface="Calibri" panose="020F0502020204030204" pitchFamily="34" charset="0"/>
              </a:rPr>
              <a:t>- </a:t>
            </a:r>
            <a:r>
              <a:rPr lang="en-US" sz="1400" dirty="0">
                <a:solidFill>
                  <a:srgbClr val="231F20"/>
                </a:solidFill>
                <a:latin typeface="Calibri" panose="020F0502020204030204" pitchFamily="34" charset="0"/>
                <a:cs typeface="Calibri" panose="020F0502020204030204" pitchFamily="34" charset="0"/>
              </a:rPr>
              <a:t>uses a number of historical actual data values to generate a forecast - useful if we can assume that market demands will stay fairly steady over time </a:t>
            </a:r>
          </a:p>
          <a:p>
            <a:endParaRPr lang="en-US" sz="1400" dirty="0">
              <a:solidFill>
                <a:srgbClr val="231F20"/>
              </a:solidFill>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Exponential Smoothing </a:t>
            </a:r>
            <a:r>
              <a:rPr lang="en-US" sz="1400" dirty="0">
                <a:latin typeface="Calibri" panose="020F0502020204030204" pitchFamily="34" charset="0"/>
                <a:cs typeface="Calibri" panose="020F0502020204030204" pitchFamily="34" charset="0"/>
              </a:rPr>
              <a:t>- </a:t>
            </a:r>
            <a:r>
              <a:rPr lang="en-US" sz="1400" dirty="0">
                <a:solidFill>
                  <a:srgbClr val="231F20"/>
                </a:solidFill>
                <a:latin typeface="ff5"/>
              </a:rPr>
              <a:t>latest estimate of demand is equal to the old forecast adjusted by a fraction of the difference between the last period’s actual demand and last period’s forecast – involves very little recordkeeping of past data</a:t>
            </a:r>
          </a:p>
          <a:p>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63DC541-F343-4947-9772-A6A479951635}"/>
              </a:ext>
            </a:extLst>
          </p:cNvPr>
          <p:cNvSpPr txBox="1"/>
          <p:nvPr/>
        </p:nvSpPr>
        <p:spPr>
          <a:xfrm>
            <a:off x="6751674" y="2307265"/>
            <a:ext cx="3880884" cy="2246769"/>
          </a:xfrm>
          <a:prstGeom prst="rect">
            <a:avLst/>
          </a:prstGeom>
          <a:noFill/>
        </p:spPr>
        <p:txBody>
          <a:bodyPr wrap="square" rtlCol="0">
            <a:spAutoFit/>
          </a:bodyPr>
          <a:lstStyle/>
          <a:p>
            <a:r>
              <a:rPr lang="en-US" sz="1400" b="1" dirty="0"/>
              <a:t>Qualitative Forecasts</a:t>
            </a:r>
            <a:endParaRPr lang="en-US" sz="1400" dirty="0"/>
          </a:p>
          <a:p>
            <a:r>
              <a:rPr lang="en-US" sz="1400" dirty="0"/>
              <a:t>Forecasts that incorporate such factors as the decision maker’s intuition, emotions, personal experiences, and value system.</a:t>
            </a:r>
          </a:p>
          <a:p>
            <a:endParaRPr lang="en-US" sz="1400" b="1" dirty="0"/>
          </a:p>
          <a:p>
            <a:r>
              <a:rPr lang="en-US" sz="1400" b="1" dirty="0"/>
              <a:t>Examples:</a:t>
            </a:r>
          </a:p>
          <a:p>
            <a:pPr marL="742950" lvl="1" indent="-285750">
              <a:buFont typeface="Arial" panose="020B0604020202020204" pitchFamily="34" charset="0"/>
              <a:buChar char="•"/>
            </a:pPr>
            <a:r>
              <a:rPr lang="en-US" sz="1400" dirty="0"/>
              <a:t>Jury of executive opinion</a:t>
            </a:r>
          </a:p>
          <a:p>
            <a:pPr marL="742950" lvl="1" indent="-285750">
              <a:buFont typeface="Arial" panose="020B0604020202020204" pitchFamily="34" charset="0"/>
              <a:buChar char="•"/>
            </a:pPr>
            <a:r>
              <a:rPr lang="en-US" sz="1400" dirty="0"/>
              <a:t>Sales force composite</a:t>
            </a:r>
          </a:p>
          <a:p>
            <a:pPr marL="742950" lvl="1" indent="-285750">
              <a:buFont typeface="Arial" panose="020B0604020202020204" pitchFamily="34" charset="0"/>
              <a:buChar char="•"/>
            </a:pPr>
            <a:r>
              <a:rPr lang="en-US" sz="1400" dirty="0"/>
              <a:t>Market survey</a:t>
            </a:r>
          </a:p>
          <a:p>
            <a:endParaRPr lang="en-US" sz="1400" dirty="0"/>
          </a:p>
        </p:txBody>
      </p:sp>
      <p:cxnSp>
        <p:nvCxnSpPr>
          <p:cNvPr id="7" name="Straight Connector 6">
            <a:extLst>
              <a:ext uri="{FF2B5EF4-FFF2-40B4-BE49-F238E27FC236}">
                <a16:creationId xmlns:a16="http://schemas.microsoft.com/office/drawing/2014/main" id="{D8B5FE97-E961-41F7-BD94-0DD35C09E1FA}"/>
              </a:ext>
            </a:extLst>
          </p:cNvPr>
          <p:cNvCxnSpPr/>
          <p:nvPr/>
        </p:nvCxnSpPr>
        <p:spPr>
          <a:xfrm>
            <a:off x="5901070" y="2307265"/>
            <a:ext cx="0" cy="398720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8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5E014A-2E36-4E1E-87F1-CCBFE51F7329}"/>
              </a:ext>
            </a:extLst>
          </p:cNvPr>
          <p:cNvSpPr>
            <a:spLocks noGrp="1" noChangeArrowheads="1"/>
          </p:cNvSpPr>
          <p:nvPr>
            <p:ph type="title"/>
          </p:nvPr>
        </p:nvSpPr>
        <p:spPr/>
        <p:txBody>
          <a:bodyPr/>
          <a:lstStyle/>
          <a:p>
            <a:pPr eaLnBrk="1" hangingPunct="1"/>
            <a:r>
              <a:rPr lang="en-US" altLang="en-US" sz="3600" b="1">
                <a:solidFill>
                  <a:schemeClr val="bg1"/>
                </a:solidFill>
              </a:rPr>
              <a:t>Supply Management and Procurement</a:t>
            </a:r>
          </a:p>
        </p:txBody>
      </p:sp>
      <p:pic>
        <p:nvPicPr>
          <p:cNvPr id="28675" name="Picture 3">
            <a:extLst>
              <a:ext uri="{FF2B5EF4-FFF2-40B4-BE49-F238E27FC236}">
                <a16:creationId xmlns:a16="http://schemas.microsoft.com/office/drawing/2014/main" id="{EB48AE1E-A9CE-4535-9E76-42F1305F6C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8075" y="2420938"/>
            <a:ext cx="4679950" cy="345916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92E2C7B-A88B-4387-BA4B-B1B59C4BBD4F}"/>
              </a:ext>
            </a:extLst>
          </p:cNvPr>
          <p:cNvSpPr>
            <a:spLocks noGrp="1" noChangeArrowheads="1"/>
          </p:cNvSpPr>
          <p:nvPr>
            <p:ph type="title"/>
          </p:nvPr>
        </p:nvSpPr>
        <p:spPr/>
        <p:txBody>
          <a:bodyPr/>
          <a:lstStyle/>
          <a:p>
            <a:pPr eaLnBrk="1" hangingPunct="1"/>
            <a:r>
              <a:rPr lang="en-US" altLang="en-US" b="1">
                <a:solidFill>
                  <a:schemeClr val="bg1"/>
                </a:solidFill>
              </a:rPr>
              <a:t>SCM Activities</a:t>
            </a:r>
          </a:p>
        </p:txBody>
      </p:sp>
      <p:sp>
        <p:nvSpPr>
          <p:cNvPr id="3" name="Content Placeholder 2">
            <a:extLst>
              <a:ext uri="{FF2B5EF4-FFF2-40B4-BE49-F238E27FC236}">
                <a16:creationId xmlns:a16="http://schemas.microsoft.com/office/drawing/2014/main" id="{80135775-DCC0-45C7-9D24-30D2C74B530B}"/>
              </a:ext>
            </a:extLst>
          </p:cNvPr>
          <p:cNvSpPr>
            <a:spLocks noGrp="1"/>
          </p:cNvSpPr>
          <p:nvPr>
            <p:ph idx="1"/>
          </p:nvPr>
        </p:nvSpPr>
        <p:spPr>
          <a:xfrm>
            <a:off x="1919288" y="2205039"/>
            <a:ext cx="8229600" cy="3989387"/>
          </a:xfrm>
        </p:spPr>
        <p:txBody>
          <a:bodyPr/>
          <a:lstStyle/>
          <a:p>
            <a:pPr marL="0" indent="0" eaLnBrk="1" hangingPunct="1">
              <a:buNone/>
              <a:defRPr/>
            </a:pPr>
            <a:r>
              <a:rPr lang="en-US" sz="1600"/>
              <a:t>SCM takes into consideration activities involved in confirming that products from the raw material stage are turned into finished products and delivered to customers.</a:t>
            </a:r>
          </a:p>
          <a:p>
            <a:pPr eaLnBrk="1" hangingPunct="1">
              <a:defRPr/>
            </a:pPr>
            <a:endParaRPr lang="en-US" sz="1600"/>
          </a:p>
          <a:p>
            <a:pPr marL="0" indent="0" eaLnBrk="1" hangingPunct="1">
              <a:buNone/>
              <a:defRPr/>
            </a:pPr>
            <a:r>
              <a:rPr lang="en-US" sz="1600"/>
              <a:t>These activities include:</a:t>
            </a:r>
          </a:p>
          <a:p>
            <a:pPr marL="400050" lvl="1" indent="0" eaLnBrk="1" hangingPunct="1">
              <a:buNone/>
              <a:defRPr/>
            </a:pPr>
            <a:r>
              <a:rPr lang="en-US" sz="1200"/>
              <a:t> • </a:t>
            </a:r>
            <a:r>
              <a:rPr lang="en-US" sz="1400"/>
              <a:t>Sourcing of raw material and parts</a:t>
            </a:r>
          </a:p>
          <a:p>
            <a:pPr marL="400050" lvl="1" indent="0" eaLnBrk="1" hangingPunct="1">
              <a:buNone/>
              <a:defRPr/>
            </a:pPr>
            <a:r>
              <a:rPr lang="en-US" sz="1400"/>
              <a:t> • Manufacturing and assembling</a:t>
            </a:r>
          </a:p>
          <a:p>
            <a:pPr marL="400050" lvl="1" indent="0" eaLnBrk="1" hangingPunct="1">
              <a:buNone/>
              <a:defRPr/>
            </a:pPr>
            <a:r>
              <a:rPr lang="en-US" sz="1400"/>
              <a:t> • Warehousing and controlling inventory</a:t>
            </a:r>
          </a:p>
          <a:p>
            <a:pPr marL="400050" lvl="1" indent="0" eaLnBrk="1" hangingPunct="1">
              <a:buNone/>
              <a:defRPr/>
            </a:pPr>
            <a:r>
              <a:rPr lang="en-US" sz="1400"/>
              <a:t> • Entering and managing orders</a:t>
            </a:r>
          </a:p>
          <a:p>
            <a:pPr marL="400050" lvl="1" indent="0" eaLnBrk="1" hangingPunct="1">
              <a:buNone/>
              <a:defRPr/>
            </a:pPr>
            <a:r>
              <a:rPr lang="en-US" sz="1400"/>
              <a:t> • Finishing, customizing, and packaging</a:t>
            </a:r>
          </a:p>
          <a:p>
            <a:pPr marL="400050" lvl="1" indent="0" eaLnBrk="1" hangingPunct="1">
              <a:buNone/>
              <a:defRPr/>
            </a:pPr>
            <a:r>
              <a:rPr lang="en-US" sz="1400"/>
              <a:t> • Distributing across all channels</a:t>
            </a:r>
          </a:p>
          <a:p>
            <a:pPr marL="400050" lvl="1" indent="0" eaLnBrk="1" hangingPunct="1">
              <a:buNone/>
              <a:defRPr/>
            </a:pPr>
            <a:r>
              <a:rPr lang="en-US" sz="1400"/>
              <a:t> • Delivering to final customers</a:t>
            </a:r>
          </a:p>
          <a:p>
            <a:pPr marL="400050" lvl="1" indent="0" eaLnBrk="1" hangingPunct="1">
              <a:buNone/>
              <a:defRPr/>
            </a:pPr>
            <a:r>
              <a:rPr lang="en-US" sz="1400"/>
              <a:t> • Managing relationships with suppliers</a:t>
            </a:r>
          </a:p>
          <a:p>
            <a:pPr marL="400050" lvl="1" indent="0" eaLnBrk="1" hangingPunct="1">
              <a:buNone/>
              <a:defRPr/>
            </a:pPr>
            <a:r>
              <a:rPr lang="en-US" sz="1400"/>
              <a:t> • Managing relationships with customers</a:t>
            </a:r>
          </a:p>
          <a:p>
            <a:pPr marL="400050" lvl="1" indent="0" eaLnBrk="1" hangingPunct="1">
              <a:buNone/>
              <a:defRPr/>
            </a:pPr>
            <a:r>
              <a:rPr lang="en-US" sz="1400"/>
              <a:t> • Maintaining the information systems necessary to monitor the above activities</a:t>
            </a:r>
          </a:p>
          <a:p>
            <a:pPr marL="0" indent="0" eaLnBrk="1" hangingPunct="1">
              <a:buNone/>
              <a:defRPr/>
            </a:pPr>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4C47082-50E2-4FF0-91C4-318C3128155E}"/>
              </a:ext>
            </a:extLst>
          </p:cNvPr>
          <p:cNvSpPr>
            <a:spLocks noGrp="1" noChangeArrowheads="1"/>
          </p:cNvSpPr>
          <p:nvPr>
            <p:ph type="title"/>
          </p:nvPr>
        </p:nvSpPr>
        <p:spPr/>
        <p:txBody>
          <a:bodyPr/>
          <a:lstStyle/>
          <a:p>
            <a:r>
              <a:rPr lang="en-US" altLang="en-US" sz="3600" b="1">
                <a:solidFill>
                  <a:schemeClr val="bg1"/>
                </a:solidFill>
              </a:rPr>
              <a:t>Procurement Process</a:t>
            </a:r>
          </a:p>
        </p:txBody>
      </p:sp>
      <p:sp>
        <p:nvSpPr>
          <p:cNvPr id="30723" name="Content Placeholder 2">
            <a:extLst>
              <a:ext uri="{FF2B5EF4-FFF2-40B4-BE49-F238E27FC236}">
                <a16:creationId xmlns:a16="http://schemas.microsoft.com/office/drawing/2014/main" id="{F903DCBF-5F7B-4C5A-B7DA-D7530E617E04}"/>
              </a:ext>
            </a:extLst>
          </p:cNvPr>
          <p:cNvSpPr>
            <a:spLocks noGrp="1" noChangeArrowheads="1"/>
          </p:cNvSpPr>
          <p:nvPr>
            <p:ph idx="1"/>
          </p:nvPr>
        </p:nvSpPr>
        <p:spPr>
          <a:xfrm>
            <a:off x="1981200" y="2060575"/>
            <a:ext cx="8229600" cy="4065588"/>
          </a:xfrm>
        </p:spPr>
        <p:txBody>
          <a:bodyPr/>
          <a:lstStyle/>
          <a:p>
            <a:r>
              <a:rPr lang="en-US" altLang="en-US" sz="1400"/>
              <a:t>Procurement personnel receive requirements on purchase requisitions, solicit suppliers for pricing and delivery, evaluate supplier responses using an evaluation process, negotiate to achieve best value, and make awards by issuing POs. POs are a company’s authorizing documents and financial commitments to buy products and services.</a:t>
            </a:r>
          </a:p>
          <a:p>
            <a:r>
              <a:rPr lang="en-US" altLang="en-US" sz="1400"/>
              <a:t>Without linkage to the demand plan, procurement would not know what to buy and when to buy it. The demand plan considers when items are needed in inventory against the supplier’s lead time (the time it takes for a supplier to deliver goods after a PO is placed). </a:t>
            </a:r>
          </a:p>
          <a:p>
            <a:r>
              <a:rPr lang="en-US" altLang="en-US" sz="1400"/>
              <a:t>Procurement is a function that interacts with suppliers globally to achieve the best value for an organization. Procurement personnel must consider the benefits and risks of working with suppliers in different countries. The specific issues must be managed across different time zones and cultures, and different approaches must be used to mitigate supplier disruptions like natural disasters, embargos, strikes, currency fluctuations, and military conflicts.</a:t>
            </a:r>
          </a:p>
          <a:p>
            <a:r>
              <a:rPr lang="en-US" altLang="en-US" sz="1400"/>
              <a:t> Procurement personnel must also manage suppliers after awarding a PO to ensure products and services are delivered on time, at the value stated on the PO, and at the correct quality level. If suppliers are not managed and open POs are not tracked, late deliveries could cause manufacturing disruptions and even delivery delays, resulting in lost sales.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592256A-C71A-4728-B078-53A834C2D70A}"/>
              </a:ext>
            </a:extLst>
          </p:cNvPr>
          <p:cNvSpPr>
            <a:spLocks noGrp="1" noChangeArrowheads="1"/>
          </p:cNvSpPr>
          <p:nvPr>
            <p:ph type="title"/>
          </p:nvPr>
        </p:nvSpPr>
        <p:spPr>
          <a:xfrm>
            <a:off x="4800600" y="274638"/>
            <a:ext cx="5410200" cy="1143000"/>
          </a:xfrm>
        </p:spPr>
        <p:txBody>
          <a:bodyPr/>
          <a:lstStyle/>
          <a:p>
            <a:pPr eaLnBrk="1" hangingPunct="1"/>
            <a:r>
              <a:rPr lang="en-US" altLang="en-US" b="1">
                <a:solidFill>
                  <a:schemeClr val="bg1"/>
                </a:solidFill>
              </a:rPr>
              <a:t>Listerine’s Supply Chain</a:t>
            </a:r>
          </a:p>
        </p:txBody>
      </p:sp>
      <p:pic>
        <p:nvPicPr>
          <p:cNvPr id="31747" name="Picture 2">
            <a:extLst>
              <a:ext uri="{FF2B5EF4-FFF2-40B4-BE49-F238E27FC236}">
                <a16:creationId xmlns:a16="http://schemas.microsoft.com/office/drawing/2014/main" id="{D791D8CE-ABA7-4D55-BDD1-D272AFFF9E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115888"/>
            <a:ext cx="2828925" cy="1619250"/>
          </a:xfrm>
          <a:noFill/>
        </p:spPr>
      </p:pic>
      <p:sp>
        <p:nvSpPr>
          <p:cNvPr id="4" name="TextBox 3">
            <a:extLst>
              <a:ext uri="{FF2B5EF4-FFF2-40B4-BE49-F238E27FC236}">
                <a16:creationId xmlns:a16="http://schemas.microsoft.com/office/drawing/2014/main" id="{6FC3023B-D34E-4403-8189-29E241BFCEC1}"/>
              </a:ext>
            </a:extLst>
          </p:cNvPr>
          <p:cNvSpPr txBox="1"/>
          <p:nvPr/>
        </p:nvSpPr>
        <p:spPr>
          <a:xfrm>
            <a:off x="2135188" y="2420939"/>
            <a:ext cx="4248150" cy="3540125"/>
          </a:xfrm>
          <a:prstGeom prst="rect">
            <a:avLst/>
          </a:prstGeom>
          <a:solidFill>
            <a:schemeClr val="accent1">
              <a:lumMod val="75000"/>
            </a:schemeClr>
          </a:solidFill>
        </p:spPr>
        <p:txBody>
          <a:bodyPr>
            <a:spAutoFit/>
          </a:bodyPr>
          <a:lstStyle/>
          <a:p>
            <a:pPr fontAlgn="base">
              <a:spcBef>
                <a:spcPct val="0"/>
              </a:spcBef>
              <a:spcAft>
                <a:spcPct val="0"/>
              </a:spcAft>
              <a:defRPr/>
            </a:pPr>
            <a:r>
              <a:rPr lang="en-US" sz="1400" dirty="0">
                <a:solidFill>
                  <a:srgbClr val="000000"/>
                </a:solidFill>
                <a:latin typeface="Arial" charset="0"/>
                <a:cs typeface="Arial" charset="0"/>
              </a:rPr>
              <a:t>Listerine was first formulated in 1879 as a surgical antiseptic and has been used by dentists for oral care since 1985. In 1914 it became the first over-the-counter antiseptic mouthwash. The original formula has a notoriously strong flavor, but it was almost 80 years before new variations were introduced. Then in 1992 Cool Mint Listerine was introduced, followed by </a:t>
            </a:r>
            <a:r>
              <a:rPr lang="en-US" sz="1400" dirty="0" err="1">
                <a:solidFill>
                  <a:srgbClr val="000000"/>
                </a:solidFill>
                <a:latin typeface="Arial" charset="0"/>
                <a:cs typeface="Arial" charset="0"/>
              </a:rPr>
              <a:t>FreshBurst</a:t>
            </a:r>
            <a:r>
              <a:rPr lang="en-US" sz="1400" dirty="0">
                <a:solidFill>
                  <a:srgbClr val="000000"/>
                </a:solidFill>
                <a:latin typeface="Arial" charset="0"/>
                <a:cs typeface="Arial" charset="0"/>
              </a:rPr>
              <a:t> in 2003—and now there are eight different versions, marketed under the slogan “Kills germs that cause bad breath.”</a:t>
            </a:r>
          </a:p>
          <a:p>
            <a:pPr fontAlgn="base">
              <a:spcBef>
                <a:spcPct val="0"/>
              </a:spcBef>
              <a:spcAft>
                <a:spcPct val="0"/>
              </a:spcAft>
              <a:defRPr/>
            </a:pPr>
            <a:endParaRPr lang="en-US" sz="1400" dirty="0">
              <a:solidFill>
                <a:srgbClr val="000000"/>
              </a:solidFill>
              <a:latin typeface="Arial" charset="0"/>
              <a:cs typeface="Arial" charset="0"/>
            </a:endParaRPr>
          </a:p>
          <a:p>
            <a:pPr fontAlgn="base">
              <a:spcBef>
                <a:spcPct val="0"/>
              </a:spcBef>
              <a:spcAft>
                <a:spcPct val="0"/>
              </a:spcAft>
              <a:defRPr/>
            </a:pPr>
            <a:r>
              <a:rPr lang="en-US" sz="1400" dirty="0">
                <a:solidFill>
                  <a:srgbClr val="000000"/>
                </a:solidFill>
                <a:latin typeface="Arial" charset="0"/>
                <a:cs typeface="Arial" charset="0"/>
              </a:rPr>
              <a:t>The ownership of Listerine has changed several times. Most recently it was owned by Pfizer’s consumer healthcare division until this was taken over by Johnson and Johnson in December 2006.</a:t>
            </a:r>
          </a:p>
        </p:txBody>
      </p:sp>
      <p:pic>
        <p:nvPicPr>
          <p:cNvPr id="31749" name="Picture 4">
            <a:extLst>
              <a:ext uri="{FF2B5EF4-FFF2-40B4-BE49-F238E27FC236}">
                <a16:creationId xmlns:a16="http://schemas.microsoft.com/office/drawing/2014/main" id="{A2892940-DEDE-4C03-A0A4-2C5D4FAFF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6" y="2419350"/>
            <a:ext cx="1336675" cy="133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5">
            <a:extLst>
              <a:ext uri="{FF2B5EF4-FFF2-40B4-BE49-F238E27FC236}">
                <a16:creationId xmlns:a16="http://schemas.microsoft.com/office/drawing/2014/main" id="{2EF3A2CB-DACE-4582-83A2-B4FE66F15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4" y="3879851"/>
            <a:ext cx="1119187" cy="112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6E64FA4-84DF-4D5B-B54E-72FD5D458939}"/>
              </a:ext>
            </a:extLst>
          </p:cNvPr>
          <p:cNvSpPr>
            <a:spLocks noGrp="1" noChangeArrowheads="1"/>
          </p:cNvSpPr>
          <p:nvPr>
            <p:ph type="title"/>
          </p:nvPr>
        </p:nvSpPr>
        <p:spPr/>
        <p:txBody>
          <a:bodyPr/>
          <a:lstStyle/>
          <a:p>
            <a:pPr eaLnBrk="1" hangingPunct="1"/>
            <a:r>
              <a:rPr lang="en-US" altLang="en-US" b="1" i="1">
                <a:solidFill>
                  <a:srgbClr val="FFFF00"/>
                </a:solidFill>
              </a:rPr>
              <a:t>Great Moments in Listory</a:t>
            </a:r>
          </a:p>
        </p:txBody>
      </p:sp>
      <p:pic>
        <p:nvPicPr>
          <p:cNvPr id="32771" name="Picture 2">
            <a:extLst>
              <a:ext uri="{FF2B5EF4-FFF2-40B4-BE49-F238E27FC236}">
                <a16:creationId xmlns:a16="http://schemas.microsoft.com/office/drawing/2014/main" id="{7EE702F6-C56D-42B7-A927-B6D1AEEBD3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32176" y="2205039"/>
            <a:ext cx="5172075" cy="3800475"/>
          </a:xfrm>
          <a:noFill/>
        </p:spPr>
      </p:pic>
      <p:sp>
        <p:nvSpPr>
          <p:cNvPr id="32772" name="Rectangle 3">
            <a:extLst>
              <a:ext uri="{FF2B5EF4-FFF2-40B4-BE49-F238E27FC236}">
                <a16:creationId xmlns:a16="http://schemas.microsoft.com/office/drawing/2014/main" id="{A8DF7700-F707-47F5-9611-4EBEC491F51C}"/>
              </a:ext>
            </a:extLst>
          </p:cNvPr>
          <p:cNvSpPr>
            <a:spLocks noChangeArrowheads="1"/>
          </p:cNvSpPr>
          <p:nvPr/>
        </p:nvSpPr>
        <p:spPr bwMode="auto">
          <a:xfrm>
            <a:off x="6097588" y="6124576"/>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400">
                <a:solidFill>
                  <a:srgbClr val="000000"/>
                </a:solidFill>
              </a:rPr>
              <a:t>https://www.youtube.com/watch?v=nqyJ1OL2IYs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E493392-049C-4677-8F39-D1450D0BA593}"/>
              </a:ext>
            </a:extLst>
          </p:cNvPr>
          <p:cNvSpPr>
            <a:spLocks noGrp="1" noChangeArrowheads="1"/>
          </p:cNvSpPr>
          <p:nvPr>
            <p:ph type="title"/>
          </p:nvPr>
        </p:nvSpPr>
        <p:spPr/>
        <p:txBody>
          <a:bodyPr/>
          <a:lstStyle/>
          <a:p>
            <a:pPr eaLnBrk="1" hangingPunct="1"/>
            <a:r>
              <a:rPr lang="en-US" altLang="en-US" sz="3200" b="1">
                <a:solidFill>
                  <a:schemeClr val="bg1"/>
                </a:solidFill>
              </a:rPr>
              <a:t>ACTIVITY: Map Listerine Supply Chain</a:t>
            </a:r>
          </a:p>
        </p:txBody>
      </p:sp>
      <p:sp>
        <p:nvSpPr>
          <p:cNvPr id="4" name="TextBox 3">
            <a:extLst>
              <a:ext uri="{FF2B5EF4-FFF2-40B4-BE49-F238E27FC236}">
                <a16:creationId xmlns:a16="http://schemas.microsoft.com/office/drawing/2014/main" id="{2A406FAD-C358-4F7B-9A69-77744170377A}"/>
              </a:ext>
            </a:extLst>
          </p:cNvPr>
          <p:cNvSpPr txBox="1"/>
          <p:nvPr/>
        </p:nvSpPr>
        <p:spPr>
          <a:xfrm>
            <a:off x="1847851" y="2133600"/>
            <a:ext cx="8208963" cy="3722688"/>
          </a:xfrm>
          <a:prstGeom prst="rect">
            <a:avLst/>
          </a:prstGeom>
          <a:noFill/>
        </p:spPr>
        <p:txBody>
          <a:bodyPr>
            <a:spAutoFit/>
          </a:bodyPr>
          <a:lstStyle/>
          <a:p>
            <a:pPr fontAlgn="base">
              <a:spcBef>
                <a:spcPct val="0"/>
              </a:spcBef>
              <a:spcAft>
                <a:spcPct val="0"/>
              </a:spcAft>
              <a:defRPr/>
            </a:pPr>
            <a:r>
              <a:rPr lang="en-US" sz="1600" b="1" i="1">
                <a:solidFill>
                  <a:srgbClr val="000000"/>
                </a:solidFill>
                <a:latin typeface="Arial" charset="0"/>
                <a:cs typeface="Arial" charset="0"/>
              </a:rPr>
              <a:t>Directions:</a:t>
            </a:r>
            <a:r>
              <a:rPr lang="en-US" sz="1600">
                <a:solidFill>
                  <a:srgbClr val="000000"/>
                </a:solidFill>
                <a:latin typeface="Arial" charset="0"/>
                <a:cs typeface="Arial" charset="0"/>
              </a:rPr>
              <a:t> Using MS Word, map the supply chain flow for Listerine from raw materials to consumer. Make sure to indicate what </a:t>
            </a:r>
            <a:r>
              <a:rPr lang="en-US" sz="1600" b="1">
                <a:solidFill>
                  <a:srgbClr val="000000"/>
                </a:solidFill>
                <a:latin typeface="Arial" charset="0"/>
                <a:cs typeface="Arial" charset="0"/>
              </a:rPr>
              <a:t>TIER</a:t>
            </a:r>
            <a:r>
              <a:rPr lang="en-US" sz="1600">
                <a:solidFill>
                  <a:srgbClr val="000000"/>
                </a:solidFill>
                <a:latin typeface="Arial" charset="0"/>
                <a:cs typeface="Arial" charset="0"/>
              </a:rPr>
              <a:t> your suppliers are.</a:t>
            </a:r>
          </a:p>
          <a:p>
            <a:pPr fontAlgn="base">
              <a:spcBef>
                <a:spcPct val="0"/>
              </a:spcBef>
              <a:spcAft>
                <a:spcPct val="0"/>
              </a:spcAft>
              <a:defRPr/>
            </a:pPr>
            <a:endParaRPr lang="en-US">
              <a:solidFill>
                <a:srgbClr val="000000"/>
              </a:solidFill>
              <a:latin typeface="Arial" charset="0"/>
              <a:cs typeface="Arial" charset="0"/>
            </a:endParaRP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Australian farmers grow eucalyptus, harvest the leaves and send them to processing company to extract the oil.</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The eucalyptus oil is then sold to distributors and on to one of Johnson &amp; Johnson’s manufacturing plants in Texas.</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Natural gas is drilled in Saudi Arabia.</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Union Carbide buys liquid gas and processes it into alcohol, which is shipped to the manufacturing plant in Texas.</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Farmers in the U.S. Midwest harvest corn.</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The corn is processed to make Sorbitol which both sweetens and adds bulk to the mouthwash.</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Sorbitol is sent to the manufacturing plan in Texas.</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The manufacturing plant collects all of these ingredients and produces the Listerine.</a:t>
            </a:r>
          </a:p>
          <a:p>
            <a:pPr marL="285750" indent="-285750" fontAlgn="base">
              <a:spcBef>
                <a:spcPct val="0"/>
              </a:spcBef>
              <a:spcAft>
                <a:spcPct val="0"/>
              </a:spcAft>
              <a:buFont typeface="Arial" panose="020B0604020202020204" pitchFamily="34" charset="0"/>
              <a:buChar char="•"/>
              <a:defRPr/>
            </a:pPr>
            <a:r>
              <a:rPr lang="en-US" sz="1400">
                <a:solidFill>
                  <a:srgbClr val="000000"/>
                </a:solidFill>
                <a:latin typeface="Arial" charset="0"/>
                <a:cs typeface="Arial" charset="0"/>
              </a:rPr>
              <a:t>The mouthwash is packed and sent to wholesale distributors or directly to retail outlets.</a:t>
            </a:r>
          </a:p>
          <a:p>
            <a:pPr fontAlgn="base">
              <a:spcBef>
                <a:spcPct val="0"/>
              </a:spcBef>
              <a:spcAft>
                <a:spcPct val="0"/>
              </a:spcAft>
              <a:defRPr/>
            </a:pPr>
            <a:endParaRPr lang="en-US">
              <a:solidFill>
                <a:srgbClr val="000000"/>
              </a:solidFill>
              <a:latin typeface="Arial" charset="0"/>
              <a:cs typeface="Arial" charset="0"/>
            </a:endParaRPr>
          </a:p>
        </p:txBody>
      </p:sp>
      <p:pic>
        <p:nvPicPr>
          <p:cNvPr id="153604" name="Picture 4">
            <a:extLst>
              <a:ext uri="{FF2B5EF4-FFF2-40B4-BE49-F238E27FC236}">
                <a16:creationId xmlns:a16="http://schemas.microsoft.com/office/drawing/2014/main" id="{336FB567-58C0-4EFA-900D-078FB0FC0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5767" y="4941168"/>
            <a:ext cx="1572766" cy="157276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TextBox 5">
            <a:extLst>
              <a:ext uri="{FF2B5EF4-FFF2-40B4-BE49-F238E27FC236}">
                <a16:creationId xmlns:a16="http://schemas.microsoft.com/office/drawing/2014/main" id="{535F209F-F5A0-4CD8-A9D5-DC7D7C7561FD}"/>
              </a:ext>
            </a:extLst>
          </p:cNvPr>
          <p:cNvSpPr txBox="1">
            <a:spLocks noChangeArrowheads="1"/>
          </p:cNvSpPr>
          <p:nvPr/>
        </p:nvSpPr>
        <p:spPr bwMode="auto">
          <a:xfrm>
            <a:off x="1906589" y="5837238"/>
            <a:ext cx="597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000">
                <a:solidFill>
                  <a:srgbClr val="000000"/>
                </a:solidFill>
              </a:rPr>
              <a:t>(Sources: Website at www.listerine.com, 2008; Kalakota, R. and Robinson, M. (1999) e-Business, roadmap for success, Addison Wesley, Reading, 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A14B-D4A6-472C-B599-7C48084CD500}"/>
              </a:ext>
            </a:extLst>
          </p:cNvPr>
          <p:cNvSpPr>
            <a:spLocks noGrp="1"/>
          </p:cNvSpPr>
          <p:nvPr>
            <p:ph type="title"/>
          </p:nvPr>
        </p:nvSpPr>
        <p:spPr bwMode="auto">
          <a:xfrm>
            <a:off x="609600" y="274638"/>
            <a:ext cx="10972800" cy="1143000"/>
          </a:xfrm>
          <a:prstGeom prst="rect">
            <a:avLst/>
          </a:prstGeom>
          <a:noFill/>
          <a:ln>
            <a:noFill/>
          </a:ln>
          <a:effectLst/>
        </p:spPr>
        <p:txBody>
          <a:bodyPr wrap="square" anchor="ctr">
            <a:normAutofit/>
          </a:bodyPr>
          <a:lstStyle/>
          <a:p>
            <a:r>
              <a:rPr lang="en-US" b="1"/>
              <a:t>Supply Chain - Listerine</a:t>
            </a:r>
          </a:p>
        </p:txBody>
      </p:sp>
      <p:pic>
        <p:nvPicPr>
          <p:cNvPr id="4" name="Content Placeholder 3">
            <a:extLst>
              <a:ext uri="{FF2B5EF4-FFF2-40B4-BE49-F238E27FC236}">
                <a16:creationId xmlns:a16="http://schemas.microsoft.com/office/drawing/2014/main" id="{52B57D72-E6CA-4979-8A0A-AECF2D5B7327}"/>
              </a:ext>
            </a:extLst>
          </p:cNvPr>
          <p:cNvPicPr>
            <a:picLocks noGrp="1" noChangeAspect="1"/>
          </p:cNvPicPr>
          <p:nvPr>
            <p:ph idx="1"/>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Lst>
          </a:blip>
          <a:stretch>
            <a:fillRect/>
          </a:stretch>
        </p:blipFill>
        <p:spPr>
          <a:xfrm>
            <a:off x="1072444" y="1588551"/>
            <a:ext cx="10509956" cy="4144771"/>
          </a:xfrm>
          <a:prstGeom prst="rect">
            <a:avLst/>
          </a:prstGeom>
          <a:noFill/>
        </p:spPr>
      </p:pic>
    </p:spTree>
    <p:extLst>
      <p:ext uri="{BB962C8B-B14F-4D97-AF65-F5344CB8AC3E}">
        <p14:creationId xmlns:p14="http://schemas.microsoft.com/office/powerpoint/2010/main" val="113961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5BF329E-DD64-41E9-AD1E-95818B553852}"/>
              </a:ext>
            </a:extLst>
          </p:cNvPr>
          <p:cNvSpPr>
            <a:spLocks noGrp="1" noChangeArrowheads="1"/>
          </p:cNvSpPr>
          <p:nvPr>
            <p:ph type="title"/>
          </p:nvPr>
        </p:nvSpPr>
        <p:spPr/>
        <p:txBody>
          <a:bodyPr/>
          <a:lstStyle/>
          <a:p>
            <a:pPr eaLnBrk="1" hangingPunct="1"/>
            <a:r>
              <a:rPr lang="en-US" altLang="en-US" sz="3600" b="1">
                <a:solidFill>
                  <a:schemeClr val="bg1"/>
                </a:solidFill>
              </a:rPr>
              <a:t>Inventory Management</a:t>
            </a:r>
          </a:p>
        </p:txBody>
      </p:sp>
      <p:pic>
        <p:nvPicPr>
          <p:cNvPr id="34819" name="Picture 4">
            <a:extLst>
              <a:ext uri="{FF2B5EF4-FFF2-40B4-BE49-F238E27FC236}">
                <a16:creationId xmlns:a16="http://schemas.microsoft.com/office/drawing/2014/main" id="{4B28D4F6-0077-4EF2-8803-CF8049DA1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133600"/>
            <a:ext cx="49530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F6A9-2EA0-48CE-B40E-CEDDC5D9E8CA}"/>
              </a:ext>
            </a:extLst>
          </p:cNvPr>
          <p:cNvSpPr>
            <a:spLocks noGrp="1"/>
          </p:cNvSpPr>
          <p:nvPr>
            <p:ph type="title"/>
          </p:nvPr>
        </p:nvSpPr>
        <p:spPr/>
        <p:txBody>
          <a:bodyPr/>
          <a:lstStyle/>
          <a:p>
            <a:r>
              <a:rPr lang="en-US" b="1" dirty="0">
                <a:solidFill>
                  <a:schemeClr val="bg1"/>
                </a:solidFill>
              </a:rPr>
              <a:t>TN CTE State Standards</a:t>
            </a:r>
          </a:p>
        </p:txBody>
      </p:sp>
      <p:graphicFrame>
        <p:nvGraphicFramePr>
          <p:cNvPr id="5" name="Content Placeholder 4">
            <a:extLst>
              <a:ext uri="{FF2B5EF4-FFF2-40B4-BE49-F238E27FC236}">
                <a16:creationId xmlns:a16="http://schemas.microsoft.com/office/drawing/2014/main" id="{C0E1A1CA-6F22-4151-86A5-B9A2430E9A29}"/>
              </a:ext>
            </a:extLst>
          </p:cNvPr>
          <p:cNvGraphicFramePr>
            <a:graphicFrameLocks noGrp="1"/>
          </p:cNvGraphicFramePr>
          <p:nvPr>
            <p:ph idx="1"/>
            <p:extLst>
              <p:ext uri="{D42A27DB-BD31-4B8C-83A1-F6EECF244321}">
                <p14:modId xmlns:p14="http://schemas.microsoft.com/office/powerpoint/2010/main" val="2081386935"/>
              </p:ext>
            </p:extLst>
          </p:nvPr>
        </p:nvGraphicFramePr>
        <p:xfrm>
          <a:off x="2122312" y="2257779"/>
          <a:ext cx="8353777" cy="3902202"/>
        </p:xfrm>
        <a:graphic>
          <a:graphicData uri="http://schemas.openxmlformats.org/drawingml/2006/table">
            <a:tbl>
              <a:tblPr firstRow="1" firstCol="1" bandRow="1">
                <a:tableStyleId>{5C22544A-7EE6-4342-B048-85BDC9FD1C3A}</a:tableStyleId>
              </a:tblPr>
              <a:tblGrid>
                <a:gridCol w="8353777">
                  <a:extLst>
                    <a:ext uri="{9D8B030D-6E8A-4147-A177-3AD203B41FA5}">
                      <a16:colId xmlns:a16="http://schemas.microsoft.com/office/drawing/2014/main" val="4060073676"/>
                    </a:ext>
                  </a:extLst>
                </a:gridCol>
              </a:tblGrid>
              <a:tr h="2094752">
                <a:tc>
                  <a:txBody>
                    <a:bodyPr/>
                    <a:lstStyle/>
                    <a:p>
                      <a:pPr marL="0" marR="0">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Logistics &amp; Transportation #2: </a:t>
                      </a:r>
                    </a:p>
                    <a:p>
                      <a:pPr marL="0" marR="0">
                        <a:lnSpc>
                          <a:spcPct val="107000"/>
                        </a:lnSpc>
                        <a:spcBef>
                          <a:spcPts val="0"/>
                        </a:spcBef>
                        <a:spcAft>
                          <a:spcPts val="0"/>
                        </a:spcAft>
                      </a:pP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the four subdivisions of logistics in light of organizational management practices and prepare an explanatory paper or presentation that discusses the similarities and differences between the following subdivisions: a) business logistics, b) military logistics, c) event logistics, and d) service logistics.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Logistics &amp; Transportation #3: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variations exist from organization to organization, the following functions are often included under the logistics umbrella. Synthesize info from textbook(s), print, and online industry sources to describe each. Create a graphic illustrating how they interact with one another and write an accompanying explanatory narrative that indicates how each of the following affects product costs and profitability: a) transportation, b) warehouse and storage, c) intermodal freight transport, d) materials handling, e) inventory control, f) order fulfillment, g) inventory forecasting, h) production planning/scheduling, </a:t>
                      </a:r>
                      <a:r>
                        <a:rPr lang="en-US" sz="16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customer service, j) facility location, k) return goods handling, l) parts and service support, and m) salvage and scrap disposal.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456961"/>
                  </a:ext>
                </a:extLst>
              </a:tr>
            </a:tbl>
          </a:graphicData>
        </a:graphic>
      </p:graphicFrame>
    </p:spTree>
    <p:extLst>
      <p:ext uri="{BB962C8B-B14F-4D97-AF65-F5344CB8AC3E}">
        <p14:creationId xmlns:p14="http://schemas.microsoft.com/office/powerpoint/2010/main" val="428364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0FC1B1F-D5FB-4C2F-944E-D7FAD33DDC87}"/>
              </a:ext>
            </a:extLst>
          </p:cNvPr>
          <p:cNvSpPr>
            <a:spLocks noGrp="1" noChangeArrowheads="1"/>
          </p:cNvSpPr>
          <p:nvPr>
            <p:ph type="title"/>
          </p:nvPr>
        </p:nvSpPr>
        <p:spPr/>
        <p:txBody>
          <a:bodyPr/>
          <a:lstStyle/>
          <a:p>
            <a:r>
              <a:rPr lang="en-US" altLang="en-US" sz="3200">
                <a:solidFill>
                  <a:schemeClr val="bg1"/>
                </a:solidFill>
              </a:rPr>
              <a:t>Definition – Inventory Management</a:t>
            </a:r>
          </a:p>
        </p:txBody>
      </p:sp>
      <p:pic>
        <p:nvPicPr>
          <p:cNvPr id="35843" name="Picture 2">
            <a:extLst>
              <a:ext uri="{FF2B5EF4-FFF2-40B4-BE49-F238E27FC236}">
                <a16:creationId xmlns:a16="http://schemas.microsoft.com/office/drawing/2014/main" id="{0A355FA3-AA23-4DF0-9701-69536D118A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457451"/>
            <a:ext cx="8229600" cy="2811463"/>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6429DFC-B5D0-4C04-9260-A328744BEAF0}"/>
              </a:ext>
            </a:extLst>
          </p:cNvPr>
          <p:cNvSpPr>
            <a:spLocks noGrp="1" noChangeArrowheads="1"/>
          </p:cNvSpPr>
          <p:nvPr>
            <p:ph type="title"/>
          </p:nvPr>
        </p:nvSpPr>
        <p:spPr/>
        <p:txBody>
          <a:bodyPr/>
          <a:lstStyle/>
          <a:p>
            <a:pPr eaLnBrk="1" hangingPunct="1"/>
            <a:r>
              <a:rPr lang="en-US" altLang="en-US" sz="3600" b="1">
                <a:solidFill>
                  <a:schemeClr val="bg1"/>
                </a:solidFill>
              </a:rPr>
              <a:t>Warehousing Operations</a:t>
            </a:r>
          </a:p>
        </p:txBody>
      </p:sp>
      <p:pic>
        <p:nvPicPr>
          <p:cNvPr id="36867" name="Picture 5">
            <a:extLst>
              <a:ext uri="{FF2B5EF4-FFF2-40B4-BE49-F238E27FC236}">
                <a16:creationId xmlns:a16="http://schemas.microsoft.com/office/drawing/2014/main" id="{A02C3200-73E9-4976-AFAC-08549D68A6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600201"/>
            <a:ext cx="7981950" cy="4525963"/>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C998D11-75DD-46AC-9ADB-53A9963FDD11}"/>
              </a:ext>
            </a:extLst>
          </p:cNvPr>
          <p:cNvSpPr>
            <a:spLocks noGrp="1" noChangeArrowheads="1"/>
          </p:cNvSpPr>
          <p:nvPr>
            <p:ph type="title"/>
          </p:nvPr>
        </p:nvSpPr>
        <p:spPr/>
        <p:txBody>
          <a:bodyPr/>
          <a:lstStyle/>
          <a:p>
            <a:pPr eaLnBrk="1" hangingPunct="1"/>
            <a:r>
              <a:rPr lang="en-US" altLang="en-US" sz="3600" b="1">
                <a:solidFill>
                  <a:schemeClr val="bg1"/>
                </a:solidFill>
              </a:rPr>
              <a:t>Warehousing Operations</a:t>
            </a:r>
          </a:p>
        </p:txBody>
      </p:sp>
      <p:sp>
        <p:nvSpPr>
          <p:cNvPr id="37891" name="Content Placeholder 2">
            <a:extLst>
              <a:ext uri="{FF2B5EF4-FFF2-40B4-BE49-F238E27FC236}">
                <a16:creationId xmlns:a16="http://schemas.microsoft.com/office/drawing/2014/main" id="{BB2883AD-90C7-4886-8848-4DC7AFCD510A}"/>
              </a:ext>
            </a:extLst>
          </p:cNvPr>
          <p:cNvSpPr>
            <a:spLocks noGrp="1" noChangeArrowheads="1"/>
          </p:cNvSpPr>
          <p:nvPr>
            <p:ph idx="1"/>
          </p:nvPr>
        </p:nvSpPr>
        <p:spPr>
          <a:xfrm>
            <a:off x="4872038" y="5876925"/>
            <a:ext cx="5651500" cy="604838"/>
          </a:xfrm>
        </p:spPr>
        <p:txBody>
          <a:bodyPr/>
          <a:lstStyle/>
          <a:p>
            <a:pPr marL="0" indent="0" algn="r" eaLnBrk="1" hangingPunct="1">
              <a:buNone/>
            </a:pPr>
            <a:r>
              <a:rPr lang="en-US" altLang="en-US" sz="1400">
                <a:solidFill>
                  <a:srgbClr val="000099"/>
                </a:solidFill>
                <a:hlinkClick r:id="rId2"/>
              </a:rPr>
              <a:t>https://www.youtube.com/watch?time_continue=78&amp;v=Y-lBvI6u_hw</a:t>
            </a:r>
            <a:endParaRPr lang="en-US" altLang="en-US" sz="1400">
              <a:solidFill>
                <a:srgbClr val="000099"/>
              </a:solidFill>
            </a:endParaRPr>
          </a:p>
          <a:p>
            <a:pPr marL="0" indent="0" eaLnBrk="1" hangingPunct="1">
              <a:buNone/>
            </a:pPr>
            <a:endParaRPr lang="en-US" altLang="en-US"/>
          </a:p>
        </p:txBody>
      </p:sp>
      <p:sp>
        <p:nvSpPr>
          <p:cNvPr id="37892" name="Rectangle 1">
            <a:extLst>
              <a:ext uri="{FF2B5EF4-FFF2-40B4-BE49-F238E27FC236}">
                <a16:creationId xmlns:a16="http://schemas.microsoft.com/office/drawing/2014/main" id="{A6838A8D-D1B6-46C2-B569-A8B0C218A3B0}"/>
              </a:ext>
            </a:extLst>
          </p:cNvPr>
          <p:cNvSpPr>
            <a:spLocks noChangeArrowheads="1"/>
          </p:cNvSpPr>
          <p:nvPr/>
        </p:nvSpPr>
        <p:spPr bwMode="auto">
          <a:xfrm>
            <a:off x="1774825" y="2200276"/>
            <a:ext cx="3600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400">
                <a:solidFill>
                  <a:srgbClr val="000000"/>
                </a:solidFill>
              </a:rPr>
              <a:t>Warehousing personnel perform the receipt, storage, retrieval, and distribution of procured goods and materials. Initially, goods and materials are received from suppliers into a warehouse by warehousing personnel who unload trucks, inspect items to ensure there is no product or shipping damage, and process the items (now formally part of inventory) to a storage location until they are needed. Once there is a demand for the stored inventory, warehousing personnel retrieve or pick the inventory and deliver it to the intended destination, such as manufacturing for assembly.</a:t>
            </a:r>
          </a:p>
        </p:txBody>
      </p:sp>
      <p:pic>
        <p:nvPicPr>
          <p:cNvPr id="37893" name="Picture 4">
            <a:extLst>
              <a:ext uri="{FF2B5EF4-FFF2-40B4-BE49-F238E27FC236}">
                <a16:creationId xmlns:a16="http://schemas.microsoft.com/office/drawing/2014/main" id="{1A591307-18C3-46D0-ACB1-BE7E19902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2289175"/>
            <a:ext cx="4171950" cy="279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FD56899-0AFB-42CA-A30C-2030B41FA0C4}"/>
              </a:ext>
            </a:extLst>
          </p:cNvPr>
          <p:cNvSpPr>
            <a:spLocks noGrp="1" noChangeArrowheads="1"/>
          </p:cNvSpPr>
          <p:nvPr>
            <p:ph type="title"/>
          </p:nvPr>
        </p:nvSpPr>
        <p:spPr/>
        <p:txBody>
          <a:bodyPr/>
          <a:lstStyle/>
          <a:p>
            <a:pPr eaLnBrk="1" hangingPunct="1"/>
            <a:r>
              <a:rPr lang="en-US" altLang="en-US" sz="3600" b="1">
                <a:solidFill>
                  <a:schemeClr val="bg1"/>
                </a:solidFill>
              </a:rPr>
              <a:t>Manufacturing and Service Operations</a:t>
            </a:r>
          </a:p>
        </p:txBody>
      </p:sp>
      <p:sp>
        <p:nvSpPr>
          <p:cNvPr id="39939" name="Content Placeholder 2">
            <a:extLst>
              <a:ext uri="{FF2B5EF4-FFF2-40B4-BE49-F238E27FC236}">
                <a16:creationId xmlns:a16="http://schemas.microsoft.com/office/drawing/2014/main" id="{BBBDF3AA-2B6D-4A28-943F-4ADC8AFE05AC}"/>
              </a:ext>
            </a:extLst>
          </p:cNvPr>
          <p:cNvSpPr>
            <a:spLocks noGrp="1" noChangeArrowheads="1"/>
          </p:cNvSpPr>
          <p:nvPr>
            <p:ph idx="1"/>
          </p:nvPr>
        </p:nvSpPr>
        <p:spPr>
          <a:xfrm>
            <a:off x="1992313" y="2133601"/>
            <a:ext cx="8229600" cy="4175125"/>
          </a:xfrm>
        </p:spPr>
        <p:txBody>
          <a:bodyPr/>
          <a:lstStyle/>
          <a:p>
            <a:pPr eaLnBrk="1" hangingPunct="1"/>
            <a:r>
              <a:rPr lang="en-US" altLang="en-US" sz="1600"/>
              <a:t>Manufacturing organizations convert raw materials and other procured items into final products that can be delivered to a customer. In order to fabricate products in a manufacturing organization, there must be an accurate sales forecast that is converted into a demand plan; those requirements are sent to procurement to obtain raw materials, equipment, space, and other resources.</a:t>
            </a:r>
          </a:p>
          <a:p>
            <a:pPr eaLnBrk="1" hangingPunct="1"/>
            <a:endParaRPr lang="en-US" altLang="en-US" sz="1600"/>
          </a:p>
          <a:p>
            <a:pPr eaLnBrk="1" hangingPunct="1"/>
            <a:r>
              <a:rPr lang="en-US" altLang="en-US" sz="1600"/>
              <a:t>Manufacturing is dependent on demand planning to schedule the assembly work, on procurement to buy needed items, on the warehouse to deliver items for assembly, and on inventory management to ensure the right items are available at the right time.</a:t>
            </a:r>
          </a:p>
          <a:p>
            <a:pPr eaLnBrk="1" hangingPunct="1"/>
            <a:endParaRPr lang="en-US" altLang="en-US" sz="1600"/>
          </a:p>
          <a:p>
            <a:pPr eaLnBrk="1" hangingPunct="1"/>
            <a:r>
              <a:rPr lang="en-US" altLang="en-US" sz="1600"/>
              <a:t>Service operations personnel are responsible for products that require routine maintenance, repairs, and warranty work. For example, if an automobile is recalled or needs repair or periodic maintenance, it is not sent back to the factory where it was assembled; instead, there is a separate dealer network of authorized service operations centers.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CC9B25-5331-4F1C-86FA-BBEC6A606CB4}"/>
              </a:ext>
            </a:extLst>
          </p:cNvPr>
          <p:cNvSpPr>
            <a:spLocks noGrp="1" noChangeArrowheads="1"/>
          </p:cNvSpPr>
          <p:nvPr>
            <p:ph type="title"/>
          </p:nvPr>
        </p:nvSpPr>
        <p:spPr/>
        <p:txBody>
          <a:bodyPr/>
          <a:lstStyle/>
          <a:p>
            <a:r>
              <a:rPr lang="en-US" altLang="en-US" sz="3600">
                <a:solidFill>
                  <a:schemeClr val="bg1"/>
                </a:solidFill>
              </a:rPr>
              <a:t>Manufacturing and Service Operations</a:t>
            </a:r>
          </a:p>
        </p:txBody>
      </p:sp>
      <p:pic>
        <p:nvPicPr>
          <p:cNvPr id="38915" name="Picture 2">
            <a:extLst>
              <a:ext uri="{FF2B5EF4-FFF2-40B4-BE49-F238E27FC236}">
                <a16:creationId xmlns:a16="http://schemas.microsoft.com/office/drawing/2014/main" id="{E73530CC-457B-41D6-B54A-B1F7B27A3B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09939" y="1677989"/>
            <a:ext cx="5572125" cy="4371975"/>
          </a:xfrm>
          <a:noFill/>
        </p:spPr>
      </p:pic>
    </p:spTree>
    <p:extLst>
      <p:ext uri="{BB962C8B-B14F-4D97-AF65-F5344CB8AC3E}">
        <p14:creationId xmlns:p14="http://schemas.microsoft.com/office/powerpoint/2010/main" val="1088905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A75D-358F-4464-85F5-F45F5CCEA97C}"/>
              </a:ext>
            </a:extLst>
          </p:cNvPr>
          <p:cNvSpPr>
            <a:spLocks noGrp="1"/>
          </p:cNvSpPr>
          <p:nvPr>
            <p:ph type="title"/>
          </p:nvPr>
        </p:nvSpPr>
        <p:spPr>
          <a:xfrm>
            <a:off x="609600" y="274638"/>
            <a:ext cx="10972800" cy="1143000"/>
          </a:xfrm>
        </p:spPr>
        <p:txBody>
          <a:bodyPr/>
          <a:lstStyle/>
          <a:p>
            <a:r>
              <a:rPr lang="en-US" sz="4000" b="1">
                <a:solidFill>
                  <a:schemeClr val="bg1"/>
                </a:solidFill>
              </a:rPr>
              <a:t>Activity: Assembly Line Production</a:t>
            </a:r>
            <a:endParaRPr lang="en-US" sz="4000" b="1" dirty="0">
              <a:solidFill>
                <a:schemeClr val="bg1"/>
              </a:solidFill>
            </a:endParaRPr>
          </a:p>
        </p:txBody>
      </p:sp>
      <p:pic>
        <p:nvPicPr>
          <p:cNvPr id="4" name="Content Placeholder 3">
            <a:extLst>
              <a:ext uri="{FF2B5EF4-FFF2-40B4-BE49-F238E27FC236}">
                <a16:creationId xmlns:a16="http://schemas.microsoft.com/office/drawing/2014/main" id="{CF7B0436-D619-44DE-AA2A-C78C1A7E9A8C}"/>
              </a:ext>
            </a:extLst>
          </p:cNvPr>
          <p:cNvPicPr>
            <a:picLocks noGrp="1" noChangeAspect="1"/>
          </p:cNvPicPr>
          <p:nvPr>
            <p:ph idx="1"/>
          </p:nvPr>
        </p:nvPicPr>
        <p:blipFill>
          <a:blip r:embed="rId2"/>
          <a:stretch>
            <a:fillRect/>
          </a:stretch>
        </p:blipFill>
        <p:spPr>
          <a:xfrm>
            <a:off x="8566877" y="3769932"/>
            <a:ext cx="3625123" cy="308806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id="{B76A01EB-4527-4A67-8640-37C9258AD58B}"/>
              </a:ext>
            </a:extLst>
          </p:cNvPr>
          <p:cNvSpPr txBox="1"/>
          <p:nvPr/>
        </p:nvSpPr>
        <p:spPr>
          <a:xfrm>
            <a:off x="609600" y="2095018"/>
            <a:ext cx="7627716" cy="3693319"/>
          </a:xfrm>
          <a:prstGeom prst="rect">
            <a:avLst/>
          </a:prstGeom>
          <a:noFill/>
        </p:spPr>
        <p:txBody>
          <a:bodyPr wrap="square" rtlCol="0">
            <a:spAutoFit/>
          </a:bodyPr>
          <a:lstStyle/>
          <a:p>
            <a:r>
              <a:rPr lang="en-US" b="1" i="1" u="sng" dirty="0"/>
              <a:t>Instructions:</a:t>
            </a:r>
          </a:p>
          <a:p>
            <a:endParaRPr lang="en-US" u="sng" dirty="0"/>
          </a:p>
          <a:p>
            <a:pPr marL="285750" indent="-285750">
              <a:buFont typeface="Arial" panose="020B0604020202020204" pitchFamily="34" charset="0"/>
              <a:buChar char="•"/>
            </a:pPr>
            <a:r>
              <a:rPr lang="en-US" i="1" dirty="0"/>
              <a:t>Divide class into groups of 4 people – select a team captain</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Form an assembly line to make peanut butter and jelly sandwiches – make sure to discuss the most efficient way to setup your assembly line</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You will have 60 seconds to make as many PBJ sandwiches as your team can (sandwiches must be sliced in half and stacked on the plate)</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The team that makes the most sandwiches (correctly) wins</a:t>
            </a:r>
          </a:p>
          <a:p>
            <a:endParaRPr lang="en-US" i="1" dirty="0"/>
          </a:p>
        </p:txBody>
      </p:sp>
    </p:spTree>
    <p:extLst>
      <p:ext uri="{BB962C8B-B14F-4D97-AF65-F5344CB8AC3E}">
        <p14:creationId xmlns:p14="http://schemas.microsoft.com/office/powerpoint/2010/main" val="3522674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02CF5AE-12CD-4867-8499-ED59BD8E1588}"/>
              </a:ext>
            </a:extLst>
          </p:cNvPr>
          <p:cNvSpPr>
            <a:spLocks noGrp="1" noChangeArrowheads="1"/>
          </p:cNvSpPr>
          <p:nvPr>
            <p:ph type="title"/>
          </p:nvPr>
        </p:nvSpPr>
        <p:spPr/>
        <p:txBody>
          <a:bodyPr/>
          <a:lstStyle/>
          <a:p>
            <a:pPr eaLnBrk="1" hangingPunct="1"/>
            <a:r>
              <a:rPr lang="en-US" altLang="en-US" sz="3600" b="1">
                <a:solidFill>
                  <a:schemeClr val="bg1"/>
                </a:solidFill>
              </a:rPr>
              <a:t>Transportation Operations</a:t>
            </a:r>
          </a:p>
        </p:txBody>
      </p:sp>
      <p:pic>
        <p:nvPicPr>
          <p:cNvPr id="41987" name="Content Placeholder 1">
            <a:extLst>
              <a:ext uri="{FF2B5EF4-FFF2-40B4-BE49-F238E27FC236}">
                <a16:creationId xmlns:a16="http://schemas.microsoft.com/office/drawing/2014/main" id="{34BFCA36-7485-4499-BEC6-82BB80D76C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24100" y="2224089"/>
            <a:ext cx="7543800" cy="3278187"/>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D38964A-119B-4F6E-BDDD-1F34A6866D47}"/>
              </a:ext>
            </a:extLst>
          </p:cNvPr>
          <p:cNvSpPr>
            <a:spLocks noGrp="1" noChangeArrowheads="1"/>
          </p:cNvSpPr>
          <p:nvPr>
            <p:ph type="title"/>
          </p:nvPr>
        </p:nvSpPr>
        <p:spPr/>
        <p:txBody>
          <a:bodyPr/>
          <a:lstStyle/>
          <a:p>
            <a:pPr eaLnBrk="1" hangingPunct="1"/>
            <a:r>
              <a:rPr lang="en-US" altLang="en-US" sz="3600" b="1">
                <a:solidFill>
                  <a:schemeClr val="bg1"/>
                </a:solidFill>
              </a:rPr>
              <a:t>Transportation Operations</a:t>
            </a:r>
          </a:p>
        </p:txBody>
      </p:sp>
      <p:sp>
        <p:nvSpPr>
          <p:cNvPr id="3" name="Content Placeholder 2">
            <a:extLst>
              <a:ext uri="{FF2B5EF4-FFF2-40B4-BE49-F238E27FC236}">
                <a16:creationId xmlns:a16="http://schemas.microsoft.com/office/drawing/2014/main" id="{1331C2E2-395E-45D6-9BFF-AD486C56BB89}"/>
              </a:ext>
            </a:extLst>
          </p:cNvPr>
          <p:cNvSpPr>
            <a:spLocks noGrp="1"/>
          </p:cNvSpPr>
          <p:nvPr>
            <p:ph idx="1"/>
          </p:nvPr>
        </p:nvSpPr>
        <p:spPr>
          <a:xfrm>
            <a:off x="1981200" y="2276475"/>
            <a:ext cx="8229600" cy="3849688"/>
          </a:xfrm>
        </p:spPr>
        <p:txBody>
          <a:bodyPr/>
          <a:lstStyle/>
          <a:p>
            <a:pPr>
              <a:defRPr/>
            </a:pPr>
            <a:r>
              <a:rPr lang="en-US" b="1" u="sng" dirty="0"/>
              <a:t>Primary Modes of Transportation:</a:t>
            </a:r>
            <a:endParaRPr lang="en-US" dirty="0"/>
          </a:p>
          <a:p>
            <a:pPr lvl="1">
              <a:defRPr/>
            </a:pPr>
            <a:r>
              <a:rPr lang="en-US" dirty="0"/>
              <a:t>Air</a:t>
            </a:r>
          </a:p>
          <a:p>
            <a:pPr lvl="1">
              <a:defRPr/>
            </a:pPr>
            <a:r>
              <a:rPr lang="en-US" dirty="0"/>
              <a:t>Rail</a:t>
            </a:r>
          </a:p>
          <a:p>
            <a:pPr lvl="1">
              <a:defRPr/>
            </a:pPr>
            <a:r>
              <a:rPr lang="en-US" dirty="0"/>
              <a:t>Water</a:t>
            </a:r>
          </a:p>
          <a:p>
            <a:pPr lvl="1">
              <a:defRPr/>
            </a:pPr>
            <a:r>
              <a:rPr lang="en-US" dirty="0"/>
              <a:t>Road</a:t>
            </a:r>
          </a:p>
          <a:p>
            <a:pPr lvl="1">
              <a:defRPr/>
            </a:pPr>
            <a:r>
              <a:rPr lang="en-US" dirty="0"/>
              <a:t>Pipeline</a:t>
            </a:r>
          </a:p>
          <a:p>
            <a:pPr marL="0" indent="0">
              <a:buNone/>
              <a:defRPr/>
            </a:pPr>
            <a:endParaRPr lang="en-US" dirty="0"/>
          </a:p>
        </p:txBody>
      </p:sp>
      <p:pic>
        <p:nvPicPr>
          <p:cNvPr id="43012" name="Picture 4">
            <a:extLst>
              <a:ext uri="{FF2B5EF4-FFF2-40B4-BE49-F238E27FC236}">
                <a16:creationId xmlns:a16="http://schemas.microsoft.com/office/drawing/2014/main" id="{85C2B860-650B-4FE4-9344-36364F841C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3284539"/>
            <a:ext cx="291465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77E2917-39BD-413A-BCE2-AE6E55B3D0F3}"/>
              </a:ext>
            </a:extLst>
          </p:cNvPr>
          <p:cNvSpPr>
            <a:spLocks noGrp="1" noChangeArrowheads="1"/>
          </p:cNvSpPr>
          <p:nvPr>
            <p:ph type="title"/>
          </p:nvPr>
        </p:nvSpPr>
        <p:spPr/>
        <p:txBody>
          <a:bodyPr/>
          <a:lstStyle/>
          <a:p>
            <a:pPr eaLnBrk="1" hangingPunct="1"/>
            <a:r>
              <a:rPr lang="en-US" altLang="en-US" sz="3600" b="1">
                <a:solidFill>
                  <a:schemeClr val="bg1"/>
                </a:solidFill>
              </a:rPr>
              <a:t>Transportation Operations</a:t>
            </a:r>
          </a:p>
        </p:txBody>
      </p:sp>
      <p:sp>
        <p:nvSpPr>
          <p:cNvPr id="44035" name="Content Placeholder 2">
            <a:extLst>
              <a:ext uri="{FF2B5EF4-FFF2-40B4-BE49-F238E27FC236}">
                <a16:creationId xmlns:a16="http://schemas.microsoft.com/office/drawing/2014/main" id="{DE891D9D-00ED-4FDD-B2EA-366C7094CA47}"/>
              </a:ext>
            </a:extLst>
          </p:cNvPr>
          <p:cNvSpPr>
            <a:spLocks noGrp="1" noChangeArrowheads="1"/>
          </p:cNvSpPr>
          <p:nvPr>
            <p:ph idx="1"/>
          </p:nvPr>
        </p:nvSpPr>
        <p:spPr>
          <a:xfrm>
            <a:off x="2063750" y="2492376"/>
            <a:ext cx="8229600" cy="3889375"/>
          </a:xfrm>
        </p:spPr>
        <p:txBody>
          <a:bodyPr/>
          <a:lstStyle/>
          <a:p>
            <a:pPr eaLnBrk="1" hangingPunct="1"/>
            <a:r>
              <a:rPr lang="en-US" altLang="en-US" sz="2000"/>
              <a:t>Transportation operations involve ensuring the flow of inventory from points of origin in the supply chain to points of use and consumption.</a:t>
            </a:r>
          </a:p>
          <a:p>
            <a:pPr eaLnBrk="1" hangingPunct="1"/>
            <a:endParaRPr lang="en-US" altLang="en-US" sz="2000"/>
          </a:p>
          <a:p>
            <a:pPr eaLnBrk="1" hangingPunct="1"/>
            <a:r>
              <a:rPr lang="en-US" altLang="en-US" sz="2000"/>
              <a:t>The three primary components in transportation operations are inbound, outbound, and reverse logistics.</a:t>
            </a:r>
          </a:p>
          <a:p>
            <a:pPr lvl="1" eaLnBrk="1" hangingPunct="1"/>
            <a:r>
              <a:rPr lang="en-US" altLang="en-US" sz="1600"/>
              <a:t>Inbound logistics supports the procurement of materials and goods from supplier locations.</a:t>
            </a:r>
          </a:p>
          <a:p>
            <a:pPr lvl="1" eaLnBrk="1" hangingPunct="1"/>
            <a:r>
              <a:rPr lang="en-US" altLang="en-US" sz="1600"/>
              <a:t>Outbound logistics supports the distribution of materials and goods to customer locations.</a:t>
            </a:r>
          </a:p>
          <a:p>
            <a:pPr lvl="1" eaLnBrk="1" hangingPunct="1"/>
            <a:r>
              <a:rPr lang="en-US" altLang="en-US" sz="1600"/>
              <a:t>Reverse logistics supports product returns, recycling, reuse of materials, and waste disposal.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B7AE6F6-C68A-4A0F-B16F-794442919212}"/>
              </a:ext>
            </a:extLst>
          </p:cNvPr>
          <p:cNvSpPr>
            <a:spLocks noGrp="1" noChangeArrowheads="1"/>
          </p:cNvSpPr>
          <p:nvPr>
            <p:ph type="title"/>
          </p:nvPr>
        </p:nvSpPr>
        <p:spPr/>
        <p:txBody>
          <a:bodyPr/>
          <a:lstStyle/>
          <a:p>
            <a:r>
              <a:rPr lang="en-US" altLang="en-US" sz="4000" dirty="0">
                <a:solidFill>
                  <a:schemeClr val="bg1"/>
                </a:solidFill>
              </a:rPr>
              <a:t>Transportation: Distance, Rate and Time</a:t>
            </a:r>
          </a:p>
        </p:txBody>
      </p:sp>
      <p:sp>
        <p:nvSpPr>
          <p:cNvPr id="3" name="Content Placeholder 2">
            <a:extLst>
              <a:ext uri="{FF2B5EF4-FFF2-40B4-BE49-F238E27FC236}">
                <a16:creationId xmlns:a16="http://schemas.microsoft.com/office/drawing/2014/main" id="{06339652-6119-4C43-BEF9-79024EB4C423}"/>
              </a:ext>
            </a:extLst>
          </p:cNvPr>
          <p:cNvSpPr>
            <a:spLocks noGrp="1"/>
          </p:cNvSpPr>
          <p:nvPr>
            <p:ph idx="1"/>
          </p:nvPr>
        </p:nvSpPr>
        <p:spPr>
          <a:xfrm>
            <a:off x="696381" y="2101145"/>
            <a:ext cx="5828595" cy="4221163"/>
          </a:xfrm>
        </p:spPr>
        <p:txBody>
          <a:bodyPr/>
          <a:lstStyle/>
          <a:p>
            <a:pPr marL="114300" indent="0">
              <a:buNone/>
              <a:defRPr/>
            </a:pPr>
            <a:r>
              <a:rPr lang="en-US" sz="2000" b="1" u="sng" dirty="0"/>
              <a:t>Anticipatory Set:</a:t>
            </a:r>
          </a:p>
          <a:p>
            <a:pPr marL="114300" indent="0">
              <a:buNone/>
              <a:defRPr/>
            </a:pPr>
            <a:r>
              <a:rPr lang="en-US" sz="2000" dirty="0"/>
              <a:t>You are shipping a container with about 30,000 tennis shoes from Hong Kong to Long Beach. When are your shoes going to arrive in Long Beach?</a:t>
            </a:r>
          </a:p>
          <a:p>
            <a:pPr marL="114300" indent="0">
              <a:buNone/>
              <a:defRPr/>
            </a:pPr>
            <a:endParaRPr lang="en-US" sz="2000" dirty="0"/>
          </a:p>
          <a:p>
            <a:pPr marL="114300" indent="0">
              <a:buNone/>
              <a:defRPr/>
            </a:pPr>
            <a:r>
              <a:rPr lang="en-US" sz="2000" dirty="0"/>
              <a:t>As long as you know distance and rate of speed for the ship, you can figure out when the shoes are expected to arrive.</a:t>
            </a:r>
          </a:p>
          <a:p>
            <a:pPr marL="114300" indent="0">
              <a:buNone/>
              <a:defRPr/>
            </a:pPr>
            <a:endParaRPr lang="en-US" sz="2000" dirty="0"/>
          </a:p>
          <a:p>
            <a:pPr marL="114300" indent="0">
              <a:buNone/>
              <a:defRPr/>
            </a:pPr>
            <a:r>
              <a:rPr lang="en-US" sz="2000" b="1" u="sng" dirty="0"/>
              <a:t>Formula:</a:t>
            </a:r>
            <a:endParaRPr lang="en-US" sz="2000" dirty="0"/>
          </a:p>
          <a:p>
            <a:pPr marL="114300" indent="0">
              <a:buNone/>
              <a:defRPr/>
            </a:pPr>
            <a:r>
              <a:rPr lang="en-US" sz="2000" dirty="0"/>
              <a:t>Distance: Rate x Time</a:t>
            </a:r>
          </a:p>
          <a:p>
            <a:pPr>
              <a:defRPr/>
            </a:pPr>
            <a:endParaRPr lang="en-US" dirty="0"/>
          </a:p>
        </p:txBody>
      </p:sp>
      <p:pic>
        <p:nvPicPr>
          <p:cNvPr id="45060" name="Picture 3">
            <a:extLst>
              <a:ext uri="{FF2B5EF4-FFF2-40B4-BE49-F238E27FC236}">
                <a16:creationId xmlns:a16="http://schemas.microsoft.com/office/drawing/2014/main" id="{9BAE64BF-5983-49FB-AFA0-9B2710F08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2708276"/>
            <a:ext cx="17922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8509-6877-4850-9977-E8A148B71FEB}"/>
              </a:ext>
            </a:extLst>
          </p:cNvPr>
          <p:cNvSpPr>
            <a:spLocks noGrp="1"/>
          </p:cNvSpPr>
          <p:nvPr>
            <p:ph type="title"/>
          </p:nvPr>
        </p:nvSpPr>
        <p:spPr/>
        <p:txBody>
          <a:bodyPr/>
          <a:lstStyle/>
          <a:p>
            <a:pPr marR="0" lvl="0">
              <a:lnSpc>
                <a:spcPct val="107000"/>
              </a:lnSpc>
              <a:spcBef>
                <a:spcPts val="0"/>
              </a:spcBef>
              <a:spcAft>
                <a:spcPts val="0"/>
              </a:spcAft>
            </a:pPr>
            <a:br>
              <a:rPr lang="en-US" sz="3600" dirty="0">
                <a:solidFill>
                  <a:schemeClr val="bg1"/>
                </a:solidFill>
              </a:rPr>
            </a:br>
            <a:r>
              <a:rPr lang="en-US" sz="3600" dirty="0">
                <a:solidFill>
                  <a:schemeClr val="bg1"/>
                </a:solidFill>
              </a:rPr>
              <a:t>Reading: </a:t>
            </a:r>
            <a:r>
              <a:rPr lang="en-US" sz="3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Covid-19 Resets: Logistics Draws the Line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4" name="Content Placeholder 3">
            <a:extLst>
              <a:ext uri="{FF2B5EF4-FFF2-40B4-BE49-F238E27FC236}">
                <a16:creationId xmlns:a16="http://schemas.microsoft.com/office/drawing/2014/main" id="{9FB4D370-131B-4371-B863-1E9950937F1C}"/>
              </a:ext>
            </a:extLst>
          </p:cNvPr>
          <p:cNvSpPr txBox="1">
            <a:spLocks noGrp="1"/>
          </p:cNvSpPr>
          <p:nvPr>
            <p:ph idx="1"/>
          </p:nvPr>
        </p:nvSpPr>
        <p:spPr>
          <a:xfrm>
            <a:off x="2297289" y="2435578"/>
            <a:ext cx="7597422" cy="2938753"/>
          </a:xfrm>
          <a:prstGeom prst="rect">
            <a:avLst/>
          </a:prstGeom>
          <a:solidFill>
            <a:srgbClr val="FFC000"/>
          </a:solidFill>
        </p:spPr>
        <p:txBody>
          <a:bodyPr wrap="square">
            <a:spAutoFit/>
          </a:bodyPr>
          <a:lstStyle/>
          <a:p>
            <a:pPr marL="0" marR="0" indent="0">
              <a:lnSpc>
                <a:spcPct val="115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Opinion Essay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Utilizing information from the article, write an opinion essay on “How has Covid-19 changed supply chain and logistics?” Make sure to provide at least 3 examples from the article.</a:t>
            </a: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Essay must be typed in MS Word 2019 and emailed to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kavasschs@gmail.com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Grading will be based on the Opinion Essay Rubric and will be worth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100 points.</a:t>
            </a:r>
            <a:endParaRPr lang="en-US" sz="1800" b="1" i="1" dirty="0">
              <a:solidFill>
                <a:srgbClr val="000000"/>
              </a:solidFill>
              <a:latin typeface="+mn-lt"/>
              <a:cs typeface="+mn-cs"/>
            </a:endParaRPr>
          </a:p>
        </p:txBody>
      </p:sp>
    </p:spTree>
    <p:extLst>
      <p:ext uri="{BB962C8B-B14F-4D97-AF65-F5344CB8AC3E}">
        <p14:creationId xmlns:p14="http://schemas.microsoft.com/office/powerpoint/2010/main" val="763390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B7AE6F6-C68A-4A0F-B16F-794442919212}"/>
              </a:ext>
            </a:extLst>
          </p:cNvPr>
          <p:cNvSpPr>
            <a:spLocks noGrp="1" noChangeArrowheads="1"/>
          </p:cNvSpPr>
          <p:nvPr>
            <p:ph type="title"/>
          </p:nvPr>
        </p:nvSpPr>
        <p:spPr/>
        <p:txBody>
          <a:bodyPr/>
          <a:lstStyle/>
          <a:p>
            <a:r>
              <a:rPr lang="en-US" altLang="en-US" sz="4000">
                <a:solidFill>
                  <a:schemeClr val="bg1"/>
                </a:solidFill>
              </a:rPr>
              <a:t>Activity: Distance, Rate and Time</a:t>
            </a:r>
          </a:p>
        </p:txBody>
      </p:sp>
      <p:pic>
        <p:nvPicPr>
          <p:cNvPr id="5" name="Picture 4">
            <a:extLst>
              <a:ext uri="{FF2B5EF4-FFF2-40B4-BE49-F238E27FC236}">
                <a16:creationId xmlns:a16="http://schemas.microsoft.com/office/drawing/2014/main" id="{79A66CDB-AD5A-42DF-B8A6-967492B07F2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619023" y="1620396"/>
            <a:ext cx="7189434" cy="4617068"/>
          </a:xfrm>
          <a:prstGeom prst="rect">
            <a:avLst/>
          </a:prstGeom>
        </p:spPr>
      </p:pic>
    </p:spTree>
    <p:extLst>
      <p:ext uri="{BB962C8B-B14F-4D97-AF65-F5344CB8AC3E}">
        <p14:creationId xmlns:p14="http://schemas.microsoft.com/office/powerpoint/2010/main" val="320238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628BEAB-1763-4C9F-880C-441580B56CF7}"/>
              </a:ext>
            </a:extLst>
          </p:cNvPr>
          <p:cNvSpPr>
            <a:spLocks noGrp="1" noChangeArrowheads="1"/>
          </p:cNvSpPr>
          <p:nvPr>
            <p:ph type="title"/>
          </p:nvPr>
        </p:nvSpPr>
        <p:spPr/>
        <p:txBody>
          <a:bodyPr/>
          <a:lstStyle/>
          <a:p>
            <a:pPr eaLnBrk="1" hangingPunct="1"/>
            <a:r>
              <a:rPr lang="en-US" altLang="en-US" sz="3600" b="1">
                <a:solidFill>
                  <a:schemeClr val="bg1"/>
                </a:solidFill>
              </a:rPr>
              <a:t>Customer Service Operations</a:t>
            </a:r>
          </a:p>
        </p:txBody>
      </p:sp>
      <p:pic>
        <p:nvPicPr>
          <p:cNvPr id="46083" name="Picture 4">
            <a:extLst>
              <a:ext uri="{FF2B5EF4-FFF2-40B4-BE49-F238E27FC236}">
                <a16:creationId xmlns:a16="http://schemas.microsoft.com/office/drawing/2014/main" id="{89EEE8B4-FE33-4AE4-AC4E-EF41B46FE6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01951" y="2636838"/>
            <a:ext cx="6564313" cy="252095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37ACC9A-7325-4183-864F-45FC0766117D}"/>
              </a:ext>
            </a:extLst>
          </p:cNvPr>
          <p:cNvSpPr>
            <a:spLocks noGrp="1" noChangeArrowheads="1"/>
          </p:cNvSpPr>
          <p:nvPr>
            <p:ph type="title"/>
          </p:nvPr>
        </p:nvSpPr>
        <p:spPr/>
        <p:txBody>
          <a:bodyPr/>
          <a:lstStyle/>
          <a:p>
            <a:pPr eaLnBrk="1" hangingPunct="1"/>
            <a:r>
              <a:rPr lang="en-US" altLang="en-US" sz="3600" b="1">
                <a:solidFill>
                  <a:schemeClr val="bg1"/>
                </a:solidFill>
              </a:rPr>
              <a:t>Customer Service Operations</a:t>
            </a:r>
          </a:p>
        </p:txBody>
      </p:sp>
      <p:sp>
        <p:nvSpPr>
          <p:cNvPr id="47107" name="Content Placeholder 2">
            <a:extLst>
              <a:ext uri="{FF2B5EF4-FFF2-40B4-BE49-F238E27FC236}">
                <a16:creationId xmlns:a16="http://schemas.microsoft.com/office/drawing/2014/main" id="{EE20FCC8-DF48-45BC-964C-69148CACB900}"/>
              </a:ext>
            </a:extLst>
          </p:cNvPr>
          <p:cNvSpPr>
            <a:spLocks noGrp="1" noChangeArrowheads="1"/>
          </p:cNvSpPr>
          <p:nvPr>
            <p:ph idx="1"/>
          </p:nvPr>
        </p:nvSpPr>
        <p:spPr>
          <a:xfrm>
            <a:off x="1981200" y="2205039"/>
            <a:ext cx="8229600" cy="3921125"/>
          </a:xfrm>
        </p:spPr>
        <p:txBody>
          <a:bodyPr/>
          <a:lstStyle/>
          <a:p>
            <a:pPr eaLnBrk="1" hangingPunct="1"/>
            <a:r>
              <a:rPr lang="en-US" altLang="en-US" sz="1800"/>
              <a:t>Customer service is essentially the delivery of customer satisfaction and covers all aspects of the supply chain.</a:t>
            </a:r>
          </a:p>
          <a:p>
            <a:pPr eaLnBrk="1" hangingPunct="1"/>
            <a:r>
              <a:rPr lang="en-US" altLang="en-US" sz="1800"/>
              <a:t>Customer service focuses on identifying and meeting customers’ needs, wants, and expectations before, during, and after they buy products.</a:t>
            </a:r>
          </a:p>
          <a:p>
            <a:pPr eaLnBrk="1" hangingPunct="1"/>
            <a:r>
              <a:rPr lang="en-US" altLang="en-US" sz="1800"/>
              <a:t>Customer service also interfaces with operations, warehousing, and inventory, which assist in ensuring customers receive products when they need or want them while simultaneously managing inventory to control costs.</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FDCC88B-37A9-467D-B926-1074879BCC48}"/>
              </a:ext>
            </a:extLst>
          </p:cNvPr>
          <p:cNvSpPr>
            <a:spLocks noGrp="1" noChangeArrowheads="1"/>
          </p:cNvSpPr>
          <p:nvPr>
            <p:ph type="title"/>
          </p:nvPr>
        </p:nvSpPr>
        <p:spPr/>
        <p:txBody>
          <a:bodyPr/>
          <a:lstStyle/>
          <a:p>
            <a:r>
              <a:rPr lang="en-US" altLang="en-US" sz="4000">
                <a:solidFill>
                  <a:schemeClr val="bg1"/>
                </a:solidFill>
              </a:rPr>
              <a:t>Dimensions of Customer Service</a:t>
            </a:r>
          </a:p>
        </p:txBody>
      </p:sp>
      <p:sp>
        <p:nvSpPr>
          <p:cNvPr id="3" name="Content Placeholder 2">
            <a:extLst>
              <a:ext uri="{FF2B5EF4-FFF2-40B4-BE49-F238E27FC236}">
                <a16:creationId xmlns:a16="http://schemas.microsoft.com/office/drawing/2014/main" id="{DD330F9D-FF9B-41DE-A332-A86B61DB83DF}"/>
              </a:ext>
            </a:extLst>
          </p:cNvPr>
          <p:cNvSpPr>
            <a:spLocks noGrp="1"/>
          </p:cNvSpPr>
          <p:nvPr>
            <p:ph idx="1"/>
          </p:nvPr>
        </p:nvSpPr>
        <p:spPr>
          <a:xfrm>
            <a:off x="1981200" y="2060575"/>
            <a:ext cx="8229600" cy="4065588"/>
          </a:xfrm>
        </p:spPr>
        <p:txBody>
          <a:bodyPr/>
          <a:lstStyle/>
          <a:p>
            <a:pPr>
              <a:defRPr/>
            </a:pPr>
            <a:r>
              <a:rPr lang="en-US" b="1" dirty="0">
                <a:solidFill>
                  <a:srgbClr val="C00000"/>
                </a:solidFill>
              </a:rPr>
              <a:t>Time</a:t>
            </a:r>
            <a:r>
              <a:rPr lang="en-US" dirty="0"/>
              <a:t> – period between successive events</a:t>
            </a:r>
          </a:p>
          <a:p>
            <a:pPr lvl="1">
              <a:defRPr/>
            </a:pPr>
            <a:r>
              <a:rPr lang="en-US" dirty="0"/>
              <a:t>Order Cycle – time between placing one order and then the next order</a:t>
            </a:r>
          </a:p>
          <a:p>
            <a:pPr marL="457200" lvl="1" indent="0">
              <a:buNone/>
              <a:defRPr/>
            </a:pPr>
            <a:endParaRPr lang="en-US" dirty="0"/>
          </a:p>
          <a:p>
            <a:pPr>
              <a:defRPr/>
            </a:pPr>
            <a:r>
              <a:rPr lang="en-US" b="1" dirty="0">
                <a:solidFill>
                  <a:srgbClr val="C00000"/>
                </a:solidFill>
              </a:rPr>
              <a:t>Dependability</a:t>
            </a:r>
            <a:r>
              <a:rPr lang="en-US" dirty="0"/>
              <a:t> – reliability of service encounter – consistent order cycles, safe delivery, and complete delivery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61AB283-344B-4BFC-A65E-018761C27528}"/>
              </a:ext>
            </a:extLst>
          </p:cNvPr>
          <p:cNvSpPr>
            <a:spLocks noGrp="1" noChangeArrowheads="1"/>
          </p:cNvSpPr>
          <p:nvPr>
            <p:ph type="title"/>
          </p:nvPr>
        </p:nvSpPr>
        <p:spPr/>
        <p:txBody>
          <a:bodyPr/>
          <a:lstStyle/>
          <a:p>
            <a:r>
              <a:rPr lang="en-US" altLang="en-US" sz="4000">
                <a:solidFill>
                  <a:schemeClr val="bg1"/>
                </a:solidFill>
              </a:rPr>
              <a:t>Dimensions of Customer Service</a:t>
            </a:r>
          </a:p>
        </p:txBody>
      </p:sp>
      <p:sp>
        <p:nvSpPr>
          <p:cNvPr id="3" name="Content Placeholder 2">
            <a:extLst>
              <a:ext uri="{FF2B5EF4-FFF2-40B4-BE49-F238E27FC236}">
                <a16:creationId xmlns:a16="http://schemas.microsoft.com/office/drawing/2014/main" id="{0456F37F-6EC6-487F-8892-3D1CDC08DAFF}"/>
              </a:ext>
            </a:extLst>
          </p:cNvPr>
          <p:cNvSpPr>
            <a:spLocks noGrp="1"/>
          </p:cNvSpPr>
          <p:nvPr>
            <p:ph idx="1"/>
          </p:nvPr>
        </p:nvSpPr>
        <p:spPr>
          <a:xfrm>
            <a:off x="1981200" y="2205039"/>
            <a:ext cx="8229600" cy="3921125"/>
          </a:xfrm>
        </p:spPr>
        <p:txBody>
          <a:bodyPr/>
          <a:lstStyle/>
          <a:p>
            <a:pPr>
              <a:defRPr/>
            </a:pPr>
            <a:r>
              <a:rPr lang="en-US" sz="2000" b="1" dirty="0">
                <a:solidFill>
                  <a:srgbClr val="C00000"/>
                </a:solidFill>
              </a:rPr>
              <a:t>Communication</a:t>
            </a:r>
            <a:r>
              <a:rPr lang="en-US" sz="2000" dirty="0"/>
              <a:t> – to be effective must be two-way exchange between seller and customer</a:t>
            </a:r>
          </a:p>
          <a:p>
            <a:pPr marL="0" indent="0">
              <a:buNone/>
              <a:defRPr/>
            </a:pPr>
            <a:endParaRPr lang="en-US" sz="2000" dirty="0"/>
          </a:p>
          <a:p>
            <a:pPr>
              <a:defRPr/>
            </a:pPr>
            <a:r>
              <a:rPr lang="en-US" sz="2000" b="1" dirty="0">
                <a:solidFill>
                  <a:srgbClr val="C00000"/>
                </a:solidFill>
              </a:rPr>
              <a:t>Convenience</a:t>
            </a:r>
            <a:r>
              <a:rPr lang="en-US" sz="2000" dirty="0"/>
              <a:t> – ease of doing business with a seller</a:t>
            </a:r>
          </a:p>
          <a:p>
            <a:pPr lvl="1">
              <a:defRPr/>
            </a:pPr>
            <a:r>
              <a:rPr lang="en-US" sz="2000" b="1" dirty="0"/>
              <a:t>Multichannel Marketing System </a:t>
            </a:r>
            <a:r>
              <a:rPr lang="en-US" sz="2000" dirty="0"/>
              <a:t>– separate marketing channels to serve customers</a:t>
            </a:r>
          </a:p>
          <a:p>
            <a:pPr lvl="2">
              <a:defRPr/>
            </a:pPr>
            <a:r>
              <a:rPr lang="en-US" sz="2000" dirty="0"/>
              <a:t>Brick and Mortar Store</a:t>
            </a:r>
          </a:p>
          <a:p>
            <a:pPr lvl="2">
              <a:defRPr/>
            </a:pPr>
            <a:r>
              <a:rPr lang="en-US" sz="2000" dirty="0"/>
              <a:t>Online Ordering – Website</a:t>
            </a:r>
          </a:p>
          <a:p>
            <a:pPr lvl="1">
              <a:defRPr/>
            </a:pPr>
            <a:r>
              <a:rPr lang="en-US" sz="2000" b="1" dirty="0"/>
              <a:t>Omnichannel Marketing System </a:t>
            </a:r>
            <a:r>
              <a:rPr lang="en-US" sz="2000" dirty="0"/>
              <a:t>– place order online and then pickup in store</a:t>
            </a:r>
          </a:p>
          <a:p>
            <a:pP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C7DE4E8-BAAE-4CB2-BB12-D1BA3E86D792}"/>
              </a:ext>
            </a:extLst>
          </p:cNvPr>
          <p:cNvSpPr>
            <a:spLocks noGrp="1" noChangeArrowheads="1"/>
          </p:cNvSpPr>
          <p:nvPr>
            <p:ph type="title"/>
          </p:nvPr>
        </p:nvSpPr>
        <p:spPr>
          <a:xfrm>
            <a:off x="609600" y="274638"/>
            <a:ext cx="10972800" cy="1143000"/>
          </a:xfrm>
        </p:spPr>
        <p:txBody>
          <a:bodyPr wrap="square" anchor="ctr">
            <a:normAutofit/>
          </a:bodyPr>
          <a:lstStyle/>
          <a:p>
            <a:pPr>
              <a:lnSpc>
                <a:spcPct val="90000"/>
              </a:lnSpc>
            </a:pPr>
            <a:r>
              <a:rPr lang="en-US" altLang="en-US" sz="3700" b="1" dirty="0">
                <a:solidFill>
                  <a:srgbClr val="FFC000"/>
                </a:solidFill>
              </a:rPr>
              <a:t>ROLE PLAY: Receive and Handle Customer Complaints</a:t>
            </a:r>
          </a:p>
        </p:txBody>
      </p:sp>
      <p:pic>
        <p:nvPicPr>
          <p:cNvPr id="53252" name="Picture 4" descr="A picture containing clipart&#10;&#10;Description automatically generated">
            <a:extLst>
              <a:ext uri="{FF2B5EF4-FFF2-40B4-BE49-F238E27FC236}">
                <a16:creationId xmlns:a16="http://schemas.microsoft.com/office/drawing/2014/main" id="{872904AD-22A9-4CDB-9C18-3CA16A8B4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57" y="2923232"/>
            <a:ext cx="2781782" cy="2154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69C728E-A40C-4858-ACD5-6E00F75503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49505" y="2066705"/>
            <a:ext cx="3729038" cy="4216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7CB4-967F-4161-9C84-110FD715CD6D}"/>
              </a:ext>
            </a:extLst>
          </p:cNvPr>
          <p:cNvSpPr>
            <a:spLocks noGrp="1"/>
          </p:cNvSpPr>
          <p:nvPr>
            <p:ph type="title"/>
          </p:nvPr>
        </p:nvSpPr>
        <p:spPr bwMode="auto">
          <a:xfrm>
            <a:off x="609600" y="274638"/>
            <a:ext cx="10972800" cy="1143000"/>
          </a:xfrm>
          <a:prstGeom prst="rect">
            <a:avLst/>
          </a:prstGeom>
          <a:noFill/>
          <a:ln>
            <a:noFill/>
          </a:ln>
          <a:effectLst/>
        </p:spPr>
        <p:txBody>
          <a:bodyPr wrap="square" anchor="ctr">
            <a:normAutofit/>
          </a:bodyPr>
          <a:lstStyle/>
          <a:p>
            <a:pPr>
              <a:lnSpc>
                <a:spcPct val="90000"/>
              </a:lnSpc>
            </a:pPr>
            <a:r>
              <a:rPr lang="en-US" sz="3200" b="1" dirty="0">
                <a:solidFill>
                  <a:schemeClr val="bg1"/>
                </a:solidFill>
              </a:rPr>
              <a:t>PROJECT: MAPPING THE SUPPLY CHAIN OF STARBUCKS COFFEE</a:t>
            </a:r>
          </a:p>
        </p:txBody>
      </p:sp>
      <p:sp>
        <p:nvSpPr>
          <p:cNvPr id="3" name="Content Placeholder 2">
            <a:extLst>
              <a:ext uri="{FF2B5EF4-FFF2-40B4-BE49-F238E27FC236}">
                <a16:creationId xmlns:a16="http://schemas.microsoft.com/office/drawing/2014/main" id="{F02A15FD-D00E-4D62-A923-11D40E35B59C}"/>
              </a:ext>
            </a:extLst>
          </p:cNvPr>
          <p:cNvSpPr>
            <a:spLocks noGrp="1"/>
          </p:cNvSpPr>
          <p:nvPr>
            <p:ph sz="half" idx="1"/>
          </p:nvPr>
        </p:nvSpPr>
        <p:spPr bwMode="auto">
          <a:xfrm>
            <a:off x="482278" y="3090441"/>
            <a:ext cx="5384800" cy="1863524"/>
          </a:xfrm>
          <a:prstGeom prst="rect">
            <a:avLst/>
          </a:prstGeom>
          <a:noFill/>
          <a:ln>
            <a:noFill/>
          </a:ln>
          <a:effectLst/>
        </p:spPr>
        <p:txBody>
          <a:bodyPr wrap="square" anchor="t">
            <a:normAutofit/>
          </a:bodyPr>
          <a:lstStyle/>
          <a:p>
            <a:pPr marL="0" indent="0">
              <a:buNone/>
            </a:pPr>
            <a:r>
              <a:rPr lang="en-US" b="1" dirty="0">
                <a:solidFill>
                  <a:srgbClr val="C00000"/>
                </a:solidFill>
              </a:rPr>
              <a:t>From Bean to Cup: How Starbucks Transformed its Supply Chain</a:t>
            </a:r>
          </a:p>
          <a:p>
            <a:pPr marL="0" indent="0">
              <a:buNone/>
            </a:pPr>
            <a:endParaRPr lang="en-US" dirty="0"/>
          </a:p>
        </p:txBody>
      </p:sp>
      <p:pic>
        <p:nvPicPr>
          <p:cNvPr id="4" name="Picture 3">
            <a:extLst>
              <a:ext uri="{FF2B5EF4-FFF2-40B4-BE49-F238E27FC236}">
                <a16:creationId xmlns:a16="http://schemas.microsoft.com/office/drawing/2014/main" id="{0E7BFC30-C848-434F-BD20-09E5C3A297CA}"/>
              </a:ext>
            </a:extLst>
          </p:cNvPr>
          <p:cNvPicPr>
            <a:picLocks noChangeAspect="1"/>
          </p:cNvPicPr>
          <p:nvPr/>
        </p:nvPicPr>
        <p:blipFill rotWithShape="1">
          <a:blip r:embed="rId3"/>
          <a:srcRect l="1774" r="5423" b="-2"/>
          <a:stretch/>
        </p:blipFill>
        <p:spPr>
          <a:xfrm>
            <a:off x="6197600" y="1600201"/>
            <a:ext cx="5384800" cy="4525963"/>
          </a:xfrm>
          <a:prstGeom prst="rect">
            <a:avLst/>
          </a:prstGeom>
          <a:noFill/>
        </p:spPr>
      </p:pic>
    </p:spTree>
    <p:extLst>
      <p:ext uri="{BB962C8B-B14F-4D97-AF65-F5344CB8AC3E}">
        <p14:creationId xmlns:p14="http://schemas.microsoft.com/office/powerpoint/2010/main" val="684232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7CB4-967F-4161-9C84-110FD715CD6D}"/>
              </a:ext>
            </a:extLst>
          </p:cNvPr>
          <p:cNvSpPr>
            <a:spLocks noGrp="1"/>
          </p:cNvSpPr>
          <p:nvPr>
            <p:ph type="title"/>
          </p:nvPr>
        </p:nvSpPr>
        <p:spPr bwMode="auto">
          <a:xfrm>
            <a:off x="609600" y="274638"/>
            <a:ext cx="10972800" cy="1143000"/>
          </a:xfrm>
          <a:prstGeom prst="rect">
            <a:avLst/>
          </a:prstGeom>
          <a:noFill/>
          <a:ln>
            <a:noFill/>
          </a:ln>
          <a:effectLst/>
        </p:spPr>
        <p:txBody>
          <a:bodyPr wrap="square" anchor="ctr">
            <a:normAutofit/>
          </a:bodyPr>
          <a:lstStyle/>
          <a:p>
            <a:pPr>
              <a:lnSpc>
                <a:spcPct val="90000"/>
              </a:lnSpc>
            </a:pPr>
            <a:r>
              <a:rPr lang="en-US" sz="3200" b="1" dirty="0">
                <a:solidFill>
                  <a:schemeClr val="bg1"/>
                </a:solidFill>
              </a:rPr>
              <a:t>PROJECT: Compare and Contrast Subdivisions of Logistics</a:t>
            </a:r>
          </a:p>
        </p:txBody>
      </p:sp>
      <p:sp>
        <p:nvSpPr>
          <p:cNvPr id="3" name="Content Placeholder 2">
            <a:extLst>
              <a:ext uri="{FF2B5EF4-FFF2-40B4-BE49-F238E27FC236}">
                <a16:creationId xmlns:a16="http://schemas.microsoft.com/office/drawing/2014/main" id="{F02A15FD-D00E-4D62-A923-11D40E35B59C}"/>
              </a:ext>
            </a:extLst>
          </p:cNvPr>
          <p:cNvSpPr>
            <a:spLocks noGrp="1"/>
          </p:cNvSpPr>
          <p:nvPr>
            <p:ph sz="half" idx="1"/>
          </p:nvPr>
        </p:nvSpPr>
        <p:spPr bwMode="auto">
          <a:xfrm>
            <a:off x="482278" y="3090441"/>
            <a:ext cx="5384800" cy="1863524"/>
          </a:xfrm>
          <a:prstGeom prst="rect">
            <a:avLst/>
          </a:prstGeom>
          <a:noFill/>
          <a:ln>
            <a:noFill/>
          </a:ln>
          <a:effectLst/>
        </p:spPr>
        <p:txBody>
          <a:bodyPr wrap="square" anchor="t">
            <a:normAutofit/>
          </a:bodyPr>
          <a:lstStyle/>
          <a:p>
            <a:pPr marL="0" indent="0">
              <a:buNone/>
            </a:pPr>
            <a:r>
              <a:rPr lang="en-US" b="1" dirty="0">
                <a:solidFill>
                  <a:srgbClr val="C00000"/>
                </a:solidFill>
              </a:rPr>
              <a:t>Reading: Combat Cargo: The Challenges of Military Logistics</a:t>
            </a:r>
          </a:p>
          <a:p>
            <a:pPr marL="0" indent="0">
              <a:buNone/>
            </a:pPr>
            <a:endParaRPr lang="en-US" dirty="0"/>
          </a:p>
        </p:txBody>
      </p:sp>
      <p:pic>
        <p:nvPicPr>
          <p:cNvPr id="4" name="Picture 3">
            <a:extLst>
              <a:ext uri="{FF2B5EF4-FFF2-40B4-BE49-F238E27FC236}">
                <a16:creationId xmlns:a16="http://schemas.microsoft.com/office/drawing/2014/main" id="{0E7BFC30-C848-434F-BD20-09E5C3A297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5244" y="2587000"/>
            <a:ext cx="4154311" cy="3017009"/>
          </a:xfrm>
          <a:prstGeom prst="rect">
            <a:avLst/>
          </a:prstGeom>
          <a:noFill/>
        </p:spPr>
      </p:pic>
    </p:spTree>
    <p:extLst>
      <p:ext uri="{BB962C8B-B14F-4D97-AF65-F5344CB8AC3E}">
        <p14:creationId xmlns:p14="http://schemas.microsoft.com/office/powerpoint/2010/main" val="226768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8284057-E665-47C3-90F4-CD452D985C19}"/>
              </a:ext>
            </a:extLst>
          </p:cNvPr>
          <p:cNvSpPr>
            <a:spLocks noGrp="1" noChangeArrowheads="1"/>
          </p:cNvSpPr>
          <p:nvPr>
            <p:ph type="title"/>
          </p:nvPr>
        </p:nvSpPr>
        <p:spPr>
          <a:xfrm>
            <a:off x="1981200" y="274638"/>
            <a:ext cx="8229600" cy="850900"/>
          </a:xfrm>
        </p:spPr>
        <p:txBody>
          <a:bodyPr/>
          <a:lstStyle/>
          <a:p>
            <a:r>
              <a:rPr lang="en-US" altLang="en-US" sz="4000" b="1">
                <a:solidFill>
                  <a:srgbClr val="FFC000"/>
                </a:solidFill>
              </a:rPr>
              <a:t>What is the Difference?</a:t>
            </a:r>
          </a:p>
        </p:txBody>
      </p:sp>
      <p:sp>
        <p:nvSpPr>
          <p:cNvPr id="15363" name="Content Placeholder 2">
            <a:extLst>
              <a:ext uri="{FF2B5EF4-FFF2-40B4-BE49-F238E27FC236}">
                <a16:creationId xmlns:a16="http://schemas.microsoft.com/office/drawing/2014/main" id="{8FB2985E-FB26-4F09-8446-0CB746577EDE}"/>
              </a:ext>
            </a:extLst>
          </p:cNvPr>
          <p:cNvSpPr>
            <a:spLocks noGrp="1" noChangeArrowheads="1"/>
          </p:cNvSpPr>
          <p:nvPr>
            <p:ph idx="1"/>
          </p:nvPr>
        </p:nvSpPr>
        <p:spPr>
          <a:xfrm>
            <a:off x="1803734" y="2128838"/>
            <a:ext cx="2601913" cy="2524125"/>
          </a:xfrm>
        </p:spPr>
        <p:txBody>
          <a:bodyPr/>
          <a:lstStyle/>
          <a:p>
            <a:pPr marL="0" indent="0">
              <a:buNone/>
            </a:pPr>
            <a:r>
              <a:rPr lang="en-US" altLang="en-US" sz="1400" b="1" u="sng" dirty="0"/>
              <a:t>Operations Management</a:t>
            </a:r>
          </a:p>
          <a:p>
            <a:pPr marL="0" indent="0">
              <a:buNone/>
            </a:pPr>
            <a:r>
              <a:rPr lang="en-US" altLang="en-US" sz="1400" dirty="0"/>
              <a:t>Set of activities that creates value in the form of goods and services by transforming inputs into outputs</a:t>
            </a:r>
          </a:p>
          <a:p>
            <a:pPr marL="0" indent="0">
              <a:buNone/>
            </a:pPr>
            <a:endParaRPr lang="en-US" altLang="en-US" sz="1400" dirty="0"/>
          </a:p>
          <a:p>
            <a:pPr marL="0" indent="0">
              <a:buNone/>
            </a:pPr>
            <a:r>
              <a:rPr lang="en-US" altLang="en-US" sz="1400" b="1" dirty="0"/>
              <a:t>Example</a:t>
            </a:r>
            <a:r>
              <a:rPr lang="en-US" altLang="en-US" sz="1400" dirty="0"/>
              <a:t>: </a:t>
            </a:r>
          </a:p>
          <a:p>
            <a:pPr marL="0" indent="0">
              <a:buNone/>
            </a:pPr>
            <a:r>
              <a:rPr lang="en-US" altLang="en-US" sz="1400" dirty="0"/>
              <a:t>Scheduling crews for an airline</a:t>
            </a:r>
          </a:p>
          <a:p>
            <a:pPr marL="0" indent="0">
              <a:buNone/>
            </a:pPr>
            <a:r>
              <a:rPr lang="en-US" altLang="en-US" sz="1400" dirty="0"/>
              <a:t>Designing a new I-Phone</a:t>
            </a:r>
          </a:p>
          <a:p>
            <a:pPr marL="0" indent="0">
              <a:buNone/>
            </a:pPr>
            <a:endParaRPr lang="en-US" altLang="en-US" sz="1400" dirty="0"/>
          </a:p>
          <a:p>
            <a:pPr marL="0" indent="0">
              <a:buNone/>
            </a:pPr>
            <a:endParaRPr lang="en-US" altLang="en-US" sz="1200" dirty="0"/>
          </a:p>
        </p:txBody>
      </p:sp>
      <p:sp>
        <p:nvSpPr>
          <p:cNvPr id="5" name="TextBox 4">
            <a:extLst>
              <a:ext uri="{FF2B5EF4-FFF2-40B4-BE49-F238E27FC236}">
                <a16:creationId xmlns:a16="http://schemas.microsoft.com/office/drawing/2014/main" id="{80812F75-B7DC-46C0-94F9-AC46B29531F1}"/>
              </a:ext>
            </a:extLst>
          </p:cNvPr>
          <p:cNvSpPr txBox="1"/>
          <p:nvPr/>
        </p:nvSpPr>
        <p:spPr>
          <a:xfrm>
            <a:off x="5049504" y="2128838"/>
            <a:ext cx="2592388" cy="3108325"/>
          </a:xfrm>
          <a:prstGeom prst="rect">
            <a:avLst/>
          </a:prstGeom>
          <a:noFill/>
        </p:spPr>
        <p:txBody>
          <a:bodyPr>
            <a:spAutoFit/>
          </a:bodyPr>
          <a:lstStyle/>
          <a:p>
            <a:pPr>
              <a:spcBef>
                <a:spcPct val="20000"/>
              </a:spcBef>
              <a:defRPr/>
            </a:pPr>
            <a:r>
              <a:rPr lang="en-US" sz="1400" b="1" u="sng" dirty="0"/>
              <a:t>Supply Chain Management</a:t>
            </a:r>
          </a:p>
          <a:p>
            <a:pPr>
              <a:defRPr/>
            </a:pPr>
            <a:r>
              <a:rPr lang="en-US" altLang="en-US" sz="1400" dirty="0"/>
              <a:t>Network of manufacturers, retailers, distributors, transporters, storage facilities, and suppliers that participate in the production, delivery, and sale of a product to the consumer</a:t>
            </a:r>
          </a:p>
          <a:p>
            <a:pPr>
              <a:defRPr/>
            </a:pPr>
            <a:endParaRPr lang="en-US" sz="1400" dirty="0"/>
          </a:p>
          <a:p>
            <a:pPr>
              <a:defRPr/>
            </a:pPr>
            <a:r>
              <a:rPr lang="en-US" sz="1400" b="1" dirty="0"/>
              <a:t>Example</a:t>
            </a:r>
            <a:r>
              <a:rPr lang="en-US" sz="1400" dirty="0"/>
              <a:t>: Supplying beet sugar from the farmer to the syrup producer to the bottler to the distributor to the store to the consumer</a:t>
            </a:r>
          </a:p>
        </p:txBody>
      </p:sp>
      <p:sp>
        <p:nvSpPr>
          <p:cNvPr id="6" name="TextBox 5">
            <a:extLst>
              <a:ext uri="{FF2B5EF4-FFF2-40B4-BE49-F238E27FC236}">
                <a16:creationId xmlns:a16="http://schemas.microsoft.com/office/drawing/2014/main" id="{2E4E3502-308E-4973-99C4-2C3DA3289025}"/>
              </a:ext>
            </a:extLst>
          </p:cNvPr>
          <p:cNvSpPr txBox="1"/>
          <p:nvPr/>
        </p:nvSpPr>
        <p:spPr>
          <a:xfrm>
            <a:off x="7877951" y="2128838"/>
            <a:ext cx="2592387" cy="2740025"/>
          </a:xfrm>
          <a:prstGeom prst="rect">
            <a:avLst/>
          </a:prstGeom>
          <a:noFill/>
        </p:spPr>
        <p:txBody>
          <a:bodyPr>
            <a:spAutoFit/>
          </a:bodyPr>
          <a:lstStyle/>
          <a:p>
            <a:pPr>
              <a:spcBef>
                <a:spcPct val="20000"/>
              </a:spcBef>
              <a:defRPr/>
            </a:pPr>
            <a:r>
              <a:rPr lang="en-US" sz="1400" b="1" u="sng" dirty="0"/>
              <a:t>Logistics</a:t>
            </a:r>
          </a:p>
          <a:p>
            <a:pPr>
              <a:defRPr/>
            </a:pPr>
            <a:r>
              <a:rPr lang="en-US" sz="1400" dirty="0"/>
              <a:t>Planning, execution, and control of the procurement, movement, and stationing of personnel, material, and other resources</a:t>
            </a:r>
          </a:p>
          <a:p>
            <a:pPr>
              <a:defRPr/>
            </a:pPr>
            <a:endParaRPr lang="en-US" sz="1400" dirty="0"/>
          </a:p>
          <a:p>
            <a:pPr>
              <a:defRPr/>
            </a:pPr>
            <a:r>
              <a:rPr lang="en-US" sz="1400" b="1" dirty="0"/>
              <a:t>Example</a:t>
            </a:r>
            <a:r>
              <a:rPr lang="en-US" sz="1400" dirty="0"/>
              <a:t>: Transporting a shipment of tomatoes from California to a Kroger in Memphis</a:t>
            </a:r>
            <a:br>
              <a:rPr lang="en-US" dirty="0"/>
            </a:br>
            <a:endParaRPr lang="en-US" b="1" u="sng" dirty="0"/>
          </a:p>
        </p:txBody>
      </p:sp>
      <p:pic>
        <p:nvPicPr>
          <p:cNvPr id="15366" name="Picture 6">
            <a:extLst>
              <a:ext uri="{FF2B5EF4-FFF2-40B4-BE49-F238E27FC236}">
                <a16:creationId xmlns:a16="http://schemas.microsoft.com/office/drawing/2014/main" id="{9A980E46-C882-4CAE-BD3B-F8C8DAE41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6" y="5260975"/>
            <a:ext cx="52482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DD519611-31AE-4D02-BB76-C33C6A6563AA}"/>
              </a:ext>
            </a:extLst>
          </p:cNvPr>
          <p:cNvCxnSpPr>
            <a:cxnSpLocks/>
          </p:cNvCxnSpPr>
          <p:nvPr/>
        </p:nvCxnSpPr>
        <p:spPr>
          <a:xfrm>
            <a:off x="4653147" y="2128838"/>
            <a:ext cx="0" cy="2952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F323E8-443D-49B7-A562-09DF2D8E0277}"/>
              </a:ext>
            </a:extLst>
          </p:cNvPr>
          <p:cNvCxnSpPr>
            <a:cxnSpLocks/>
          </p:cNvCxnSpPr>
          <p:nvPr/>
        </p:nvCxnSpPr>
        <p:spPr>
          <a:xfrm>
            <a:off x="7733487" y="2086769"/>
            <a:ext cx="0" cy="3036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7F2FAAB-60F0-4E3E-B615-3BAE7E042E75}"/>
              </a:ext>
            </a:extLst>
          </p:cNvPr>
          <p:cNvSpPr>
            <a:spLocks noGrp="1" noChangeArrowheads="1"/>
          </p:cNvSpPr>
          <p:nvPr>
            <p:ph type="title"/>
          </p:nvPr>
        </p:nvSpPr>
        <p:spPr/>
        <p:txBody>
          <a:bodyPr/>
          <a:lstStyle/>
          <a:p>
            <a:r>
              <a:rPr lang="en-US" altLang="en-US" b="1">
                <a:solidFill>
                  <a:srgbClr val="FFC000"/>
                </a:solidFill>
              </a:rPr>
              <a:t>Supply Chain Components</a:t>
            </a:r>
          </a:p>
        </p:txBody>
      </p:sp>
      <p:sp>
        <p:nvSpPr>
          <p:cNvPr id="22531" name="Content Placeholder 2">
            <a:extLst>
              <a:ext uri="{FF2B5EF4-FFF2-40B4-BE49-F238E27FC236}">
                <a16:creationId xmlns:a16="http://schemas.microsoft.com/office/drawing/2014/main" id="{EE5FA4F4-78A1-4FB2-AF0E-A23347908992}"/>
              </a:ext>
            </a:extLst>
          </p:cNvPr>
          <p:cNvSpPr>
            <a:spLocks noGrp="1" noChangeArrowheads="1"/>
          </p:cNvSpPr>
          <p:nvPr>
            <p:ph idx="1"/>
          </p:nvPr>
        </p:nvSpPr>
        <p:spPr>
          <a:xfrm>
            <a:off x="1981200" y="3429001"/>
            <a:ext cx="8229600" cy="2879725"/>
          </a:xfrm>
        </p:spPr>
        <p:txBody>
          <a:bodyPr/>
          <a:lstStyle/>
          <a:p>
            <a:pPr marL="514350" indent="-514350">
              <a:buFontTx/>
              <a:buAutoNum type="arabicPeriod"/>
            </a:pPr>
            <a:r>
              <a:rPr lang="en-US" altLang="en-US" sz="1600"/>
              <a:t>Raw Materials – basic material used to produce goods</a:t>
            </a:r>
          </a:p>
          <a:p>
            <a:pPr marL="514350" indent="-514350">
              <a:buFontTx/>
              <a:buAutoNum type="arabicPeriod"/>
            </a:pPr>
            <a:r>
              <a:rPr lang="en-US" altLang="en-US" sz="1600"/>
              <a:t>Supplier – procures raw materials</a:t>
            </a:r>
          </a:p>
          <a:p>
            <a:pPr marL="514350" indent="-514350">
              <a:buFontTx/>
              <a:buAutoNum type="arabicPeriod"/>
            </a:pPr>
            <a:r>
              <a:rPr lang="en-US" altLang="en-US" sz="1600"/>
              <a:t>Manufacturer – converts raw materials into finished products</a:t>
            </a:r>
          </a:p>
          <a:p>
            <a:pPr marL="514350" indent="-514350">
              <a:buFontTx/>
              <a:buAutoNum type="arabicPeriod"/>
            </a:pPr>
            <a:r>
              <a:rPr lang="en-US" altLang="en-US" sz="1600"/>
              <a:t>Distributor – moves/stores products to retailers or direct to consumers (Wholesaler – resells to retailers)</a:t>
            </a:r>
          </a:p>
          <a:p>
            <a:pPr marL="514350" indent="-514350">
              <a:buFontTx/>
              <a:buAutoNum type="arabicPeriod"/>
            </a:pPr>
            <a:r>
              <a:rPr lang="en-US" altLang="en-US" sz="1600"/>
              <a:t>Retailer – sells final products for consumer use</a:t>
            </a:r>
          </a:p>
          <a:p>
            <a:pPr marL="514350" indent="-514350">
              <a:buFontTx/>
              <a:buAutoNum type="arabicPeriod"/>
            </a:pPr>
            <a:r>
              <a:rPr lang="en-US" altLang="en-US" sz="1600"/>
              <a:t>Consumer – buys final products for consumption </a:t>
            </a:r>
          </a:p>
          <a:p>
            <a:pPr marL="400050" lvl="1" indent="0">
              <a:buNone/>
            </a:pPr>
            <a:r>
              <a:rPr lang="en-US" altLang="en-US" sz="1600"/>
              <a:t>	- 3 types of Consumers – Individual, Business, and Government</a:t>
            </a:r>
          </a:p>
          <a:p>
            <a:pPr marL="514350" indent="-514350">
              <a:buFontTx/>
              <a:buAutoNum type="arabicPeriod"/>
            </a:pPr>
            <a:r>
              <a:rPr lang="en-US" altLang="en-US" sz="1600"/>
              <a:t>Service Providers - designers, advertisers, market researchers, transport providers, etc.</a:t>
            </a:r>
          </a:p>
          <a:p>
            <a:pPr marL="400050" lvl="1" indent="0">
              <a:buNone/>
            </a:pPr>
            <a:endParaRPr lang="en-US" altLang="en-US" sz="1600"/>
          </a:p>
        </p:txBody>
      </p:sp>
      <p:pic>
        <p:nvPicPr>
          <p:cNvPr id="22532" name="Picture 2">
            <a:extLst>
              <a:ext uri="{FF2B5EF4-FFF2-40B4-BE49-F238E27FC236}">
                <a16:creationId xmlns:a16="http://schemas.microsoft.com/office/drawing/2014/main" id="{069D9F6E-4DEB-4758-8010-4E8D1657D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628775"/>
            <a:ext cx="74580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D999237-E089-46AA-BDB1-944712A60664}"/>
              </a:ext>
            </a:extLst>
          </p:cNvPr>
          <p:cNvSpPr>
            <a:spLocks noGrp="1" noChangeArrowheads="1"/>
          </p:cNvSpPr>
          <p:nvPr>
            <p:ph type="title"/>
          </p:nvPr>
        </p:nvSpPr>
        <p:spPr/>
        <p:txBody>
          <a:bodyPr/>
          <a:lstStyle/>
          <a:p>
            <a:r>
              <a:rPr lang="en-US" altLang="en-US" b="1">
                <a:solidFill>
                  <a:srgbClr val="FFC000"/>
                </a:solidFill>
              </a:rPr>
              <a:t>Supply Chain Nodes</a:t>
            </a:r>
          </a:p>
        </p:txBody>
      </p:sp>
      <p:sp>
        <p:nvSpPr>
          <p:cNvPr id="17411" name="Rectangle 1">
            <a:extLst>
              <a:ext uri="{FF2B5EF4-FFF2-40B4-BE49-F238E27FC236}">
                <a16:creationId xmlns:a16="http://schemas.microsoft.com/office/drawing/2014/main" id="{0D72662F-3D6E-4459-8FFF-238F5833B06B}"/>
              </a:ext>
            </a:extLst>
          </p:cNvPr>
          <p:cNvSpPr>
            <a:spLocks noChangeArrowheads="1"/>
          </p:cNvSpPr>
          <p:nvPr/>
        </p:nvSpPr>
        <p:spPr bwMode="auto">
          <a:xfrm>
            <a:off x="1326949" y="1807372"/>
            <a:ext cx="953810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spcBef>
                <a:spcPct val="0"/>
              </a:spcBef>
              <a:buFontTx/>
              <a:buNone/>
            </a:pPr>
            <a:endParaRPr lang="en-US" altLang="en-US" sz="2000" b="1" i="1" dirty="0"/>
          </a:p>
          <a:p>
            <a:pPr lvl="1">
              <a:spcBef>
                <a:spcPct val="0"/>
              </a:spcBef>
              <a:buFontTx/>
              <a:buNone/>
            </a:pPr>
            <a:r>
              <a:rPr lang="en-US" altLang="en-US" sz="2000" b="1" i="1" dirty="0"/>
              <a:t>Nodes – </a:t>
            </a:r>
            <a:r>
              <a:rPr lang="en-US" altLang="en-US" sz="2000" i="1" dirty="0"/>
              <a:t>locations within the supply chain network (ex. factory, distribution center, retail store)</a:t>
            </a:r>
          </a:p>
          <a:p>
            <a:pPr lvl="1">
              <a:spcBef>
                <a:spcPct val="0"/>
              </a:spcBef>
              <a:buFontTx/>
              <a:buNone/>
            </a:pPr>
            <a:endParaRPr lang="en-US" altLang="en-US" sz="2000" b="1" i="1" dirty="0"/>
          </a:p>
          <a:p>
            <a:pPr lvl="1">
              <a:spcBef>
                <a:spcPct val="0"/>
              </a:spcBef>
              <a:buFontTx/>
              <a:buNone/>
            </a:pPr>
            <a:r>
              <a:rPr lang="en-US" altLang="en-US" sz="2000" b="1" i="1" dirty="0"/>
              <a:t>Links – </a:t>
            </a:r>
            <a:r>
              <a:rPr lang="en-US" altLang="en-US" sz="2000" i="1" dirty="0"/>
              <a:t>connect the nodes through a form of transportation (air, sea, truck, or train)</a:t>
            </a:r>
          </a:p>
        </p:txBody>
      </p:sp>
      <p:pic>
        <p:nvPicPr>
          <p:cNvPr id="3" name="Picture 2">
            <a:extLst>
              <a:ext uri="{FF2B5EF4-FFF2-40B4-BE49-F238E27FC236}">
                <a16:creationId xmlns:a16="http://schemas.microsoft.com/office/drawing/2014/main" id="{41566CD0-229C-471D-A182-B1E166CFF7B1}"/>
              </a:ext>
            </a:extLst>
          </p:cNvPr>
          <p:cNvPicPr>
            <a:picLocks noChangeAspect="1"/>
          </p:cNvPicPr>
          <p:nvPr/>
        </p:nvPicPr>
        <p:blipFill>
          <a:blip r:embed="rId2">
            <a:duotone>
              <a:prstClr val="black"/>
              <a:srgbClr val="D9C3A5">
                <a:tint val="50000"/>
                <a:satMod val="180000"/>
              </a:srgbClr>
            </a:duotone>
          </a:blip>
          <a:stretch>
            <a:fillRect/>
          </a:stretch>
        </p:blipFill>
        <p:spPr>
          <a:xfrm>
            <a:off x="3215681" y="3717033"/>
            <a:ext cx="6200775" cy="2695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4CA3C32-0A71-46AB-8F0A-42A0D22274AB}"/>
              </a:ext>
            </a:extLst>
          </p:cNvPr>
          <p:cNvSpPr>
            <a:spLocks noGrp="1" noChangeArrowheads="1"/>
          </p:cNvSpPr>
          <p:nvPr>
            <p:ph type="title"/>
          </p:nvPr>
        </p:nvSpPr>
        <p:spPr/>
        <p:txBody>
          <a:bodyPr/>
          <a:lstStyle/>
          <a:p>
            <a:r>
              <a:rPr lang="en-US" altLang="en-US" b="1">
                <a:solidFill>
                  <a:srgbClr val="FFC000"/>
                </a:solidFill>
              </a:rPr>
              <a:t>Supply Chain Flows</a:t>
            </a:r>
          </a:p>
        </p:txBody>
      </p:sp>
      <p:pic>
        <p:nvPicPr>
          <p:cNvPr id="18435" name="Content Placeholder 3">
            <a:extLst>
              <a:ext uri="{FF2B5EF4-FFF2-40B4-BE49-F238E27FC236}">
                <a16:creationId xmlns:a16="http://schemas.microsoft.com/office/drawing/2014/main" id="{24AEDE1A-5BB5-4BFE-A2ED-7A4477E27B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19514" y="1557338"/>
            <a:ext cx="4949825" cy="3402012"/>
          </a:xfrm>
        </p:spPr>
      </p:pic>
      <p:sp>
        <p:nvSpPr>
          <p:cNvPr id="18436" name="TextBox 4">
            <a:extLst>
              <a:ext uri="{FF2B5EF4-FFF2-40B4-BE49-F238E27FC236}">
                <a16:creationId xmlns:a16="http://schemas.microsoft.com/office/drawing/2014/main" id="{9A769A82-4519-4DEA-9291-1F43D07C8E0B}"/>
              </a:ext>
            </a:extLst>
          </p:cNvPr>
          <p:cNvSpPr txBox="1">
            <a:spLocks noChangeArrowheads="1"/>
          </p:cNvSpPr>
          <p:nvPr/>
        </p:nvSpPr>
        <p:spPr bwMode="auto">
          <a:xfrm>
            <a:off x="1981200" y="5300663"/>
            <a:ext cx="4330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a:t>Material/Product Flow</a:t>
            </a:r>
            <a:r>
              <a:rPr lang="en-US" altLang="en-US" sz="1200"/>
              <a:t> – movement of goods from a supplier to the customer</a:t>
            </a:r>
          </a:p>
          <a:p>
            <a:pPr>
              <a:spcBef>
                <a:spcPct val="0"/>
              </a:spcBef>
              <a:buFontTx/>
              <a:buNone/>
            </a:pPr>
            <a:endParaRPr lang="en-US" altLang="en-US" sz="1200" b="1"/>
          </a:p>
          <a:p>
            <a:pPr>
              <a:spcBef>
                <a:spcPct val="0"/>
              </a:spcBef>
              <a:buFontTx/>
              <a:buNone/>
            </a:pPr>
            <a:r>
              <a:rPr lang="en-US" altLang="en-US" sz="1200" b="1"/>
              <a:t>Funds/Demand Flow</a:t>
            </a:r>
            <a:r>
              <a:rPr lang="en-US" altLang="en-US" sz="1200"/>
              <a:t> – monies paid to all the supply chain partners that provide goods/services</a:t>
            </a:r>
            <a:endParaRPr lang="en-US" altLang="en-US" sz="1200" b="1"/>
          </a:p>
        </p:txBody>
      </p:sp>
      <p:sp>
        <p:nvSpPr>
          <p:cNvPr id="18437" name="TextBox 5">
            <a:extLst>
              <a:ext uri="{FF2B5EF4-FFF2-40B4-BE49-F238E27FC236}">
                <a16:creationId xmlns:a16="http://schemas.microsoft.com/office/drawing/2014/main" id="{C674B08B-35F7-44DD-8908-1731284423F1}"/>
              </a:ext>
            </a:extLst>
          </p:cNvPr>
          <p:cNvSpPr txBox="1">
            <a:spLocks noChangeArrowheads="1"/>
          </p:cNvSpPr>
          <p:nvPr/>
        </p:nvSpPr>
        <p:spPr bwMode="auto">
          <a:xfrm>
            <a:off x="6743701" y="5300663"/>
            <a:ext cx="352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a:t>Information Flow - </a:t>
            </a:r>
            <a:r>
              <a:rPr lang="en-US" altLang="en-US" sz="1200"/>
              <a:t>customers place orders and suppliers provide information about the products and when they will be delivered</a:t>
            </a: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8509-6877-4850-9977-E8A148B71FEB}"/>
              </a:ext>
            </a:extLst>
          </p:cNvPr>
          <p:cNvSpPr>
            <a:spLocks noGrp="1"/>
          </p:cNvSpPr>
          <p:nvPr>
            <p:ph type="title"/>
          </p:nvPr>
        </p:nvSpPr>
        <p:spPr/>
        <p:txBody>
          <a:bodyPr/>
          <a:lstStyle/>
          <a:p>
            <a:r>
              <a:rPr lang="en-US" dirty="0">
                <a:solidFill>
                  <a:schemeClr val="bg1"/>
                </a:solidFill>
              </a:rPr>
              <a:t>Activity – Supply Chain Review</a:t>
            </a:r>
          </a:p>
        </p:txBody>
      </p:sp>
      <p:sp>
        <p:nvSpPr>
          <p:cNvPr id="4" name="Content Placeholder 3">
            <a:extLst>
              <a:ext uri="{FF2B5EF4-FFF2-40B4-BE49-F238E27FC236}">
                <a16:creationId xmlns:a16="http://schemas.microsoft.com/office/drawing/2014/main" id="{9FB4D370-131B-4371-B863-1E9950937F1C}"/>
              </a:ext>
            </a:extLst>
          </p:cNvPr>
          <p:cNvSpPr txBox="1">
            <a:spLocks noGrp="1"/>
          </p:cNvSpPr>
          <p:nvPr>
            <p:ph idx="1"/>
          </p:nvPr>
        </p:nvSpPr>
        <p:spPr>
          <a:xfrm>
            <a:off x="609600" y="1600200"/>
            <a:ext cx="10972800" cy="3693319"/>
          </a:xfrm>
          <a:prstGeom prst="rect">
            <a:avLst/>
          </a:prstGeom>
          <a:solidFill>
            <a:srgbClr val="FFC000"/>
          </a:solidFill>
        </p:spPr>
        <p:txBody>
          <a:bodyPr>
            <a:spAutoFit/>
          </a:bodyPr>
          <a:lstStyle/>
          <a:p>
            <a:pPr marL="0" indent="0">
              <a:buNone/>
              <a:defRPr/>
            </a:pPr>
            <a:r>
              <a:rPr lang="en-US" sz="1800" b="1" i="1" dirty="0">
                <a:solidFill>
                  <a:srgbClr val="000000"/>
                </a:solidFill>
                <a:latin typeface="+mn-lt"/>
                <a:cs typeface="+mn-cs"/>
              </a:rPr>
              <a:t>COMPLETE:</a:t>
            </a:r>
          </a:p>
          <a:p>
            <a:pPr marL="742950" lvl="1" indent="-285750">
              <a:buFont typeface="Arial" panose="020B0604020202020204" pitchFamily="34" charset="0"/>
              <a:buChar char="•"/>
              <a:defRPr/>
            </a:pPr>
            <a:r>
              <a:rPr lang="en-US" sz="1800" b="1" i="1" dirty="0">
                <a:solidFill>
                  <a:srgbClr val="000000"/>
                </a:solidFill>
                <a:latin typeface="+mn-lt"/>
                <a:cs typeface="+mn-cs"/>
              </a:rPr>
              <a:t>ACTIVITY: Define Components of the Supply Chain</a:t>
            </a:r>
            <a:endParaRPr lang="en-US" sz="1800" b="1" i="1" dirty="0">
              <a:solidFill>
                <a:srgbClr val="000000"/>
              </a:solidFill>
            </a:endParaRPr>
          </a:p>
          <a:p>
            <a:pPr marL="742950" lvl="1" indent="-285750">
              <a:buFont typeface="Arial" panose="020B0604020202020204" pitchFamily="34" charset="0"/>
              <a:buChar char="•"/>
              <a:defRPr/>
            </a:pPr>
            <a:endParaRPr lang="en-US" sz="1800" b="1" i="1" dirty="0">
              <a:solidFill>
                <a:srgbClr val="000000"/>
              </a:solidFill>
              <a:latin typeface="+mn-lt"/>
              <a:cs typeface="+mn-cs"/>
            </a:endParaRPr>
          </a:p>
          <a:p>
            <a:pPr marL="742950" lvl="1" indent="-285750">
              <a:buFont typeface="Arial" panose="020B0604020202020204" pitchFamily="34" charset="0"/>
              <a:buChar char="•"/>
              <a:defRPr/>
            </a:pPr>
            <a:endParaRPr lang="en-US" sz="1800" b="1" i="1" dirty="0">
              <a:solidFill>
                <a:srgbClr val="000000"/>
              </a:solidFill>
            </a:endParaRPr>
          </a:p>
          <a:p>
            <a:pPr marL="742950" lvl="1" indent="-285750">
              <a:buFont typeface="Arial" panose="020B0604020202020204" pitchFamily="34" charset="0"/>
              <a:buChar char="•"/>
              <a:defRPr/>
            </a:pPr>
            <a:endParaRPr lang="en-US" sz="1800" b="1" i="1" dirty="0">
              <a:solidFill>
                <a:srgbClr val="000000"/>
              </a:solidFill>
              <a:latin typeface="+mn-lt"/>
              <a:cs typeface="+mn-cs"/>
            </a:endParaRPr>
          </a:p>
          <a:p>
            <a:pPr marL="742950" lvl="1" indent="-285750">
              <a:buFont typeface="Arial" panose="020B0604020202020204" pitchFamily="34" charset="0"/>
              <a:buChar char="•"/>
              <a:defRPr/>
            </a:pPr>
            <a:endParaRPr lang="en-US" sz="1800" b="1" i="1" dirty="0">
              <a:solidFill>
                <a:srgbClr val="000000"/>
              </a:solidFill>
            </a:endParaRPr>
          </a:p>
          <a:p>
            <a:pPr marL="742950" lvl="1" indent="-285750">
              <a:buFont typeface="Arial" panose="020B0604020202020204" pitchFamily="34" charset="0"/>
              <a:buChar char="•"/>
              <a:defRPr/>
            </a:pPr>
            <a:endParaRPr lang="en-US" sz="1800" b="1" i="1" dirty="0">
              <a:solidFill>
                <a:srgbClr val="000000"/>
              </a:solidFill>
              <a:latin typeface="+mn-lt"/>
              <a:cs typeface="+mn-cs"/>
            </a:endParaRPr>
          </a:p>
          <a:p>
            <a:pPr marL="742950" lvl="1" indent="-285750">
              <a:buFont typeface="Arial" panose="020B0604020202020204" pitchFamily="34" charset="0"/>
              <a:buChar char="•"/>
              <a:defRPr/>
            </a:pPr>
            <a:endParaRPr lang="en-US" sz="1800" b="1" i="1" dirty="0">
              <a:solidFill>
                <a:srgbClr val="000000"/>
              </a:solidFill>
            </a:endParaRPr>
          </a:p>
          <a:p>
            <a:pPr marL="742950" lvl="1" indent="-285750">
              <a:buFont typeface="Arial" panose="020B0604020202020204" pitchFamily="34" charset="0"/>
              <a:buChar char="•"/>
              <a:defRPr/>
            </a:pPr>
            <a:endParaRPr lang="en-US" sz="1800" b="1" i="1" dirty="0">
              <a:solidFill>
                <a:srgbClr val="000000"/>
              </a:solidFill>
              <a:latin typeface="+mn-lt"/>
              <a:cs typeface="+mn-cs"/>
            </a:endParaRPr>
          </a:p>
          <a:p>
            <a:pPr marL="742950" lvl="1" indent="-285750">
              <a:buFont typeface="Arial" panose="020B0604020202020204" pitchFamily="34" charset="0"/>
              <a:buChar char="•"/>
              <a:defRPr/>
            </a:pPr>
            <a:endParaRPr lang="en-US" sz="1800" b="1" i="1" dirty="0">
              <a:solidFill>
                <a:srgbClr val="000000"/>
              </a:solidFill>
            </a:endParaRPr>
          </a:p>
          <a:p>
            <a:pPr marL="457200" lvl="1" indent="0">
              <a:buNone/>
              <a:defRPr/>
            </a:pPr>
            <a:endParaRPr lang="en-US" sz="1800" b="1" i="1" dirty="0">
              <a:solidFill>
                <a:srgbClr val="000000"/>
              </a:solidFill>
              <a:latin typeface="+mn-lt"/>
              <a:cs typeface="+mn-cs"/>
            </a:endParaRPr>
          </a:p>
        </p:txBody>
      </p:sp>
      <p:pic>
        <p:nvPicPr>
          <p:cNvPr id="5" name="Picture 4">
            <a:extLst>
              <a:ext uri="{FF2B5EF4-FFF2-40B4-BE49-F238E27FC236}">
                <a16:creationId xmlns:a16="http://schemas.microsoft.com/office/drawing/2014/main" id="{4AE077DE-5C09-41A3-B50C-B8755B2546A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73612" y="1812537"/>
            <a:ext cx="2519145" cy="3268643"/>
          </a:xfrm>
          <a:prstGeom prst="rect">
            <a:avLst/>
          </a:prstGeom>
        </p:spPr>
      </p:pic>
    </p:spTree>
    <p:extLst>
      <p:ext uri="{BB962C8B-B14F-4D97-AF65-F5344CB8AC3E}">
        <p14:creationId xmlns:p14="http://schemas.microsoft.com/office/powerpoint/2010/main" val="145131220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3043</Words>
  <Application>Microsoft Office PowerPoint</Application>
  <PresentationFormat>Widescreen</PresentationFormat>
  <Paragraphs>252</Paragraphs>
  <Slides>47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ff5</vt:lpstr>
      <vt:lpstr>Diseño predeterminado</vt:lpstr>
      <vt:lpstr>Review - Supply Chain Functions</vt:lpstr>
      <vt:lpstr>Objectives</vt:lpstr>
      <vt:lpstr>TN CTE State Standards</vt:lpstr>
      <vt:lpstr> Reading: Covid-19 Resets: Logistics Draws the Line </vt:lpstr>
      <vt:lpstr>What is the Difference?</vt:lpstr>
      <vt:lpstr>Supply Chain Components</vt:lpstr>
      <vt:lpstr>Supply Chain Nodes</vt:lpstr>
      <vt:lpstr>Supply Chain Flows</vt:lpstr>
      <vt:lpstr>Activity – Supply Chain Review</vt:lpstr>
      <vt:lpstr>Case Study: Chocolate Bars and Population Shifts</vt:lpstr>
      <vt:lpstr>Supply Chain Functions</vt:lpstr>
      <vt:lpstr>What is Demand Planning?</vt:lpstr>
      <vt:lpstr>Example of Demand Planning</vt:lpstr>
      <vt:lpstr>CPFR – Collaborative Planning, Forecasting, and Replenishment</vt:lpstr>
      <vt:lpstr>Example – CPFR Approach</vt:lpstr>
      <vt:lpstr>Activity: CPFR Worksheet</vt:lpstr>
      <vt:lpstr>Nestle Demand Planning</vt:lpstr>
      <vt:lpstr>What is Forecasting?</vt:lpstr>
      <vt:lpstr>PowerPoint Presentation</vt:lpstr>
      <vt:lpstr>Practice Answer Key – Forecasting at  Disney World</vt:lpstr>
      <vt:lpstr>Forecasting Approaches</vt:lpstr>
      <vt:lpstr>Supply Management and Procurement</vt:lpstr>
      <vt:lpstr>SCM Activities</vt:lpstr>
      <vt:lpstr>Procurement Process</vt:lpstr>
      <vt:lpstr>Listerine’s Supply Chain</vt:lpstr>
      <vt:lpstr>Great Moments in Listory</vt:lpstr>
      <vt:lpstr>ACTIVITY: Map Listerine Supply Chain</vt:lpstr>
      <vt:lpstr>Supply Chain - Listerine</vt:lpstr>
      <vt:lpstr>Inventory Management</vt:lpstr>
      <vt:lpstr>Definition – Inventory Management</vt:lpstr>
      <vt:lpstr>Warehousing Operations</vt:lpstr>
      <vt:lpstr>Warehousing Operations</vt:lpstr>
      <vt:lpstr>Manufacturing and Service Operations</vt:lpstr>
      <vt:lpstr>Manufacturing and Service Operations</vt:lpstr>
      <vt:lpstr>Activity: Assembly Line Production</vt:lpstr>
      <vt:lpstr>Transportation Operations</vt:lpstr>
      <vt:lpstr>Transportation Operations</vt:lpstr>
      <vt:lpstr>Transportation Operations</vt:lpstr>
      <vt:lpstr>Transportation: Distance, Rate and Time</vt:lpstr>
      <vt:lpstr>Activity: Distance, Rate and Time</vt:lpstr>
      <vt:lpstr>Customer Service Operations</vt:lpstr>
      <vt:lpstr>Customer Service Operations</vt:lpstr>
      <vt:lpstr>Dimensions of Customer Service</vt:lpstr>
      <vt:lpstr>Dimensions of Customer Service</vt:lpstr>
      <vt:lpstr>ROLE PLAY: Receive and Handle Customer Complaints</vt:lpstr>
      <vt:lpstr>PROJECT: MAPPING THE SUPPLY CHAIN OF STARBUCKS COFFEE</vt:lpstr>
      <vt:lpstr>PROJECT: Compare and Contrast Subdivisions of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 Supply Chain Functions</dc:title>
  <dc:creator>ARIANE KAVASS</dc:creator>
  <cp:lastModifiedBy>ARIANE B KAVASS</cp:lastModifiedBy>
  <cp:revision>3</cp:revision>
  <dcterms:created xsi:type="dcterms:W3CDTF">2020-07-12T13:28:54Z</dcterms:created>
  <dcterms:modified xsi:type="dcterms:W3CDTF">2021-07-24T11:46:10Z</dcterms:modified>
</cp:coreProperties>
</file>