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72" r:id="rId3"/>
  </p:sldMasterIdLst>
  <p:notesMasterIdLst>
    <p:notesMasterId r:id="rId33"/>
  </p:notesMasterIdLst>
  <p:sldIdLst>
    <p:sldId id="346" r:id="rId4"/>
    <p:sldId id="360" r:id="rId5"/>
    <p:sldId id="361" r:id="rId6"/>
    <p:sldId id="370" r:id="rId7"/>
    <p:sldId id="357" r:id="rId8"/>
    <p:sldId id="362" r:id="rId9"/>
    <p:sldId id="363" r:id="rId10"/>
    <p:sldId id="372" r:id="rId11"/>
    <p:sldId id="365" r:id="rId12"/>
    <p:sldId id="374" r:id="rId13"/>
    <p:sldId id="375" r:id="rId14"/>
    <p:sldId id="390" r:id="rId15"/>
    <p:sldId id="387" r:id="rId16"/>
    <p:sldId id="376" r:id="rId17"/>
    <p:sldId id="371" r:id="rId18"/>
    <p:sldId id="377" r:id="rId19"/>
    <p:sldId id="382" r:id="rId20"/>
    <p:sldId id="385" r:id="rId21"/>
    <p:sldId id="386" r:id="rId22"/>
    <p:sldId id="384" r:id="rId23"/>
    <p:sldId id="383" r:id="rId24"/>
    <p:sldId id="388" r:id="rId25"/>
    <p:sldId id="389" r:id="rId26"/>
    <p:sldId id="394" r:id="rId27"/>
    <p:sldId id="391" r:id="rId28"/>
    <p:sldId id="369" r:id="rId29"/>
    <p:sldId id="373" r:id="rId30"/>
    <p:sldId id="393" r:id="rId31"/>
    <p:sldId id="36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91EA"/>
    <a:srgbClr val="FF0000"/>
    <a:srgbClr val="00B41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5380" autoAdjust="0"/>
  </p:normalViewPr>
  <p:slideViewPr>
    <p:cSldViewPr>
      <p:cViewPr varScale="1">
        <p:scale>
          <a:sx n="86" d="100"/>
          <a:sy n="86" d="100"/>
        </p:scale>
        <p:origin x="165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CC1E935-5FAC-446E-93EA-51232A7B6C5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12BEA9D-8A70-4C33-AA26-83A85919034A}">
      <dgm:prSet/>
      <dgm:spPr/>
      <dgm:t>
        <a:bodyPr/>
        <a:lstStyle/>
        <a:p>
          <a:r>
            <a:rPr lang="en-US" b="1" dirty="0"/>
            <a:t>Individual</a:t>
          </a:r>
          <a:r>
            <a:rPr lang="en-US" dirty="0"/>
            <a:t> – personal knowledge, value, and goals</a:t>
          </a:r>
        </a:p>
      </dgm:t>
    </dgm:pt>
    <dgm:pt modelId="{27101E6B-DC7B-4850-A9F3-B025224DE5D9}" type="parTrans" cxnId="{D7476C48-A72D-43AA-A3C4-9D4499816EA4}">
      <dgm:prSet/>
      <dgm:spPr/>
      <dgm:t>
        <a:bodyPr/>
        <a:lstStyle/>
        <a:p>
          <a:endParaRPr lang="en-US"/>
        </a:p>
      </dgm:t>
    </dgm:pt>
    <dgm:pt modelId="{F86D5E45-E926-4936-9163-4CD51CDE9E28}" type="sibTrans" cxnId="{D7476C48-A72D-43AA-A3C4-9D4499816EA4}">
      <dgm:prSet/>
      <dgm:spPr/>
      <dgm:t>
        <a:bodyPr/>
        <a:lstStyle/>
        <a:p>
          <a:endParaRPr lang="en-US"/>
        </a:p>
      </dgm:t>
    </dgm:pt>
    <dgm:pt modelId="{D1584551-6F2B-4E58-8FB5-115ECC5DCD09}">
      <dgm:prSet/>
      <dgm:spPr/>
      <dgm:t>
        <a:bodyPr/>
        <a:lstStyle/>
        <a:p>
          <a:r>
            <a:rPr lang="en-US" b="1" dirty="0"/>
            <a:t>Social</a:t>
          </a:r>
          <a:r>
            <a:rPr lang="en-US" dirty="0"/>
            <a:t> – cultural norms, attitudes, and social media</a:t>
          </a:r>
        </a:p>
      </dgm:t>
    </dgm:pt>
    <dgm:pt modelId="{DBD24253-6D6E-4745-9CD1-9A98C33B3576}" type="parTrans" cxnId="{E51A7F03-E59B-4149-8748-7803D70D873D}">
      <dgm:prSet/>
      <dgm:spPr/>
      <dgm:t>
        <a:bodyPr/>
        <a:lstStyle/>
        <a:p>
          <a:endParaRPr lang="en-US"/>
        </a:p>
      </dgm:t>
    </dgm:pt>
    <dgm:pt modelId="{CD50727E-2341-4972-ACCD-B954EF926C4E}" type="sibTrans" cxnId="{E51A7F03-E59B-4149-8748-7803D70D873D}">
      <dgm:prSet/>
      <dgm:spPr/>
      <dgm:t>
        <a:bodyPr/>
        <a:lstStyle/>
        <a:p>
          <a:endParaRPr lang="en-US"/>
        </a:p>
      </dgm:t>
    </dgm:pt>
    <dgm:pt modelId="{60787FAB-F3A0-463E-BA1B-6485F8D46976}">
      <dgm:prSet/>
      <dgm:spPr/>
      <dgm:t>
        <a:bodyPr/>
        <a:lstStyle/>
        <a:p>
          <a:r>
            <a:rPr lang="en-US" b="1" dirty="0"/>
            <a:t>Opportunity</a:t>
          </a:r>
          <a:r>
            <a:rPr lang="en-US" dirty="0"/>
            <a:t> – amount of freedom provided</a:t>
          </a:r>
        </a:p>
      </dgm:t>
    </dgm:pt>
    <dgm:pt modelId="{5DBC5004-149B-4D6C-8BF1-561AC85C19BF}" type="parTrans" cxnId="{9859E490-6B09-4C9C-92F1-B03C6F67AF05}">
      <dgm:prSet/>
      <dgm:spPr/>
      <dgm:t>
        <a:bodyPr/>
        <a:lstStyle/>
        <a:p>
          <a:endParaRPr lang="en-US"/>
        </a:p>
      </dgm:t>
    </dgm:pt>
    <dgm:pt modelId="{DD3F0AB5-DD2B-4CDB-824C-23307EC59805}" type="sibTrans" cxnId="{9859E490-6B09-4C9C-92F1-B03C6F67AF05}">
      <dgm:prSet/>
      <dgm:spPr/>
      <dgm:t>
        <a:bodyPr/>
        <a:lstStyle/>
        <a:p>
          <a:endParaRPr lang="en-US"/>
        </a:p>
      </dgm:t>
    </dgm:pt>
    <dgm:pt modelId="{50EEE84E-382E-4D05-8FC0-E572A416ADD2}" type="pres">
      <dgm:prSet presAssocID="{6CC1E935-5FAC-446E-93EA-51232A7B6C52}" presName="linear" presStyleCnt="0">
        <dgm:presLayoutVars>
          <dgm:animLvl val="lvl"/>
          <dgm:resizeHandles val="exact"/>
        </dgm:presLayoutVars>
      </dgm:prSet>
      <dgm:spPr/>
    </dgm:pt>
    <dgm:pt modelId="{EBD19526-10C8-4FE7-8207-D1DB33263946}" type="pres">
      <dgm:prSet presAssocID="{312BEA9D-8A70-4C33-AA26-83A85919034A}" presName="parentText" presStyleLbl="node1" presStyleIdx="0" presStyleCnt="3">
        <dgm:presLayoutVars>
          <dgm:chMax val="0"/>
          <dgm:bulletEnabled val="1"/>
        </dgm:presLayoutVars>
      </dgm:prSet>
      <dgm:spPr/>
    </dgm:pt>
    <dgm:pt modelId="{6F82A7B2-6CFE-441C-9494-A53A6AF63FB2}" type="pres">
      <dgm:prSet presAssocID="{F86D5E45-E926-4936-9163-4CD51CDE9E28}" presName="spacer" presStyleCnt="0"/>
      <dgm:spPr/>
    </dgm:pt>
    <dgm:pt modelId="{454BDF4E-7686-41CE-9BC4-5995F01193CF}" type="pres">
      <dgm:prSet presAssocID="{D1584551-6F2B-4E58-8FB5-115ECC5DCD09}" presName="parentText" presStyleLbl="node1" presStyleIdx="1" presStyleCnt="3">
        <dgm:presLayoutVars>
          <dgm:chMax val="0"/>
          <dgm:bulletEnabled val="1"/>
        </dgm:presLayoutVars>
      </dgm:prSet>
      <dgm:spPr/>
    </dgm:pt>
    <dgm:pt modelId="{92D6DED3-B42E-437E-BC98-9EF963D14428}" type="pres">
      <dgm:prSet presAssocID="{CD50727E-2341-4972-ACCD-B954EF926C4E}" presName="spacer" presStyleCnt="0"/>
      <dgm:spPr/>
    </dgm:pt>
    <dgm:pt modelId="{95BA96B7-D192-4433-A64C-B2BA669A8BC2}" type="pres">
      <dgm:prSet presAssocID="{60787FAB-F3A0-463E-BA1B-6485F8D46976}" presName="parentText" presStyleLbl="node1" presStyleIdx="2" presStyleCnt="3">
        <dgm:presLayoutVars>
          <dgm:chMax val="0"/>
          <dgm:bulletEnabled val="1"/>
        </dgm:presLayoutVars>
      </dgm:prSet>
      <dgm:spPr/>
    </dgm:pt>
  </dgm:ptLst>
  <dgm:cxnLst>
    <dgm:cxn modelId="{E51A7F03-E59B-4149-8748-7803D70D873D}" srcId="{6CC1E935-5FAC-446E-93EA-51232A7B6C52}" destId="{D1584551-6F2B-4E58-8FB5-115ECC5DCD09}" srcOrd="1" destOrd="0" parTransId="{DBD24253-6D6E-4745-9CD1-9A98C33B3576}" sibTransId="{CD50727E-2341-4972-ACCD-B954EF926C4E}"/>
    <dgm:cxn modelId="{09D1A005-76F8-4245-A30F-6600BE905086}" type="presOf" srcId="{D1584551-6F2B-4E58-8FB5-115ECC5DCD09}" destId="{454BDF4E-7686-41CE-9BC4-5995F01193CF}" srcOrd="0" destOrd="0" presId="urn:microsoft.com/office/officeart/2005/8/layout/vList2"/>
    <dgm:cxn modelId="{C6697D07-F150-4A69-80FE-FEE628F92F7A}" type="presOf" srcId="{312BEA9D-8A70-4C33-AA26-83A85919034A}" destId="{EBD19526-10C8-4FE7-8207-D1DB33263946}" srcOrd="0" destOrd="0" presId="urn:microsoft.com/office/officeart/2005/8/layout/vList2"/>
    <dgm:cxn modelId="{170BC70D-EDFC-46A8-9ED0-6C96FDA6D546}" type="presOf" srcId="{6CC1E935-5FAC-446E-93EA-51232A7B6C52}" destId="{50EEE84E-382E-4D05-8FC0-E572A416ADD2}" srcOrd="0" destOrd="0" presId="urn:microsoft.com/office/officeart/2005/8/layout/vList2"/>
    <dgm:cxn modelId="{B4D46D24-D1CD-41E3-A5A5-489301D5FCA5}" type="presOf" srcId="{60787FAB-F3A0-463E-BA1B-6485F8D46976}" destId="{95BA96B7-D192-4433-A64C-B2BA669A8BC2}" srcOrd="0" destOrd="0" presId="urn:microsoft.com/office/officeart/2005/8/layout/vList2"/>
    <dgm:cxn modelId="{D7476C48-A72D-43AA-A3C4-9D4499816EA4}" srcId="{6CC1E935-5FAC-446E-93EA-51232A7B6C52}" destId="{312BEA9D-8A70-4C33-AA26-83A85919034A}" srcOrd="0" destOrd="0" parTransId="{27101E6B-DC7B-4850-A9F3-B025224DE5D9}" sibTransId="{F86D5E45-E926-4936-9163-4CD51CDE9E28}"/>
    <dgm:cxn modelId="{9859E490-6B09-4C9C-92F1-B03C6F67AF05}" srcId="{6CC1E935-5FAC-446E-93EA-51232A7B6C52}" destId="{60787FAB-F3A0-463E-BA1B-6485F8D46976}" srcOrd="2" destOrd="0" parTransId="{5DBC5004-149B-4D6C-8BF1-561AC85C19BF}" sibTransId="{DD3F0AB5-DD2B-4CDB-824C-23307EC59805}"/>
    <dgm:cxn modelId="{7FA9C832-53BE-4E29-A144-0EEB09323A91}" type="presParOf" srcId="{50EEE84E-382E-4D05-8FC0-E572A416ADD2}" destId="{EBD19526-10C8-4FE7-8207-D1DB33263946}" srcOrd="0" destOrd="0" presId="urn:microsoft.com/office/officeart/2005/8/layout/vList2"/>
    <dgm:cxn modelId="{54C35856-71EA-4A63-92D8-14F27F789B2E}" type="presParOf" srcId="{50EEE84E-382E-4D05-8FC0-E572A416ADD2}" destId="{6F82A7B2-6CFE-441C-9494-A53A6AF63FB2}" srcOrd="1" destOrd="0" presId="urn:microsoft.com/office/officeart/2005/8/layout/vList2"/>
    <dgm:cxn modelId="{269B8C83-A747-491D-8582-E9D9A3DFD758}" type="presParOf" srcId="{50EEE84E-382E-4D05-8FC0-E572A416ADD2}" destId="{454BDF4E-7686-41CE-9BC4-5995F01193CF}" srcOrd="2" destOrd="0" presId="urn:microsoft.com/office/officeart/2005/8/layout/vList2"/>
    <dgm:cxn modelId="{676766DD-7E53-4494-A1BB-9B6F7C9BB651}" type="presParOf" srcId="{50EEE84E-382E-4D05-8FC0-E572A416ADD2}" destId="{92D6DED3-B42E-437E-BC98-9EF963D14428}" srcOrd="3" destOrd="0" presId="urn:microsoft.com/office/officeart/2005/8/layout/vList2"/>
    <dgm:cxn modelId="{92E3FCEA-20D7-4C66-8F9C-DBDFC9575838}" type="presParOf" srcId="{50EEE84E-382E-4D05-8FC0-E572A416ADD2}" destId="{95BA96B7-D192-4433-A64C-B2BA669A8BC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75A8F-1257-4FB0-9E0A-17C1D2C4BD6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9FF2407-36B2-477C-9FC4-88F064AECE63}">
      <dgm:prSet/>
      <dgm:spPr/>
      <dgm:t>
        <a:bodyPr/>
        <a:lstStyle/>
        <a:p>
          <a:pPr>
            <a:defRPr cap="all"/>
          </a:pPr>
          <a:r>
            <a:rPr lang="en-US"/>
            <a:t>Fairness and Honesty</a:t>
          </a:r>
        </a:p>
      </dgm:t>
    </dgm:pt>
    <dgm:pt modelId="{FE7166C0-651B-4382-92BA-E30D0AA600B8}" type="parTrans" cxnId="{D56E756A-B970-4C66-9287-2A1B04383CBF}">
      <dgm:prSet/>
      <dgm:spPr/>
      <dgm:t>
        <a:bodyPr/>
        <a:lstStyle/>
        <a:p>
          <a:endParaRPr lang="en-US"/>
        </a:p>
      </dgm:t>
    </dgm:pt>
    <dgm:pt modelId="{5163B3E1-8E33-4BE8-9E62-A34FC26FBF22}" type="sibTrans" cxnId="{D56E756A-B970-4C66-9287-2A1B04383CBF}">
      <dgm:prSet/>
      <dgm:spPr/>
      <dgm:t>
        <a:bodyPr/>
        <a:lstStyle/>
        <a:p>
          <a:endParaRPr lang="en-US"/>
        </a:p>
      </dgm:t>
    </dgm:pt>
    <dgm:pt modelId="{E5D92348-F939-469F-A546-D5AC6295C258}">
      <dgm:prSet/>
      <dgm:spPr/>
      <dgm:t>
        <a:bodyPr/>
        <a:lstStyle/>
        <a:p>
          <a:pPr>
            <a:defRPr cap="all"/>
          </a:pPr>
          <a:r>
            <a:rPr lang="en-US"/>
            <a:t>Organizational Relationships</a:t>
          </a:r>
        </a:p>
      </dgm:t>
    </dgm:pt>
    <dgm:pt modelId="{4CA8C135-0B74-4025-B4B4-2783B690B139}" type="parTrans" cxnId="{7917A299-F509-4959-8729-F3BEA93CC34B}">
      <dgm:prSet/>
      <dgm:spPr/>
      <dgm:t>
        <a:bodyPr/>
        <a:lstStyle/>
        <a:p>
          <a:endParaRPr lang="en-US"/>
        </a:p>
      </dgm:t>
    </dgm:pt>
    <dgm:pt modelId="{E51F7585-ED2F-45CB-8D7E-55B4109EDF14}" type="sibTrans" cxnId="{7917A299-F509-4959-8729-F3BEA93CC34B}">
      <dgm:prSet/>
      <dgm:spPr/>
      <dgm:t>
        <a:bodyPr/>
        <a:lstStyle/>
        <a:p>
          <a:endParaRPr lang="en-US"/>
        </a:p>
      </dgm:t>
    </dgm:pt>
    <dgm:pt modelId="{82503EF0-5ECE-4561-A859-798AADF3A447}">
      <dgm:prSet/>
      <dgm:spPr/>
      <dgm:t>
        <a:bodyPr/>
        <a:lstStyle/>
        <a:p>
          <a:pPr>
            <a:defRPr cap="all"/>
          </a:pPr>
          <a:r>
            <a:rPr lang="en-US"/>
            <a:t>Conflict of Interest</a:t>
          </a:r>
        </a:p>
      </dgm:t>
    </dgm:pt>
    <dgm:pt modelId="{F071D604-EB72-4342-9394-F6AFE36A8B37}" type="parTrans" cxnId="{B65D0181-477E-42C7-83E9-A103182008F6}">
      <dgm:prSet/>
      <dgm:spPr/>
      <dgm:t>
        <a:bodyPr/>
        <a:lstStyle/>
        <a:p>
          <a:endParaRPr lang="en-US"/>
        </a:p>
      </dgm:t>
    </dgm:pt>
    <dgm:pt modelId="{D08FCDEE-D78A-47EE-99E8-822489E8974B}" type="sibTrans" cxnId="{B65D0181-477E-42C7-83E9-A103182008F6}">
      <dgm:prSet/>
      <dgm:spPr/>
      <dgm:t>
        <a:bodyPr/>
        <a:lstStyle/>
        <a:p>
          <a:endParaRPr lang="en-US"/>
        </a:p>
      </dgm:t>
    </dgm:pt>
    <dgm:pt modelId="{C3F1FB08-2C2E-4ECA-95A5-C0FE1214E05B}">
      <dgm:prSet/>
      <dgm:spPr/>
      <dgm:t>
        <a:bodyPr/>
        <a:lstStyle/>
        <a:p>
          <a:pPr>
            <a:defRPr cap="all"/>
          </a:pPr>
          <a:r>
            <a:rPr lang="en-US"/>
            <a:t>Communications</a:t>
          </a:r>
        </a:p>
      </dgm:t>
    </dgm:pt>
    <dgm:pt modelId="{7DE8F26A-BEF3-4862-A00A-9DAD4BE2A528}" type="parTrans" cxnId="{18AEA2E6-55D6-4914-B7A8-8F20F45CA71C}">
      <dgm:prSet/>
      <dgm:spPr/>
      <dgm:t>
        <a:bodyPr/>
        <a:lstStyle/>
        <a:p>
          <a:endParaRPr lang="en-US"/>
        </a:p>
      </dgm:t>
    </dgm:pt>
    <dgm:pt modelId="{453BA4A1-5C75-4D39-A547-67197508CA09}" type="sibTrans" cxnId="{18AEA2E6-55D6-4914-B7A8-8F20F45CA71C}">
      <dgm:prSet/>
      <dgm:spPr/>
      <dgm:t>
        <a:bodyPr/>
        <a:lstStyle/>
        <a:p>
          <a:endParaRPr lang="en-US"/>
        </a:p>
      </dgm:t>
    </dgm:pt>
    <dgm:pt modelId="{F5F9EAF8-748B-479E-B03C-9B3BEE29EA82}" type="pres">
      <dgm:prSet presAssocID="{38975A8F-1257-4FB0-9E0A-17C1D2C4BD63}" presName="root" presStyleCnt="0">
        <dgm:presLayoutVars>
          <dgm:dir/>
          <dgm:resizeHandles val="exact"/>
        </dgm:presLayoutVars>
      </dgm:prSet>
      <dgm:spPr/>
    </dgm:pt>
    <dgm:pt modelId="{2337A2E4-4B28-443F-85C0-A027D108738E}" type="pres">
      <dgm:prSet presAssocID="{89FF2407-36B2-477C-9FC4-88F064AECE63}" presName="compNode" presStyleCnt="0"/>
      <dgm:spPr/>
    </dgm:pt>
    <dgm:pt modelId="{59FBCE42-F8CF-4F33-A966-0F9C419C09E3}" type="pres">
      <dgm:prSet presAssocID="{89FF2407-36B2-477C-9FC4-88F064AECE63}" presName="iconBgRect" presStyleLbl="bgShp" presStyleIdx="0" presStyleCnt="4"/>
      <dgm:spPr/>
    </dgm:pt>
    <dgm:pt modelId="{5B9C5028-BE4E-46C0-B139-B99D2FBB3BA6}" type="pres">
      <dgm:prSet presAssocID="{89FF2407-36B2-477C-9FC4-88F064AECE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7BF1F41F-6974-4532-B8C3-19F78383D95F}" type="pres">
      <dgm:prSet presAssocID="{89FF2407-36B2-477C-9FC4-88F064AECE63}" presName="spaceRect" presStyleCnt="0"/>
      <dgm:spPr/>
    </dgm:pt>
    <dgm:pt modelId="{FFA8A58B-9DB1-481A-8B7F-7A6C9AD66ABC}" type="pres">
      <dgm:prSet presAssocID="{89FF2407-36B2-477C-9FC4-88F064AECE63}" presName="textRect" presStyleLbl="revTx" presStyleIdx="0" presStyleCnt="4">
        <dgm:presLayoutVars>
          <dgm:chMax val="1"/>
          <dgm:chPref val="1"/>
        </dgm:presLayoutVars>
      </dgm:prSet>
      <dgm:spPr/>
    </dgm:pt>
    <dgm:pt modelId="{DE032B67-C227-40C7-A14A-48621A48CD7A}" type="pres">
      <dgm:prSet presAssocID="{5163B3E1-8E33-4BE8-9E62-A34FC26FBF22}" presName="sibTrans" presStyleCnt="0"/>
      <dgm:spPr/>
    </dgm:pt>
    <dgm:pt modelId="{C09C4852-5BB4-4BFB-B25F-89BF40E68A61}" type="pres">
      <dgm:prSet presAssocID="{E5D92348-F939-469F-A546-D5AC6295C258}" presName="compNode" presStyleCnt="0"/>
      <dgm:spPr/>
    </dgm:pt>
    <dgm:pt modelId="{B058E6BD-F28A-461B-9B65-83D2A5F5668F}" type="pres">
      <dgm:prSet presAssocID="{E5D92348-F939-469F-A546-D5AC6295C258}" presName="iconBgRect" presStyleLbl="bgShp" presStyleIdx="1" presStyleCnt="4"/>
      <dgm:spPr/>
    </dgm:pt>
    <dgm:pt modelId="{A7B580D7-65B9-487F-A065-748B5C713DB5}" type="pres">
      <dgm:prSet presAssocID="{E5D92348-F939-469F-A546-D5AC6295C2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AD85A667-807E-46BE-BCE9-A19793AEE077}" type="pres">
      <dgm:prSet presAssocID="{E5D92348-F939-469F-A546-D5AC6295C258}" presName="spaceRect" presStyleCnt="0"/>
      <dgm:spPr/>
    </dgm:pt>
    <dgm:pt modelId="{D6AEC981-62CF-419C-8B32-13E55C1EB148}" type="pres">
      <dgm:prSet presAssocID="{E5D92348-F939-469F-A546-D5AC6295C258}" presName="textRect" presStyleLbl="revTx" presStyleIdx="1" presStyleCnt="4">
        <dgm:presLayoutVars>
          <dgm:chMax val="1"/>
          <dgm:chPref val="1"/>
        </dgm:presLayoutVars>
      </dgm:prSet>
      <dgm:spPr/>
    </dgm:pt>
    <dgm:pt modelId="{91C4A37F-75A0-4473-82FA-485A28876FCB}" type="pres">
      <dgm:prSet presAssocID="{E51F7585-ED2F-45CB-8D7E-55B4109EDF14}" presName="sibTrans" presStyleCnt="0"/>
      <dgm:spPr/>
    </dgm:pt>
    <dgm:pt modelId="{38224865-8C94-47E7-BFA2-BF76F71460D5}" type="pres">
      <dgm:prSet presAssocID="{82503EF0-5ECE-4561-A859-798AADF3A447}" presName="compNode" presStyleCnt="0"/>
      <dgm:spPr/>
    </dgm:pt>
    <dgm:pt modelId="{FA832C39-268A-4FD9-BE0A-A7509BFA60DD}" type="pres">
      <dgm:prSet presAssocID="{82503EF0-5ECE-4561-A859-798AADF3A447}" presName="iconBgRect" presStyleLbl="bgShp" presStyleIdx="2" presStyleCnt="4"/>
      <dgm:spPr/>
    </dgm:pt>
    <dgm:pt modelId="{2E00C5C8-EC0D-432D-BB62-A2F1AC92A84C}" type="pres">
      <dgm:prSet presAssocID="{82503EF0-5ECE-4561-A859-798AADF3A44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3FA17ADB-8429-4551-8B7D-5B5568AE6C01}" type="pres">
      <dgm:prSet presAssocID="{82503EF0-5ECE-4561-A859-798AADF3A447}" presName="spaceRect" presStyleCnt="0"/>
      <dgm:spPr/>
    </dgm:pt>
    <dgm:pt modelId="{0A312D9A-7F2A-40D8-93CF-25BD8E7D31AC}" type="pres">
      <dgm:prSet presAssocID="{82503EF0-5ECE-4561-A859-798AADF3A447}" presName="textRect" presStyleLbl="revTx" presStyleIdx="2" presStyleCnt="4">
        <dgm:presLayoutVars>
          <dgm:chMax val="1"/>
          <dgm:chPref val="1"/>
        </dgm:presLayoutVars>
      </dgm:prSet>
      <dgm:spPr/>
    </dgm:pt>
    <dgm:pt modelId="{63A2D28C-0CD3-41AB-A0E3-CDA1063DF623}" type="pres">
      <dgm:prSet presAssocID="{D08FCDEE-D78A-47EE-99E8-822489E8974B}" presName="sibTrans" presStyleCnt="0"/>
      <dgm:spPr/>
    </dgm:pt>
    <dgm:pt modelId="{A0FF2933-0C2B-4105-8341-3BF6C8668E4E}" type="pres">
      <dgm:prSet presAssocID="{C3F1FB08-2C2E-4ECA-95A5-C0FE1214E05B}" presName="compNode" presStyleCnt="0"/>
      <dgm:spPr/>
    </dgm:pt>
    <dgm:pt modelId="{327D549E-16F8-4248-B60F-3FCB85210D9E}" type="pres">
      <dgm:prSet presAssocID="{C3F1FB08-2C2E-4ECA-95A5-C0FE1214E05B}" presName="iconBgRect" presStyleLbl="bgShp" presStyleIdx="3" presStyleCnt="4"/>
      <dgm:spPr/>
    </dgm:pt>
    <dgm:pt modelId="{99B8BA61-8313-41BB-BE65-9C24821AD565}" type="pres">
      <dgm:prSet presAssocID="{C3F1FB08-2C2E-4ECA-95A5-C0FE1214E05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ell Tower"/>
        </a:ext>
      </dgm:extLst>
    </dgm:pt>
    <dgm:pt modelId="{F0F4DE4E-FDC8-47DA-BD04-A7957A2C94DC}" type="pres">
      <dgm:prSet presAssocID="{C3F1FB08-2C2E-4ECA-95A5-C0FE1214E05B}" presName="spaceRect" presStyleCnt="0"/>
      <dgm:spPr/>
    </dgm:pt>
    <dgm:pt modelId="{B076C487-03E9-4B04-A252-2EB6A5C09B18}" type="pres">
      <dgm:prSet presAssocID="{C3F1FB08-2C2E-4ECA-95A5-C0FE1214E05B}" presName="textRect" presStyleLbl="revTx" presStyleIdx="3" presStyleCnt="4">
        <dgm:presLayoutVars>
          <dgm:chMax val="1"/>
          <dgm:chPref val="1"/>
        </dgm:presLayoutVars>
      </dgm:prSet>
      <dgm:spPr/>
    </dgm:pt>
  </dgm:ptLst>
  <dgm:cxnLst>
    <dgm:cxn modelId="{E9A8AA0B-3ED3-4997-9D10-863C8436CF66}" type="presOf" srcId="{E5D92348-F939-469F-A546-D5AC6295C258}" destId="{D6AEC981-62CF-419C-8B32-13E55C1EB148}" srcOrd="0" destOrd="0" presId="urn:microsoft.com/office/officeart/2018/5/layout/IconCircleLabelList"/>
    <dgm:cxn modelId="{FF139F13-5C27-4CBC-8D77-2015B577AFD2}" type="presOf" srcId="{89FF2407-36B2-477C-9FC4-88F064AECE63}" destId="{FFA8A58B-9DB1-481A-8B7F-7A6C9AD66ABC}" srcOrd="0" destOrd="0" presId="urn:microsoft.com/office/officeart/2018/5/layout/IconCircleLabelList"/>
    <dgm:cxn modelId="{D906E334-ED63-41A3-A5FF-A8AE4A61F291}" type="presOf" srcId="{82503EF0-5ECE-4561-A859-798AADF3A447}" destId="{0A312D9A-7F2A-40D8-93CF-25BD8E7D31AC}" srcOrd="0" destOrd="0" presId="urn:microsoft.com/office/officeart/2018/5/layout/IconCircleLabelList"/>
    <dgm:cxn modelId="{D56E756A-B970-4C66-9287-2A1B04383CBF}" srcId="{38975A8F-1257-4FB0-9E0A-17C1D2C4BD63}" destId="{89FF2407-36B2-477C-9FC4-88F064AECE63}" srcOrd="0" destOrd="0" parTransId="{FE7166C0-651B-4382-92BA-E30D0AA600B8}" sibTransId="{5163B3E1-8E33-4BE8-9E62-A34FC26FBF22}"/>
    <dgm:cxn modelId="{B65D0181-477E-42C7-83E9-A103182008F6}" srcId="{38975A8F-1257-4FB0-9E0A-17C1D2C4BD63}" destId="{82503EF0-5ECE-4561-A859-798AADF3A447}" srcOrd="2" destOrd="0" parTransId="{F071D604-EB72-4342-9394-F6AFE36A8B37}" sibTransId="{D08FCDEE-D78A-47EE-99E8-822489E8974B}"/>
    <dgm:cxn modelId="{7917A299-F509-4959-8729-F3BEA93CC34B}" srcId="{38975A8F-1257-4FB0-9E0A-17C1D2C4BD63}" destId="{E5D92348-F939-469F-A546-D5AC6295C258}" srcOrd="1" destOrd="0" parTransId="{4CA8C135-0B74-4025-B4B4-2783B690B139}" sibTransId="{E51F7585-ED2F-45CB-8D7E-55B4109EDF14}"/>
    <dgm:cxn modelId="{F10527AA-7BF1-450A-B927-1C74762153BD}" type="presOf" srcId="{C3F1FB08-2C2E-4ECA-95A5-C0FE1214E05B}" destId="{B076C487-03E9-4B04-A252-2EB6A5C09B18}" srcOrd="0" destOrd="0" presId="urn:microsoft.com/office/officeart/2018/5/layout/IconCircleLabelList"/>
    <dgm:cxn modelId="{18AEA2E6-55D6-4914-B7A8-8F20F45CA71C}" srcId="{38975A8F-1257-4FB0-9E0A-17C1D2C4BD63}" destId="{C3F1FB08-2C2E-4ECA-95A5-C0FE1214E05B}" srcOrd="3" destOrd="0" parTransId="{7DE8F26A-BEF3-4862-A00A-9DAD4BE2A528}" sibTransId="{453BA4A1-5C75-4D39-A547-67197508CA09}"/>
    <dgm:cxn modelId="{D1852AFD-FA01-4286-BF69-7B3DEA6BAF6A}" type="presOf" srcId="{38975A8F-1257-4FB0-9E0A-17C1D2C4BD63}" destId="{F5F9EAF8-748B-479E-B03C-9B3BEE29EA82}" srcOrd="0" destOrd="0" presId="urn:microsoft.com/office/officeart/2018/5/layout/IconCircleLabelList"/>
    <dgm:cxn modelId="{8833FB23-874A-4BBC-995D-6BE25DF326DA}" type="presParOf" srcId="{F5F9EAF8-748B-479E-B03C-9B3BEE29EA82}" destId="{2337A2E4-4B28-443F-85C0-A027D108738E}" srcOrd="0" destOrd="0" presId="urn:microsoft.com/office/officeart/2018/5/layout/IconCircleLabelList"/>
    <dgm:cxn modelId="{CE1E6E63-DDA1-4507-B3F9-7D709EED9198}" type="presParOf" srcId="{2337A2E4-4B28-443F-85C0-A027D108738E}" destId="{59FBCE42-F8CF-4F33-A966-0F9C419C09E3}" srcOrd="0" destOrd="0" presId="urn:microsoft.com/office/officeart/2018/5/layout/IconCircleLabelList"/>
    <dgm:cxn modelId="{5691AAF3-2223-4796-8229-BCB85EA588ED}" type="presParOf" srcId="{2337A2E4-4B28-443F-85C0-A027D108738E}" destId="{5B9C5028-BE4E-46C0-B139-B99D2FBB3BA6}" srcOrd="1" destOrd="0" presId="urn:microsoft.com/office/officeart/2018/5/layout/IconCircleLabelList"/>
    <dgm:cxn modelId="{E2EB249C-40FA-4353-BA41-FD4AD937B669}" type="presParOf" srcId="{2337A2E4-4B28-443F-85C0-A027D108738E}" destId="{7BF1F41F-6974-4532-B8C3-19F78383D95F}" srcOrd="2" destOrd="0" presId="urn:microsoft.com/office/officeart/2018/5/layout/IconCircleLabelList"/>
    <dgm:cxn modelId="{C9330F01-4E55-4BE4-9595-FBF64D474CCD}" type="presParOf" srcId="{2337A2E4-4B28-443F-85C0-A027D108738E}" destId="{FFA8A58B-9DB1-481A-8B7F-7A6C9AD66ABC}" srcOrd="3" destOrd="0" presId="urn:microsoft.com/office/officeart/2018/5/layout/IconCircleLabelList"/>
    <dgm:cxn modelId="{B9274F0C-70CD-42A1-8B23-E12F17C18D08}" type="presParOf" srcId="{F5F9EAF8-748B-479E-B03C-9B3BEE29EA82}" destId="{DE032B67-C227-40C7-A14A-48621A48CD7A}" srcOrd="1" destOrd="0" presId="urn:microsoft.com/office/officeart/2018/5/layout/IconCircleLabelList"/>
    <dgm:cxn modelId="{93EA643C-6CCD-4401-A00B-19173AC869FD}" type="presParOf" srcId="{F5F9EAF8-748B-479E-B03C-9B3BEE29EA82}" destId="{C09C4852-5BB4-4BFB-B25F-89BF40E68A61}" srcOrd="2" destOrd="0" presId="urn:microsoft.com/office/officeart/2018/5/layout/IconCircleLabelList"/>
    <dgm:cxn modelId="{95932D00-969B-4EE1-BA9A-AFAD5D41F3B2}" type="presParOf" srcId="{C09C4852-5BB4-4BFB-B25F-89BF40E68A61}" destId="{B058E6BD-F28A-461B-9B65-83D2A5F5668F}" srcOrd="0" destOrd="0" presId="urn:microsoft.com/office/officeart/2018/5/layout/IconCircleLabelList"/>
    <dgm:cxn modelId="{FE7B8F3F-7AC6-4524-B34D-A337441E9106}" type="presParOf" srcId="{C09C4852-5BB4-4BFB-B25F-89BF40E68A61}" destId="{A7B580D7-65B9-487F-A065-748B5C713DB5}" srcOrd="1" destOrd="0" presId="urn:microsoft.com/office/officeart/2018/5/layout/IconCircleLabelList"/>
    <dgm:cxn modelId="{A57EE6B0-12B4-4E62-9024-39A7747C50B0}" type="presParOf" srcId="{C09C4852-5BB4-4BFB-B25F-89BF40E68A61}" destId="{AD85A667-807E-46BE-BCE9-A19793AEE077}" srcOrd="2" destOrd="0" presId="urn:microsoft.com/office/officeart/2018/5/layout/IconCircleLabelList"/>
    <dgm:cxn modelId="{A913BE59-F64C-4986-9B4D-9D7A9005D027}" type="presParOf" srcId="{C09C4852-5BB4-4BFB-B25F-89BF40E68A61}" destId="{D6AEC981-62CF-419C-8B32-13E55C1EB148}" srcOrd="3" destOrd="0" presId="urn:microsoft.com/office/officeart/2018/5/layout/IconCircleLabelList"/>
    <dgm:cxn modelId="{E37255ED-5FE2-48E2-A7CA-1BB9242579C1}" type="presParOf" srcId="{F5F9EAF8-748B-479E-B03C-9B3BEE29EA82}" destId="{91C4A37F-75A0-4473-82FA-485A28876FCB}" srcOrd="3" destOrd="0" presId="urn:microsoft.com/office/officeart/2018/5/layout/IconCircleLabelList"/>
    <dgm:cxn modelId="{6091D4CC-7E8A-40CB-BBEA-680291511E1A}" type="presParOf" srcId="{F5F9EAF8-748B-479E-B03C-9B3BEE29EA82}" destId="{38224865-8C94-47E7-BFA2-BF76F71460D5}" srcOrd="4" destOrd="0" presId="urn:microsoft.com/office/officeart/2018/5/layout/IconCircleLabelList"/>
    <dgm:cxn modelId="{1A94A95C-E4D7-452E-B20A-F4A98FC4A0F5}" type="presParOf" srcId="{38224865-8C94-47E7-BFA2-BF76F71460D5}" destId="{FA832C39-268A-4FD9-BE0A-A7509BFA60DD}" srcOrd="0" destOrd="0" presId="urn:microsoft.com/office/officeart/2018/5/layout/IconCircleLabelList"/>
    <dgm:cxn modelId="{0DA487FE-A853-427E-9C80-580861F40C76}" type="presParOf" srcId="{38224865-8C94-47E7-BFA2-BF76F71460D5}" destId="{2E00C5C8-EC0D-432D-BB62-A2F1AC92A84C}" srcOrd="1" destOrd="0" presId="urn:microsoft.com/office/officeart/2018/5/layout/IconCircleLabelList"/>
    <dgm:cxn modelId="{2A9C7E21-EED3-4540-BB1F-0F3626FBF2E8}" type="presParOf" srcId="{38224865-8C94-47E7-BFA2-BF76F71460D5}" destId="{3FA17ADB-8429-4551-8B7D-5B5568AE6C01}" srcOrd="2" destOrd="0" presId="urn:microsoft.com/office/officeart/2018/5/layout/IconCircleLabelList"/>
    <dgm:cxn modelId="{355BECAD-59AA-40B3-85E9-DDFBE80EB4E0}" type="presParOf" srcId="{38224865-8C94-47E7-BFA2-BF76F71460D5}" destId="{0A312D9A-7F2A-40D8-93CF-25BD8E7D31AC}" srcOrd="3" destOrd="0" presId="urn:microsoft.com/office/officeart/2018/5/layout/IconCircleLabelList"/>
    <dgm:cxn modelId="{A08EBFD6-20C5-4779-88F6-49B60C49FCF4}" type="presParOf" srcId="{F5F9EAF8-748B-479E-B03C-9B3BEE29EA82}" destId="{63A2D28C-0CD3-41AB-A0E3-CDA1063DF623}" srcOrd="5" destOrd="0" presId="urn:microsoft.com/office/officeart/2018/5/layout/IconCircleLabelList"/>
    <dgm:cxn modelId="{409CBA1E-A959-4D55-8BCE-BF8ADE2B94DB}" type="presParOf" srcId="{F5F9EAF8-748B-479E-B03C-9B3BEE29EA82}" destId="{A0FF2933-0C2B-4105-8341-3BF6C8668E4E}" srcOrd="6" destOrd="0" presId="urn:microsoft.com/office/officeart/2018/5/layout/IconCircleLabelList"/>
    <dgm:cxn modelId="{779EEFD0-878E-4108-9327-C26F5E8200AB}" type="presParOf" srcId="{A0FF2933-0C2B-4105-8341-3BF6C8668E4E}" destId="{327D549E-16F8-4248-B60F-3FCB85210D9E}" srcOrd="0" destOrd="0" presId="urn:microsoft.com/office/officeart/2018/5/layout/IconCircleLabelList"/>
    <dgm:cxn modelId="{54929CE1-DF35-43FD-972A-3B5ECF43E1DE}" type="presParOf" srcId="{A0FF2933-0C2B-4105-8341-3BF6C8668E4E}" destId="{99B8BA61-8313-41BB-BE65-9C24821AD565}" srcOrd="1" destOrd="0" presId="urn:microsoft.com/office/officeart/2018/5/layout/IconCircleLabelList"/>
    <dgm:cxn modelId="{934F48C8-64C3-47E6-8599-5AA94E0D0C52}" type="presParOf" srcId="{A0FF2933-0C2B-4105-8341-3BF6C8668E4E}" destId="{F0F4DE4E-FDC8-47DA-BD04-A7957A2C94DC}" srcOrd="2" destOrd="0" presId="urn:microsoft.com/office/officeart/2018/5/layout/IconCircleLabelList"/>
    <dgm:cxn modelId="{7EE1B5F2-24AE-4847-BB9E-E2A4273807C8}" type="presParOf" srcId="{A0FF2933-0C2B-4105-8341-3BF6C8668E4E}" destId="{B076C487-03E9-4B04-A252-2EB6A5C09B1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0BCB7E-1642-4CB9-A28C-1EB3A5E332C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5B90D4-5A7B-4287-B94F-D9F629E81023}">
      <dgm:prSet/>
      <dgm:spPr/>
      <dgm:t>
        <a:bodyPr/>
        <a:lstStyle/>
        <a:p>
          <a:r>
            <a:rPr lang="en-US"/>
            <a:t>Sarbanes-Oxley Act of 2002 – protection for employees who report corporate misconduct – protects whistle-blowers</a:t>
          </a:r>
        </a:p>
      </dgm:t>
    </dgm:pt>
    <dgm:pt modelId="{07D917B0-FB02-4857-83C3-17DEF5B447D1}" type="parTrans" cxnId="{903F6932-EF41-46AF-BC2B-EC5B7B503D7A}">
      <dgm:prSet/>
      <dgm:spPr/>
      <dgm:t>
        <a:bodyPr/>
        <a:lstStyle/>
        <a:p>
          <a:endParaRPr lang="en-US"/>
        </a:p>
      </dgm:t>
    </dgm:pt>
    <dgm:pt modelId="{19D7C16D-C9BF-4DED-9030-2CDCDF4FA440}" type="sibTrans" cxnId="{903F6932-EF41-46AF-BC2B-EC5B7B503D7A}">
      <dgm:prSet/>
      <dgm:spPr/>
      <dgm:t>
        <a:bodyPr/>
        <a:lstStyle/>
        <a:p>
          <a:endParaRPr lang="en-US"/>
        </a:p>
      </dgm:t>
    </dgm:pt>
    <dgm:pt modelId="{F9BADB18-3A4B-4972-977A-73A51ED78854}">
      <dgm:prSet/>
      <dgm:spPr/>
      <dgm:t>
        <a:bodyPr/>
        <a:lstStyle/>
        <a:p>
          <a:r>
            <a:rPr lang="en-US"/>
            <a:t>Whistleblower Protection Act of 1989 – protects federal employees who report misconduct</a:t>
          </a:r>
        </a:p>
      </dgm:t>
    </dgm:pt>
    <dgm:pt modelId="{F7345456-3DBC-4471-A675-A4D763B57AE4}" type="parTrans" cxnId="{CB93CBE7-85E7-4572-BC68-26AC9A3BD508}">
      <dgm:prSet/>
      <dgm:spPr/>
      <dgm:t>
        <a:bodyPr/>
        <a:lstStyle/>
        <a:p>
          <a:endParaRPr lang="en-US"/>
        </a:p>
      </dgm:t>
    </dgm:pt>
    <dgm:pt modelId="{A568C3CD-4B09-4E29-837B-DF26FDA36CCE}" type="sibTrans" cxnId="{CB93CBE7-85E7-4572-BC68-26AC9A3BD508}">
      <dgm:prSet/>
      <dgm:spPr/>
      <dgm:t>
        <a:bodyPr/>
        <a:lstStyle/>
        <a:p>
          <a:endParaRPr lang="en-US"/>
        </a:p>
      </dgm:t>
    </dgm:pt>
    <dgm:pt modelId="{F3DF66D4-60CA-4E45-AD48-52C8679CDF3F}" type="pres">
      <dgm:prSet presAssocID="{8A0BCB7E-1642-4CB9-A28C-1EB3A5E332C0}" presName="root" presStyleCnt="0">
        <dgm:presLayoutVars>
          <dgm:dir/>
          <dgm:resizeHandles val="exact"/>
        </dgm:presLayoutVars>
      </dgm:prSet>
      <dgm:spPr/>
    </dgm:pt>
    <dgm:pt modelId="{A6BF3489-D6AE-42C9-9F63-DA48EF39F88E}" type="pres">
      <dgm:prSet presAssocID="{685B90D4-5A7B-4287-B94F-D9F629E81023}" presName="compNode" presStyleCnt="0"/>
      <dgm:spPr/>
    </dgm:pt>
    <dgm:pt modelId="{3FE0E4BF-D268-42FE-8202-DF84FAF224E0}" type="pres">
      <dgm:prSet presAssocID="{685B90D4-5A7B-4287-B94F-D9F629E81023}" presName="bgRect" presStyleLbl="bgShp" presStyleIdx="0" presStyleCnt="2"/>
      <dgm:spPr/>
    </dgm:pt>
    <dgm:pt modelId="{3C9B75F1-070C-48AE-B573-CAC2665DBF4E}" type="pres">
      <dgm:prSet presAssocID="{685B90D4-5A7B-4287-B94F-D9F629E810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E35D9151-D389-4BFA-A826-3E64CF72037B}" type="pres">
      <dgm:prSet presAssocID="{685B90D4-5A7B-4287-B94F-D9F629E81023}" presName="spaceRect" presStyleCnt="0"/>
      <dgm:spPr/>
    </dgm:pt>
    <dgm:pt modelId="{4A3C15CD-7B44-4DC2-B340-547B185E7233}" type="pres">
      <dgm:prSet presAssocID="{685B90D4-5A7B-4287-B94F-D9F629E81023}" presName="parTx" presStyleLbl="revTx" presStyleIdx="0" presStyleCnt="2">
        <dgm:presLayoutVars>
          <dgm:chMax val="0"/>
          <dgm:chPref val="0"/>
        </dgm:presLayoutVars>
      </dgm:prSet>
      <dgm:spPr/>
    </dgm:pt>
    <dgm:pt modelId="{697E3961-E303-452E-AF46-08E984CA1DCF}" type="pres">
      <dgm:prSet presAssocID="{19D7C16D-C9BF-4DED-9030-2CDCDF4FA440}" presName="sibTrans" presStyleCnt="0"/>
      <dgm:spPr/>
    </dgm:pt>
    <dgm:pt modelId="{152F3183-5637-48B6-8B84-63CB8178DC9F}" type="pres">
      <dgm:prSet presAssocID="{F9BADB18-3A4B-4972-977A-73A51ED78854}" presName="compNode" presStyleCnt="0"/>
      <dgm:spPr/>
    </dgm:pt>
    <dgm:pt modelId="{6742B897-93B3-4DCB-9266-4FA757AF235D}" type="pres">
      <dgm:prSet presAssocID="{F9BADB18-3A4B-4972-977A-73A51ED78854}" presName="bgRect" presStyleLbl="bgShp" presStyleIdx="1" presStyleCnt="2"/>
      <dgm:spPr/>
    </dgm:pt>
    <dgm:pt modelId="{D478A9C1-EE90-48B9-AFFC-1258B0A437A0}" type="pres">
      <dgm:prSet presAssocID="{F9BADB18-3A4B-4972-977A-73A51ED7885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BFFE5064-7BFD-47C2-BCFA-1ED2E6AD7CC9}" type="pres">
      <dgm:prSet presAssocID="{F9BADB18-3A4B-4972-977A-73A51ED78854}" presName="spaceRect" presStyleCnt="0"/>
      <dgm:spPr/>
    </dgm:pt>
    <dgm:pt modelId="{FE49D250-CB26-400A-BDB1-BD548EFB843B}" type="pres">
      <dgm:prSet presAssocID="{F9BADB18-3A4B-4972-977A-73A51ED78854}" presName="parTx" presStyleLbl="revTx" presStyleIdx="1" presStyleCnt="2">
        <dgm:presLayoutVars>
          <dgm:chMax val="0"/>
          <dgm:chPref val="0"/>
        </dgm:presLayoutVars>
      </dgm:prSet>
      <dgm:spPr/>
    </dgm:pt>
  </dgm:ptLst>
  <dgm:cxnLst>
    <dgm:cxn modelId="{BE63FB22-EE90-4D24-AE80-2AC7509B50E9}" type="presOf" srcId="{F9BADB18-3A4B-4972-977A-73A51ED78854}" destId="{FE49D250-CB26-400A-BDB1-BD548EFB843B}" srcOrd="0" destOrd="0" presId="urn:microsoft.com/office/officeart/2018/2/layout/IconVerticalSolidList"/>
    <dgm:cxn modelId="{903F6932-EF41-46AF-BC2B-EC5B7B503D7A}" srcId="{8A0BCB7E-1642-4CB9-A28C-1EB3A5E332C0}" destId="{685B90D4-5A7B-4287-B94F-D9F629E81023}" srcOrd="0" destOrd="0" parTransId="{07D917B0-FB02-4857-83C3-17DEF5B447D1}" sibTransId="{19D7C16D-C9BF-4DED-9030-2CDCDF4FA440}"/>
    <dgm:cxn modelId="{02EDAEA1-337B-4DD3-801C-F83CB144F00B}" type="presOf" srcId="{685B90D4-5A7B-4287-B94F-D9F629E81023}" destId="{4A3C15CD-7B44-4DC2-B340-547B185E7233}" srcOrd="0" destOrd="0" presId="urn:microsoft.com/office/officeart/2018/2/layout/IconVerticalSolidList"/>
    <dgm:cxn modelId="{DC69E5D0-2924-4555-9AEA-3744A2DD61A6}" type="presOf" srcId="{8A0BCB7E-1642-4CB9-A28C-1EB3A5E332C0}" destId="{F3DF66D4-60CA-4E45-AD48-52C8679CDF3F}" srcOrd="0" destOrd="0" presId="urn:microsoft.com/office/officeart/2018/2/layout/IconVerticalSolidList"/>
    <dgm:cxn modelId="{CB93CBE7-85E7-4572-BC68-26AC9A3BD508}" srcId="{8A0BCB7E-1642-4CB9-A28C-1EB3A5E332C0}" destId="{F9BADB18-3A4B-4972-977A-73A51ED78854}" srcOrd="1" destOrd="0" parTransId="{F7345456-3DBC-4471-A675-A4D763B57AE4}" sibTransId="{A568C3CD-4B09-4E29-837B-DF26FDA36CCE}"/>
    <dgm:cxn modelId="{E14EDE1F-7782-4715-8800-C3B36C41D598}" type="presParOf" srcId="{F3DF66D4-60CA-4E45-AD48-52C8679CDF3F}" destId="{A6BF3489-D6AE-42C9-9F63-DA48EF39F88E}" srcOrd="0" destOrd="0" presId="urn:microsoft.com/office/officeart/2018/2/layout/IconVerticalSolidList"/>
    <dgm:cxn modelId="{0605DA15-3F48-44CE-8BB6-CA6247C0209E}" type="presParOf" srcId="{A6BF3489-D6AE-42C9-9F63-DA48EF39F88E}" destId="{3FE0E4BF-D268-42FE-8202-DF84FAF224E0}" srcOrd="0" destOrd="0" presId="urn:microsoft.com/office/officeart/2018/2/layout/IconVerticalSolidList"/>
    <dgm:cxn modelId="{84E5985C-4F40-4C2A-9A7F-ABB61079905C}" type="presParOf" srcId="{A6BF3489-D6AE-42C9-9F63-DA48EF39F88E}" destId="{3C9B75F1-070C-48AE-B573-CAC2665DBF4E}" srcOrd="1" destOrd="0" presId="urn:microsoft.com/office/officeart/2018/2/layout/IconVerticalSolidList"/>
    <dgm:cxn modelId="{DCC4CD12-440B-4EC6-B72C-9573BD16D3FA}" type="presParOf" srcId="{A6BF3489-D6AE-42C9-9F63-DA48EF39F88E}" destId="{E35D9151-D389-4BFA-A826-3E64CF72037B}" srcOrd="2" destOrd="0" presId="urn:microsoft.com/office/officeart/2018/2/layout/IconVerticalSolidList"/>
    <dgm:cxn modelId="{91421B49-D6A5-4A5C-808A-BDFAC3AA5DBF}" type="presParOf" srcId="{A6BF3489-D6AE-42C9-9F63-DA48EF39F88E}" destId="{4A3C15CD-7B44-4DC2-B340-547B185E7233}" srcOrd="3" destOrd="0" presId="urn:microsoft.com/office/officeart/2018/2/layout/IconVerticalSolidList"/>
    <dgm:cxn modelId="{396689EC-EF93-4E4C-83C4-E43D3186859C}" type="presParOf" srcId="{F3DF66D4-60CA-4E45-AD48-52C8679CDF3F}" destId="{697E3961-E303-452E-AF46-08E984CA1DCF}" srcOrd="1" destOrd="0" presId="urn:microsoft.com/office/officeart/2018/2/layout/IconVerticalSolidList"/>
    <dgm:cxn modelId="{3D1192F7-E1BE-460A-8681-81780D08170E}" type="presParOf" srcId="{F3DF66D4-60CA-4E45-AD48-52C8679CDF3F}" destId="{152F3183-5637-48B6-8B84-63CB8178DC9F}" srcOrd="2" destOrd="0" presId="urn:microsoft.com/office/officeart/2018/2/layout/IconVerticalSolidList"/>
    <dgm:cxn modelId="{F0A6122E-00F8-49A3-9C2E-7FE72F2A0AC6}" type="presParOf" srcId="{152F3183-5637-48B6-8B84-63CB8178DC9F}" destId="{6742B897-93B3-4DCB-9266-4FA757AF235D}" srcOrd="0" destOrd="0" presId="urn:microsoft.com/office/officeart/2018/2/layout/IconVerticalSolidList"/>
    <dgm:cxn modelId="{AAF53FF0-93A6-4413-9302-30E61F820983}" type="presParOf" srcId="{152F3183-5637-48B6-8B84-63CB8178DC9F}" destId="{D478A9C1-EE90-48B9-AFFC-1258B0A437A0}" srcOrd="1" destOrd="0" presId="urn:microsoft.com/office/officeart/2018/2/layout/IconVerticalSolidList"/>
    <dgm:cxn modelId="{1A04C6EC-BEC6-4FC8-969A-BAC581C7B839}" type="presParOf" srcId="{152F3183-5637-48B6-8B84-63CB8178DC9F}" destId="{BFFE5064-7BFD-47C2-BCFA-1ED2E6AD7CC9}" srcOrd="2" destOrd="0" presId="urn:microsoft.com/office/officeart/2018/2/layout/IconVerticalSolidList"/>
    <dgm:cxn modelId="{001D0664-A9DB-4D9E-B2F1-06376EC4F2EB}" type="presParOf" srcId="{152F3183-5637-48B6-8B84-63CB8178DC9F}" destId="{FE49D250-CB26-400A-BDB1-BD548EFB84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19526-10C8-4FE7-8207-D1DB33263946}">
      <dsp:nvSpPr>
        <dsp:cNvPr id="0" name=""/>
        <dsp:cNvSpPr/>
      </dsp:nvSpPr>
      <dsp:spPr>
        <a:xfrm>
          <a:off x="0" y="682946"/>
          <a:ext cx="4941945" cy="12331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Individual</a:t>
          </a:r>
          <a:r>
            <a:rPr lang="en-US" sz="3100" kern="1200" dirty="0"/>
            <a:t> – personal knowledge, value, and goals</a:t>
          </a:r>
        </a:p>
      </dsp:txBody>
      <dsp:txXfrm>
        <a:off x="60199" y="743145"/>
        <a:ext cx="4821547" cy="1112781"/>
      </dsp:txXfrm>
    </dsp:sp>
    <dsp:sp modelId="{454BDF4E-7686-41CE-9BC4-5995F01193CF}">
      <dsp:nvSpPr>
        <dsp:cNvPr id="0" name=""/>
        <dsp:cNvSpPr/>
      </dsp:nvSpPr>
      <dsp:spPr>
        <a:xfrm>
          <a:off x="0" y="2005406"/>
          <a:ext cx="4941945" cy="1233179"/>
        </a:xfrm>
        <a:prstGeom prst="roundRect">
          <a:avLst/>
        </a:prstGeom>
        <a:solidFill>
          <a:schemeClr val="accent5">
            <a:hueOff val="-3216892"/>
            <a:satOff val="-47966"/>
            <a:lumOff val="1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Social</a:t>
          </a:r>
          <a:r>
            <a:rPr lang="en-US" sz="3100" kern="1200" dirty="0"/>
            <a:t> – cultural norms, attitudes, and social media</a:t>
          </a:r>
        </a:p>
      </dsp:txBody>
      <dsp:txXfrm>
        <a:off x="60199" y="2065605"/>
        <a:ext cx="4821547" cy="1112781"/>
      </dsp:txXfrm>
    </dsp:sp>
    <dsp:sp modelId="{95BA96B7-D192-4433-A64C-B2BA669A8BC2}">
      <dsp:nvSpPr>
        <dsp:cNvPr id="0" name=""/>
        <dsp:cNvSpPr/>
      </dsp:nvSpPr>
      <dsp:spPr>
        <a:xfrm>
          <a:off x="0" y="3327866"/>
          <a:ext cx="4941945" cy="1233179"/>
        </a:xfrm>
        <a:prstGeom prst="roundRect">
          <a:avLst/>
        </a:prstGeom>
        <a:solidFill>
          <a:schemeClr val="accent5">
            <a:hueOff val="-6433784"/>
            <a:satOff val="-95932"/>
            <a:lumOff val="26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Opportunity</a:t>
          </a:r>
          <a:r>
            <a:rPr lang="en-US" sz="3100" kern="1200" dirty="0"/>
            <a:t> – amount of freedom provided</a:t>
          </a:r>
        </a:p>
      </dsp:txBody>
      <dsp:txXfrm>
        <a:off x="60199" y="3388065"/>
        <a:ext cx="4821547" cy="111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BCE42-F8CF-4F33-A966-0F9C419C09E3}">
      <dsp:nvSpPr>
        <dsp:cNvPr id="0" name=""/>
        <dsp:cNvSpPr/>
      </dsp:nvSpPr>
      <dsp:spPr>
        <a:xfrm>
          <a:off x="341781" y="1130473"/>
          <a:ext cx="1062615" cy="10626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C5028-BE4E-46C0-B139-B99D2FBB3BA6}">
      <dsp:nvSpPr>
        <dsp:cNvPr id="0" name=""/>
        <dsp:cNvSpPr/>
      </dsp:nvSpPr>
      <dsp:spPr>
        <a:xfrm>
          <a:off x="568240" y="1356932"/>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A8A58B-9DB1-481A-8B7F-7A6C9AD66ABC}">
      <dsp:nvSpPr>
        <dsp:cNvPr id="0" name=""/>
        <dsp:cNvSpPr/>
      </dsp:nvSpPr>
      <dsp:spPr>
        <a:xfrm>
          <a:off x="2092"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Fairness and Honesty</a:t>
          </a:r>
        </a:p>
      </dsp:txBody>
      <dsp:txXfrm>
        <a:off x="2092" y="2524067"/>
        <a:ext cx="1741992" cy="696796"/>
      </dsp:txXfrm>
    </dsp:sp>
    <dsp:sp modelId="{B058E6BD-F28A-461B-9B65-83D2A5F5668F}">
      <dsp:nvSpPr>
        <dsp:cNvPr id="0" name=""/>
        <dsp:cNvSpPr/>
      </dsp:nvSpPr>
      <dsp:spPr>
        <a:xfrm>
          <a:off x="2388621" y="1130473"/>
          <a:ext cx="1062615" cy="10626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B580D7-65B9-487F-A065-748B5C713DB5}">
      <dsp:nvSpPr>
        <dsp:cNvPr id="0" name=""/>
        <dsp:cNvSpPr/>
      </dsp:nvSpPr>
      <dsp:spPr>
        <a:xfrm>
          <a:off x="2615080" y="1356932"/>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AEC981-62CF-419C-8B32-13E55C1EB148}">
      <dsp:nvSpPr>
        <dsp:cNvPr id="0" name=""/>
        <dsp:cNvSpPr/>
      </dsp:nvSpPr>
      <dsp:spPr>
        <a:xfrm>
          <a:off x="2048933"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Organizational Relationships</a:t>
          </a:r>
        </a:p>
      </dsp:txBody>
      <dsp:txXfrm>
        <a:off x="2048933" y="2524067"/>
        <a:ext cx="1741992" cy="696796"/>
      </dsp:txXfrm>
    </dsp:sp>
    <dsp:sp modelId="{FA832C39-268A-4FD9-BE0A-A7509BFA60DD}">
      <dsp:nvSpPr>
        <dsp:cNvPr id="0" name=""/>
        <dsp:cNvSpPr/>
      </dsp:nvSpPr>
      <dsp:spPr>
        <a:xfrm>
          <a:off x="4435462" y="1130473"/>
          <a:ext cx="1062615" cy="10626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0C5C8-EC0D-432D-BB62-A2F1AC92A84C}">
      <dsp:nvSpPr>
        <dsp:cNvPr id="0" name=""/>
        <dsp:cNvSpPr/>
      </dsp:nvSpPr>
      <dsp:spPr>
        <a:xfrm>
          <a:off x="4661921" y="1356932"/>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312D9A-7F2A-40D8-93CF-25BD8E7D31AC}">
      <dsp:nvSpPr>
        <dsp:cNvPr id="0" name=""/>
        <dsp:cNvSpPr/>
      </dsp:nvSpPr>
      <dsp:spPr>
        <a:xfrm>
          <a:off x="4095774"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Conflict of Interest</a:t>
          </a:r>
        </a:p>
      </dsp:txBody>
      <dsp:txXfrm>
        <a:off x="4095774" y="2524067"/>
        <a:ext cx="1741992" cy="696796"/>
      </dsp:txXfrm>
    </dsp:sp>
    <dsp:sp modelId="{327D549E-16F8-4248-B60F-3FCB85210D9E}">
      <dsp:nvSpPr>
        <dsp:cNvPr id="0" name=""/>
        <dsp:cNvSpPr/>
      </dsp:nvSpPr>
      <dsp:spPr>
        <a:xfrm>
          <a:off x="6482303" y="1130473"/>
          <a:ext cx="1062615" cy="10626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8BA61-8313-41BB-BE65-9C24821AD565}">
      <dsp:nvSpPr>
        <dsp:cNvPr id="0" name=""/>
        <dsp:cNvSpPr/>
      </dsp:nvSpPr>
      <dsp:spPr>
        <a:xfrm>
          <a:off x="6708762" y="1356932"/>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76C487-03E9-4B04-A252-2EB6A5C09B18}">
      <dsp:nvSpPr>
        <dsp:cNvPr id="0" name=""/>
        <dsp:cNvSpPr/>
      </dsp:nvSpPr>
      <dsp:spPr>
        <a:xfrm>
          <a:off x="6142615"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Communications</a:t>
          </a:r>
        </a:p>
      </dsp:txBody>
      <dsp:txXfrm>
        <a:off x="6142615" y="2524067"/>
        <a:ext cx="1741992" cy="696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0E4BF-D268-42FE-8202-DF84FAF224E0}">
      <dsp:nvSpPr>
        <dsp:cNvPr id="0" name=""/>
        <dsp:cNvSpPr/>
      </dsp:nvSpPr>
      <dsp:spPr>
        <a:xfrm>
          <a:off x="0" y="707092"/>
          <a:ext cx="8555615"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B75F1-070C-48AE-B573-CAC2665DBF4E}">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3C15CD-7B44-4DC2-B340-547B185E7233}">
      <dsp:nvSpPr>
        <dsp:cNvPr id="0" name=""/>
        <dsp:cNvSpPr/>
      </dsp:nvSpPr>
      <dsp:spPr>
        <a:xfrm>
          <a:off x="1507738" y="707092"/>
          <a:ext cx="704787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a:t>Sarbanes-Oxley Act of 2002 – protection for employees who report corporate misconduct – protects whistle-blowers</a:t>
          </a:r>
        </a:p>
      </dsp:txBody>
      <dsp:txXfrm>
        <a:off x="1507738" y="707092"/>
        <a:ext cx="7047876" cy="1305401"/>
      </dsp:txXfrm>
    </dsp:sp>
    <dsp:sp modelId="{6742B897-93B3-4DCB-9266-4FA757AF235D}">
      <dsp:nvSpPr>
        <dsp:cNvPr id="0" name=""/>
        <dsp:cNvSpPr/>
      </dsp:nvSpPr>
      <dsp:spPr>
        <a:xfrm>
          <a:off x="0" y="2338844"/>
          <a:ext cx="8555615"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78A9C1-EE90-48B9-AFFC-1258B0A437A0}">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49D250-CB26-400A-BDB1-BD548EFB843B}">
      <dsp:nvSpPr>
        <dsp:cNvPr id="0" name=""/>
        <dsp:cNvSpPr/>
      </dsp:nvSpPr>
      <dsp:spPr>
        <a:xfrm>
          <a:off x="1507738" y="2338844"/>
          <a:ext cx="704787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a:t>Whistleblower Protection Act of 1989 – protects federal employees who report misconduct</a:t>
          </a:r>
        </a:p>
      </dsp:txBody>
      <dsp:txXfrm>
        <a:off x="1507738" y="2338844"/>
        <a:ext cx="7047876"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6/28/2020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AB146133-C2C6-42E5-9F03-188AA2A4A162}" type="slidenum">
              <a:rPr lang="en-US" smtClean="0"/>
              <a:pPr>
                <a:defRPr/>
              </a:pPr>
              <a:t>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5E5C7DB-C1C3-4A1B-97F5-DBAC0EC936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49CB5C98-6822-4771-A453-761E738CC9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0CA83C94-674D-4EBE-8437-5538149D9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6BC4BA-AA26-45CF-AEC5-D3B4C1D5A85F}"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5E5C7DB-C1C3-4A1B-97F5-DBAC0EC936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49CB5C98-6822-4771-A453-761E738CC9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0CA83C94-674D-4EBE-8437-5538149D9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6BC4BA-AA26-45CF-AEC5-D3B4C1D5A85F}" type="slidenum">
              <a:rPr lang="en-US" altLang="en-US"/>
              <a:pPr/>
              <a:t>3</a:t>
            </a:fld>
            <a:endParaRPr lang="en-US" altLang="en-US"/>
          </a:p>
        </p:txBody>
      </p:sp>
    </p:spTree>
    <p:extLst>
      <p:ext uri="{BB962C8B-B14F-4D97-AF65-F5344CB8AC3E}">
        <p14:creationId xmlns:p14="http://schemas.microsoft.com/office/powerpoint/2010/main" val="169063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89E94-532B-494D-AD7A-712B16D9F5AA}" type="slidenum">
              <a:rPr lang="en-US" smtClean="0"/>
              <a:pPr/>
              <a:t>6</a:t>
            </a:fld>
            <a:endParaRPr lang="en-US"/>
          </a:p>
        </p:txBody>
      </p:sp>
    </p:spTree>
    <p:extLst>
      <p:ext uri="{BB962C8B-B14F-4D97-AF65-F5344CB8AC3E}">
        <p14:creationId xmlns:p14="http://schemas.microsoft.com/office/powerpoint/2010/main" val="316880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Reputation, Unethical, Values, Trust, Guilty, Role Model, Honest</a:t>
            </a:r>
          </a:p>
        </p:txBody>
      </p:sp>
      <p:sp>
        <p:nvSpPr>
          <p:cNvPr id="4" name="Slide Number Placeholder 3"/>
          <p:cNvSpPr>
            <a:spLocks noGrp="1"/>
          </p:cNvSpPr>
          <p:nvPr>
            <p:ph type="sldNum" sz="quarter" idx="5"/>
          </p:nvPr>
        </p:nvSpPr>
        <p:spPr/>
        <p:txBody>
          <a:bodyPr/>
          <a:lstStyle/>
          <a:p>
            <a:fld id="{61089E94-532B-494D-AD7A-712B16D9F5AA}" type="slidenum">
              <a:rPr lang="en-US" smtClean="0"/>
              <a:pPr/>
              <a:t>14</a:t>
            </a:fld>
            <a:endParaRPr lang="en-US"/>
          </a:p>
        </p:txBody>
      </p:sp>
    </p:spTree>
    <p:extLst>
      <p:ext uri="{BB962C8B-B14F-4D97-AF65-F5344CB8AC3E}">
        <p14:creationId xmlns:p14="http://schemas.microsoft.com/office/powerpoint/2010/main" val="73468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pPr/>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79D7B5D-0BA2-4D58-BFE1-527359B5076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A7B46691-6CEF-47F7-A62F-B0D6D569E12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7AA2E905-00C0-4B32-BBA2-6073F4AFD640}"/>
              </a:ext>
            </a:extLst>
          </p:cNvPr>
          <p:cNvSpPr>
            <a:spLocks noGrp="1" noChangeArrowheads="1"/>
          </p:cNvSpPr>
          <p:nvPr>
            <p:ph type="sldNum" sz="quarter" idx="12"/>
          </p:nvPr>
        </p:nvSpPr>
        <p:spPr>
          <a:ln/>
        </p:spPr>
        <p:txBody>
          <a:bodyPr/>
          <a:lstStyle>
            <a:lvl1pPr>
              <a:defRPr/>
            </a:lvl1pPr>
          </a:lstStyle>
          <a:p>
            <a:fld id="{890C2758-6421-4EA4-B750-0CE79CED9E9E}" type="slidenum">
              <a:rPr lang="es-ES" altLang="en-US"/>
              <a:pPr/>
              <a:t>‹#›</a:t>
            </a:fld>
            <a:endParaRPr lang="es-ES" altLang="en-US"/>
          </a:p>
        </p:txBody>
      </p:sp>
    </p:spTree>
    <p:extLst>
      <p:ext uri="{BB962C8B-B14F-4D97-AF65-F5344CB8AC3E}">
        <p14:creationId xmlns:p14="http://schemas.microsoft.com/office/powerpoint/2010/main" val="131337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DB54A0-89B3-4555-ABEC-8EC7BD33D15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B961472-BF33-4DE2-8356-09581E6DB73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D0C2FDFF-CA3C-42EC-AFB9-D641FA3B3D35}"/>
              </a:ext>
            </a:extLst>
          </p:cNvPr>
          <p:cNvSpPr>
            <a:spLocks noGrp="1" noChangeArrowheads="1"/>
          </p:cNvSpPr>
          <p:nvPr>
            <p:ph type="sldNum" sz="quarter" idx="12"/>
          </p:nvPr>
        </p:nvSpPr>
        <p:spPr>
          <a:ln/>
        </p:spPr>
        <p:txBody>
          <a:bodyPr/>
          <a:lstStyle>
            <a:lvl1pPr>
              <a:defRPr/>
            </a:lvl1pPr>
          </a:lstStyle>
          <a:p>
            <a:fld id="{E47A2324-5EDE-45A8-AD0B-83E12DEED651}" type="slidenum">
              <a:rPr lang="es-ES" altLang="en-US"/>
              <a:pPr/>
              <a:t>‹#›</a:t>
            </a:fld>
            <a:endParaRPr lang="es-ES" altLang="en-US"/>
          </a:p>
        </p:txBody>
      </p:sp>
    </p:spTree>
    <p:extLst>
      <p:ext uri="{BB962C8B-B14F-4D97-AF65-F5344CB8AC3E}">
        <p14:creationId xmlns:p14="http://schemas.microsoft.com/office/powerpoint/2010/main" val="245318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77DDD1A-385B-44C9-9A2F-BB8E3D99801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C8B613A-FA69-4AAB-B15C-4E982DC9B2D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A41E9FA5-ADE2-45C2-B17E-8185D30CDD24}"/>
              </a:ext>
            </a:extLst>
          </p:cNvPr>
          <p:cNvSpPr>
            <a:spLocks noGrp="1" noChangeArrowheads="1"/>
          </p:cNvSpPr>
          <p:nvPr>
            <p:ph type="sldNum" sz="quarter" idx="12"/>
          </p:nvPr>
        </p:nvSpPr>
        <p:spPr>
          <a:ln/>
        </p:spPr>
        <p:txBody>
          <a:bodyPr/>
          <a:lstStyle>
            <a:lvl1pPr>
              <a:defRPr/>
            </a:lvl1pPr>
          </a:lstStyle>
          <a:p>
            <a:fld id="{BE0A8C9F-6671-4F60-972B-B539D3D9807D}" type="slidenum">
              <a:rPr lang="es-ES" altLang="en-US"/>
              <a:pPr/>
              <a:t>‹#›</a:t>
            </a:fld>
            <a:endParaRPr lang="es-ES" altLang="en-US"/>
          </a:p>
        </p:txBody>
      </p:sp>
    </p:spTree>
    <p:extLst>
      <p:ext uri="{BB962C8B-B14F-4D97-AF65-F5344CB8AC3E}">
        <p14:creationId xmlns:p14="http://schemas.microsoft.com/office/powerpoint/2010/main" val="244508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B0D8FF-783E-4EAC-905B-0BFA309359A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54C7586D-5BBD-495C-9B0B-1C6670A272C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419079C0-22EC-4479-8DB5-C29E4AFDF4FD}"/>
              </a:ext>
            </a:extLst>
          </p:cNvPr>
          <p:cNvSpPr>
            <a:spLocks noGrp="1" noChangeArrowheads="1"/>
          </p:cNvSpPr>
          <p:nvPr>
            <p:ph type="sldNum" sz="quarter" idx="12"/>
          </p:nvPr>
        </p:nvSpPr>
        <p:spPr>
          <a:ln/>
        </p:spPr>
        <p:txBody>
          <a:bodyPr/>
          <a:lstStyle>
            <a:lvl1pPr>
              <a:defRPr/>
            </a:lvl1pPr>
          </a:lstStyle>
          <a:p>
            <a:fld id="{7BEF856C-EACA-4F5A-A7F7-AEEA2BB77935}" type="slidenum">
              <a:rPr lang="es-ES" altLang="en-US"/>
              <a:pPr/>
              <a:t>‹#›</a:t>
            </a:fld>
            <a:endParaRPr lang="es-ES" altLang="en-US"/>
          </a:p>
        </p:txBody>
      </p:sp>
    </p:spTree>
    <p:extLst>
      <p:ext uri="{BB962C8B-B14F-4D97-AF65-F5344CB8AC3E}">
        <p14:creationId xmlns:p14="http://schemas.microsoft.com/office/powerpoint/2010/main" val="1483926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A99BDCF-8AEE-4075-BC6A-2DD1C79F727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89B78809-BCCC-4466-8E2D-75844758564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59843AD4-AB1E-474C-B55F-954820353B85}"/>
              </a:ext>
            </a:extLst>
          </p:cNvPr>
          <p:cNvSpPr>
            <a:spLocks noGrp="1" noChangeArrowheads="1"/>
          </p:cNvSpPr>
          <p:nvPr>
            <p:ph type="sldNum" sz="quarter" idx="12"/>
          </p:nvPr>
        </p:nvSpPr>
        <p:spPr>
          <a:ln/>
        </p:spPr>
        <p:txBody>
          <a:bodyPr/>
          <a:lstStyle>
            <a:lvl1pPr>
              <a:defRPr/>
            </a:lvl1pPr>
          </a:lstStyle>
          <a:p>
            <a:fld id="{647DD91E-3E84-46D3-BB76-6F85CEAD8B92}" type="slidenum">
              <a:rPr lang="es-ES" altLang="en-US"/>
              <a:pPr/>
              <a:t>‹#›</a:t>
            </a:fld>
            <a:endParaRPr lang="es-ES" altLang="en-US"/>
          </a:p>
        </p:txBody>
      </p:sp>
    </p:spTree>
    <p:extLst>
      <p:ext uri="{BB962C8B-B14F-4D97-AF65-F5344CB8AC3E}">
        <p14:creationId xmlns:p14="http://schemas.microsoft.com/office/powerpoint/2010/main" val="2465659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337427C-A34C-42B6-AAC4-223648053E3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787D4F63-DA6B-4738-A3A1-CABD07C7DA8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9DABE107-572D-4138-B5EF-FA9969C7B28F}"/>
              </a:ext>
            </a:extLst>
          </p:cNvPr>
          <p:cNvSpPr>
            <a:spLocks noGrp="1" noChangeArrowheads="1"/>
          </p:cNvSpPr>
          <p:nvPr>
            <p:ph type="sldNum" sz="quarter" idx="12"/>
          </p:nvPr>
        </p:nvSpPr>
        <p:spPr>
          <a:ln/>
        </p:spPr>
        <p:txBody>
          <a:bodyPr/>
          <a:lstStyle>
            <a:lvl1pPr>
              <a:defRPr/>
            </a:lvl1pPr>
          </a:lstStyle>
          <a:p>
            <a:fld id="{7F05C92E-3DE7-466D-AFA6-AC355F2CFF32}" type="slidenum">
              <a:rPr lang="es-ES" altLang="en-US"/>
              <a:pPr/>
              <a:t>‹#›</a:t>
            </a:fld>
            <a:endParaRPr lang="es-ES" altLang="en-US"/>
          </a:p>
        </p:txBody>
      </p:sp>
    </p:spTree>
    <p:extLst>
      <p:ext uri="{BB962C8B-B14F-4D97-AF65-F5344CB8AC3E}">
        <p14:creationId xmlns:p14="http://schemas.microsoft.com/office/powerpoint/2010/main" val="824742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BCFB78-A75D-4DF2-B068-8C5F6ED76C4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EF04842E-8453-486E-BA5E-29A607C6404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278F7672-62D6-45D9-A410-A29EB9566AE7}"/>
              </a:ext>
            </a:extLst>
          </p:cNvPr>
          <p:cNvSpPr>
            <a:spLocks noGrp="1" noChangeArrowheads="1"/>
          </p:cNvSpPr>
          <p:nvPr>
            <p:ph type="sldNum" sz="quarter" idx="12"/>
          </p:nvPr>
        </p:nvSpPr>
        <p:spPr>
          <a:ln/>
        </p:spPr>
        <p:txBody>
          <a:bodyPr/>
          <a:lstStyle>
            <a:lvl1pPr>
              <a:defRPr/>
            </a:lvl1pPr>
          </a:lstStyle>
          <a:p>
            <a:fld id="{5D421E86-10B1-4837-A18F-4107504B4F95}" type="slidenum">
              <a:rPr lang="es-ES" altLang="en-US"/>
              <a:pPr/>
              <a:t>‹#›</a:t>
            </a:fld>
            <a:endParaRPr lang="es-ES" altLang="en-US"/>
          </a:p>
        </p:txBody>
      </p:sp>
    </p:spTree>
    <p:extLst>
      <p:ext uri="{BB962C8B-B14F-4D97-AF65-F5344CB8AC3E}">
        <p14:creationId xmlns:p14="http://schemas.microsoft.com/office/powerpoint/2010/main" val="152036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5474ADD-207B-4F7A-81E5-5D90326D2AB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4508D97A-17EA-4767-A897-BC7F71A46EA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9D42DFC7-A5B6-427B-A481-8557060E8F91}"/>
              </a:ext>
            </a:extLst>
          </p:cNvPr>
          <p:cNvSpPr>
            <a:spLocks noGrp="1" noChangeArrowheads="1"/>
          </p:cNvSpPr>
          <p:nvPr>
            <p:ph type="sldNum" sz="quarter" idx="12"/>
          </p:nvPr>
        </p:nvSpPr>
        <p:spPr>
          <a:ln/>
        </p:spPr>
        <p:txBody>
          <a:bodyPr/>
          <a:lstStyle>
            <a:lvl1pPr>
              <a:defRPr/>
            </a:lvl1pPr>
          </a:lstStyle>
          <a:p>
            <a:fld id="{64574286-14AD-4043-9B96-31778C0823E0}" type="slidenum">
              <a:rPr lang="es-ES" altLang="en-US"/>
              <a:pPr/>
              <a:t>‹#›</a:t>
            </a:fld>
            <a:endParaRPr lang="es-ES" altLang="en-US"/>
          </a:p>
        </p:txBody>
      </p:sp>
    </p:spTree>
    <p:extLst>
      <p:ext uri="{BB962C8B-B14F-4D97-AF65-F5344CB8AC3E}">
        <p14:creationId xmlns:p14="http://schemas.microsoft.com/office/powerpoint/2010/main" val="46690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622FD25-CFC1-4252-98C2-5E4B048B02A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36AEC48D-530B-4EB8-8829-DD8925BFCE1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8F6A7D22-25DA-4445-AFA3-C64A903181ED}"/>
              </a:ext>
            </a:extLst>
          </p:cNvPr>
          <p:cNvSpPr>
            <a:spLocks noGrp="1" noChangeArrowheads="1"/>
          </p:cNvSpPr>
          <p:nvPr>
            <p:ph type="sldNum" sz="quarter" idx="12"/>
          </p:nvPr>
        </p:nvSpPr>
        <p:spPr>
          <a:ln/>
        </p:spPr>
        <p:txBody>
          <a:bodyPr/>
          <a:lstStyle>
            <a:lvl1pPr>
              <a:defRPr/>
            </a:lvl1pPr>
          </a:lstStyle>
          <a:p>
            <a:fld id="{C869D18A-6577-4DB3-87BD-B68B7A41AF99}" type="slidenum">
              <a:rPr lang="es-ES" altLang="en-US"/>
              <a:pPr/>
              <a:t>‹#›</a:t>
            </a:fld>
            <a:endParaRPr lang="es-ES" altLang="en-US"/>
          </a:p>
        </p:txBody>
      </p:sp>
    </p:spTree>
    <p:extLst>
      <p:ext uri="{BB962C8B-B14F-4D97-AF65-F5344CB8AC3E}">
        <p14:creationId xmlns:p14="http://schemas.microsoft.com/office/powerpoint/2010/main" val="3247396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B33CB1-5572-41DC-9CD7-25DB6D80AA4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96709137-B017-4112-91D6-3C2683DBBF1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EFB910E-87FC-4EA6-951F-F6EA8867608D}"/>
              </a:ext>
            </a:extLst>
          </p:cNvPr>
          <p:cNvSpPr>
            <a:spLocks noGrp="1" noChangeArrowheads="1"/>
          </p:cNvSpPr>
          <p:nvPr>
            <p:ph type="sldNum" sz="quarter" idx="12"/>
          </p:nvPr>
        </p:nvSpPr>
        <p:spPr>
          <a:ln/>
        </p:spPr>
        <p:txBody>
          <a:bodyPr/>
          <a:lstStyle>
            <a:lvl1pPr>
              <a:defRPr/>
            </a:lvl1pPr>
          </a:lstStyle>
          <a:p>
            <a:fld id="{60A895D2-D7E8-4B87-BF7A-8315DA559A9C}" type="slidenum">
              <a:rPr lang="es-ES" altLang="en-US"/>
              <a:pPr/>
              <a:t>‹#›</a:t>
            </a:fld>
            <a:endParaRPr lang="es-ES" altLang="en-US"/>
          </a:p>
        </p:txBody>
      </p:sp>
    </p:spTree>
    <p:extLst>
      <p:ext uri="{BB962C8B-B14F-4D97-AF65-F5344CB8AC3E}">
        <p14:creationId xmlns:p14="http://schemas.microsoft.com/office/powerpoint/2010/main" val="178385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CAD93A-6ADD-461B-B966-6537F80DD60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AD97A211-13B3-444C-BE66-CE1450EE8BF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ACF035FA-412A-4D80-96C0-BAA8492CED2E}"/>
              </a:ext>
            </a:extLst>
          </p:cNvPr>
          <p:cNvSpPr>
            <a:spLocks noGrp="1" noChangeArrowheads="1"/>
          </p:cNvSpPr>
          <p:nvPr>
            <p:ph type="sldNum" sz="quarter" idx="12"/>
          </p:nvPr>
        </p:nvSpPr>
        <p:spPr>
          <a:ln/>
        </p:spPr>
        <p:txBody>
          <a:bodyPr/>
          <a:lstStyle>
            <a:lvl1pPr>
              <a:defRPr/>
            </a:lvl1pPr>
          </a:lstStyle>
          <a:p>
            <a:fld id="{F722DFEA-AFE1-4E6A-BE44-515BC45B16F0}" type="slidenum">
              <a:rPr lang="es-ES" altLang="en-US"/>
              <a:pPr/>
              <a:t>‹#›</a:t>
            </a:fld>
            <a:endParaRPr lang="es-ES" altLang="en-US"/>
          </a:p>
        </p:txBody>
      </p:sp>
    </p:spTree>
    <p:extLst>
      <p:ext uri="{BB962C8B-B14F-4D97-AF65-F5344CB8AC3E}">
        <p14:creationId xmlns:p14="http://schemas.microsoft.com/office/powerpoint/2010/main" val="3025690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79D7B5D-0BA2-4D58-BFE1-527359B5076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A7B46691-6CEF-47F7-A62F-B0D6D569E12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7AA2E905-00C0-4B32-BBA2-6073F4AFD640}"/>
              </a:ext>
            </a:extLst>
          </p:cNvPr>
          <p:cNvSpPr>
            <a:spLocks noGrp="1" noChangeArrowheads="1"/>
          </p:cNvSpPr>
          <p:nvPr>
            <p:ph type="sldNum" sz="quarter" idx="12"/>
          </p:nvPr>
        </p:nvSpPr>
        <p:spPr>
          <a:ln/>
        </p:spPr>
        <p:txBody>
          <a:bodyPr/>
          <a:lstStyle>
            <a:lvl1pPr>
              <a:defRPr/>
            </a:lvl1pPr>
          </a:lstStyle>
          <a:p>
            <a:fld id="{890C2758-6421-4EA4-B750-0CE79CED9E9E}" type="slidenum">
              <a:rPr lang="es-ES" altLang="en-US"/>
              <a:pPr/>
              <a:t>‹#›</a:t>
            </a:fld>
            <a:endParaRPr lang="es-ES" altLang="en-US"/>
          </a:p>
        </p:txBody>
      </p:sp>
    </p:spTree>
    <p:extLst>
      <p:ext uri="{BB962C8B-B14F-4D97-AF65-F5344CB8AC3E}">
        <p14:creationId xmlns:p14="http://schemas.microsoft.com/office/powerpoint/2010/main" val="131337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DB54A0-89B3-4555-ABEC-8EC7BD33D15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B961472-BF33-4DE2-8356-09581E6DB73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D0C2FDFF-CA3C-42EC-AFB9-D641FA3B3D35}"/>
              </a:ext>
            </a:extLst>
          </p:cNvPr>
          <p:cNvSpPr>
            <a:spLocks noGrp="1" noChangeArrowheads="1"/>
          </p:cNvSpPr>
          <p:nvPr>
            <p:ph type="sldNum" sz="quarter" idx="12"/>
          </p:nvPr>
        </p:nvSpPr>
        <p:spPr>
          <a:ln/>
        </p:spPr>
        <p:txBody>
          <a:bodyPr/>
          <a:lstStyle>
            <a:lvl1pPr>
              <a:defRPr/>
            </a:lvl1pPr>
          </a:lstStyle>
          <a:p>
            <a:fld id="{E47A2324-5EDE-45A8-AD0B-83E12DEED651}" type="slidenum">
              <a:rPr lang="es-ES" altLang="en-US"/>
              <a:pPr/>
              <a:t>‹#›</a:t>
            </a:fld>
            <a:endParaRPr lang="es-ES" altLang="en-US"/>
          </a:p>
        </p:txBody>
      </p:sp>
    </p:spTree>
    <p:extLst>
      <p:ext uri="{BB962C8B-B14F-4D97-AF65-F5344CB8AC3E}">
        <p14:creationId xmlns:p14="http://schemas.microsoft.com/office/powerpoint/2010/main" val="2453185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77DDD1A-385B-44C9-9A2F-BB8E3D99801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C8B613A-FA69-4AAB-B15C-4E982DC9B2D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A41E9FA5-ADE2-45C2-B17E-8185D30CDD24}"/>
              </a:ext>
            </a:extLst>
          </p:cNvPr>
          <p:cNvSpPr>
            <a:spLocks noGrp="1" noChangeArrowheads="1"/>
          </p:cNvSpPr>
          <p:nvPr>
            <p:ph type="sldNum" sz="quarter" idx="12"/>
          </p:nvPr>
        </p:nvSpPr>
        <p:spPr>
          <a:ln/>
        </p:spPr>
        <p:txBody>
          <a:bodyPr/>
          <a:lstStyle>
            <a:lvl1pPr>
              <a:defRPr/>
            </a:lvl1pPr>
          </a:lstStyle>
          <a:p>
            <a:fld id="{BE0A8C9F-6671-4F60-972B-B539D3D9807D}" type="slidenum">
              <a:rPr lang="es-ES" altLang="en-US"/>
              <a:pPr/>
              <a:t>‹#›</a:t>
            </a:fld>
            <a:endParaRPr lang="es-ES" altLang="en-US"/>
          </a:p>
        </p:txBody>
      </p:sp>
    </p:spTree>
    <p:extLst>
      <p:ext uri="{BB962C8B-B14F-4D97-AF65-F5344CB8AC3E}">
        <p14:creationId xmlns:p14="http://schemas.microsoft.com/office/powerpoint/2010/main" val="2445080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B0D8FF-783E-4EAC-905B-0BFA309359A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54C7586D-5BBD-495C-9B0B-1C6670A272C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419079C0-22EC-4479-8DB5-C29E4AFDF4FD}"/>
              </a:ext>
            </a:extLst>
          </p:cNvPr>
          <p:cNvSpPr>
            <a:spLocks noGrp="1" noChangeArrowheads="1"/>
          </p:cNvSpPr>
          <p:nvPr>
            <p:ph type="sldNum" sz="quarter" idx="12"/>
          </p:nvPr>
        </p:nvSpPr>
        <p:spPr>
          <a:ln/>
        </p:spPr>
        <p:txBody>
          <a:bodyPr/>
          <a:lstStyle>
            <a:lvl1pPr>
              <a:defRPr/>
            </a:lvl1pPr>
          </a:lstStyle>
          <a:p>
            <a:fld id="{7BEF856C-EACA-4F5A-A7F7-AEEA2BB77935}" type="slidenum">
              <a:rPr lang="es-ES" altLang="en-US"/>
              <a:pPr/>
              <a:t>‹#›</a:t>
            </a:fld>
            <a:endParaRPr lang="es-ES" altLang="en-US"/>
          </a:p>
        </p:txBody>
      </p:sp>
    </p:spTree>
    <p:extLst>
      <p:ext uri="{BB962C8B-B14F-4D97-AF65-F5344CB8AC3E}">
        <p14:creationId xmlns:p14="http://schemas.microsoft.com/office/powerpoint/2010/main" val="1483926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A99BDCF-8AEE-4075-BC6A-2DD1C79F727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89B78809-BCCC-4466-8E2D-75844758564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59843AD4-AB1E-474C-B55F-954820353B85}"/>
              </a:ext>
            </a:extLst>
          </p:cNvPr>
          <p:cNvSpPr>
            <a:spLocks noGrp="1" noChangeArrowheads="1"/>
          </p:cNvSpPr>
          <p:nvPr>
            <p:ph type="sldNum" sz="quarter" idx="12"/>
          </p:nvPr>
        </p:nvSpPr>
        <p:spPr>
          <a:ln/>
        </p:spPr>
        <p:txBody>
          <a:bodyPr/>
          <a:lstStyle>
            <a:lvl1pPr>
              <a:defRPr/>
            </a:lvl1pPr>
          </a:lstStyle>
          <a:p>
            <a:fld id="{647DD91E-3E84-46D3-BB76-6F85CEAD8B92}" type="slidenum">
              <a:rPr lang="es-ES" altLang="en-US"/>
              <a:pPr/>
              <a:t>‹#›</a:t>
            </a:fld>
            <a:endParaRPr lang="es-ES" altLang="en-US"/>
          </a:p>
        </p:txBody>
      </p:sp>
    </p:spTree>
    <p:extLst>
      <p:ext uri="{BB962C8B-B14F-4D97-AF65-F5344CB8AC3E}">
        <p14:creationId xmlns:p14="http://schemas.microsoft.com/office/powerpoint/2010/main" val="2465659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337427C-A34C-42B6-AAC4-223648053E3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787D4F63-DA6B-4738-A3A1-CABD07C7DA8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9DABE107-572D-4138-B5EF-FA9969C7B28F}"/>
              </a:ext>
            </a:extLst>
          </p:cNvPr>
          <p:cNvSpPr>
            <a:spLocks noGrp="1" noChangeArrowheads="1"/>
          </p:cNvSpPr>
          <p:nvPr>
            <p:ph type="sldNum" sz="quarter" idx="12"/>
          </p:nvPr>
        </p:nvSpPr>
        <p:spPr>
          <a:ln/>
        </p:spPr>
        <p:txBody>
          <a:bodyPr/>
          <a:lstStyle>
            <a:lvl1pPr>
              <a:defRPr/>
            </a:lvl1pPr>
          </a:lstStyle>
          <a:p>
            <a:fld id="{7F05C92E-3DE7-466D-AFA6-AC355F2CFF32}" type="slidenum">
              <a:rPr lang="es-ES" altLang="en-US"/>
              <a:pPr/>
              <a:t>‹#›</a:t>
            </a:fld>
            <a:endParaRPr lang="es-ES" altLang="en-US"/>
          </a:p>
        </p:txBody>
      </p:sp>
    </p:spTree>
    <p:extLst>
      <p:ext uri="{BB962C8B-B14F-4D97-AF65-F5344CB8AC3E}">
        <p14:creationId xmlns:p14="http://schemas.microsoft.com/office/powerpoint/2010/main" val="824742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BCFB78-A75D-4DF2-B068-8C5F6ED76C4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EF04842E-8453-486E-BA5E-29A607C6404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278F7672-62D6-45D9-A410-A29EB9566AE7}"/>
              </a:ext>
            </a:extLst>
          </p:cNvPr>
          <p:cNvSpPr>
            <a:spLocks noGrp="1" noChangeArrowheads="1"/>
          </p:cNvSpPr>
          <p:nvPr>
            <p:ph type="sldNum" sz="quarter" idx="12"/>
          </p:nvPr>
        </p:nvSpPr>
        <p:spPr>
          <a:ln/>
        </p:spPr>
        <p:txBody>
          <a:bodyPr/>
          <a:lstStyle>
            <a:lvl1pPr>
              <a:defRPr/>
            </a:lvl1pPr>
          </a:lstStyle>
          <a:p>
            <a:fld id="{5D421E86-10B1-4837-A18F-4107504B4F95}" type="slidenum">
              <a:rPr lang="es-ES" altLang="en-US"/>
              <a:pPr/>
              <a:t>‹#›</a:t>
            </a:fld>
            <a:endParaRPr lang="es-ES" altLang="en-US"/>
          </a:p>
        </p:txBody>
      </p:sp>
    </p:spTree>
    <p:extLst>
      <p:ext uri="{BB962C8B-B14F-4D97-AF65-F5344CB8AC3E}">
        <p14:creationId xmlns:p14="http://schemas.microsoft.com/office/powerpoint/2010/main" val="15203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5474ADD-207B-4F7A-81E5-5D90326D2AB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4508D97A-17EA-4767-A897-BC7F71A46EA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9D42DFC7-A5B6-427B-A481-8557060E8F91}"/>
              </a:ext>
            </a:extLst>
          </p:cNvPr>
          <p:cNvSpPr>
            <a:spLocks noGrp="1" noChangeArrowheads="1"/>
          </p:cNvSpPr>
          <p:nvPr>
            <p:ph type="sldNum" sz="quarter" idx="12"/>
          </p:nvPr>
        </p:nvSpPr>
        <p:spPr>
          <a:ln/>
        </p:spPr>
        <p:txBody>
          <a:bodyPr/>
          <a:lstStyle>
            <a:lvl1pPr>
              <a:defRPr/>
            </a:lvl1pPr>
          </a:lstStyle>
          <a:p>
            <a:fld id="{64574286-14AD-4043-9B96-31778C0823E0}" type="slidenum">
              <a:rPr lang="es-ES" altLang="en-US"/>
              <a:pPr/>
              <a:t>‹#›</a:t>
            </a:fld>
            <a:endParaRPr lang="es-ES" altLang="en-US"/>
          </a:p>
        </p:txBody>
      </p:sp>
    </p:spTree>
    <p:extLst>
      <p:ext uri="{BB962C8B-B14F-4D97-AF65-F5344CB8AC3E}">
        <p14:creationId xmlns:p14="http://schemas.microsoft.com/office/powerpoint/2010/main" val="46690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622FD25-CFC1-4252-98C2-5E4B048B02A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36AEC48D-530B-4EB8-8829-DD8925BFCE1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8F6A7D22-25DA-4445-AFA3-C64A903181ED}"/>
              </a:ext>
            </a:extLst>
          </p:cNvPr>
          <p:cNvSpPr>
            <a:spLocks noGrp="1" noChangeArrowheads="1"/>
          </p:cNvSpPr>
          <p:nvPr>
            <p:ph type="sldNum" sz="quarter" idx="12"/>
          </p:nvPr>
        </p:nvSpPr>
        <p:spPr>
          <a:ln/>
        </p:spPr>
        <p:txBody>
          <a:bodyPr/>
          <a:lstStyle>
            <a:lvl1pPr>
              <a:defRPr/>
            </a:lvl1pPr>
          </a:lstStyle>
          <a:p>
            <a:fld id="{C869D18A-6577-4DB3-87BD-B68B7A41AF99}" type="slidenum">
              <a:rPr lang="es-ES" altLang="en-US"/>
              <a:pPr/>
              <a:t>‹#›</a:t>
            </a:fld>
            <a:endParaRPr lang="es-ES" altLang="en-US"/>
          </a:p>
        </p:txBody>
      </p:sp>
    </p:spTree>
    <p:extLst>
      <p:ext uri="{BB962C8B-B14F-4D97-AF65-F5344CB8AC3E}">
        <p14:creationId xmlns:p14="http://schemas.microsoft.com/office/powerpoint/2010/main" val="3247396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B33CB1-5572-41DC-9CD7-25DB6D80AA4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96709137-B017-4112-91D6-3C2683DBBF1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EFB910E-87FC-4EA6-951F-F6EA8867608D}"/>
              </a:ext>
            </a:extLst>
          </p:cNvPr>
          <p:cNvSpPr>
            <a:spLocks noGrp="1" noChangeArrowheads="1"/>
          </p:cNvSpPr>
          <p:nvPr>
            <p:ph type="sldNum" sz="quarter" idx="12"/>
          </p:nvPr>
        </p:nvSpPr>
        <p:spPr>
          <a:ln/>
        </p:spPr>
        <p:txBody>
          <a:bodyPr/>
          <a:lstStyle>
            <a:lvl1pPr>
              <a:defRPr/>
            </a:lvl1pPr>
          </a:lstStyle>
          <a:p>
            <a:fld id="{60A895D2-D7E8-4B87-BF7A-8315DA559A9C}" type="slidenum">
              <a:rPr lang="es-ES" altLang="en-US"/>
              <a:pPr/>
              <a:t>‹#›</a:t>
            </a:fld>
            <a:endParaRPr lang="es-ES" altLang="en-US"/>
          </a:p>
        </p:txBody>
      </p:sp>
    </p:spTree>
    <p:extLst>
      <p:ext uri="{BB962C8B-B14F-4D97-AF65-F5344CB8AC3E}">
        <p14:creationId xmlns:p14="http://schemas.microsoft.com/office/powerpoint/2010/main" val="178385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CAD93A-6ADD-461B-B966-6537F80DD60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AD97A211-13B3-444C-BE66-CE1450EE8BF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ACF035FA-412A-4D80-96C0-BAA8492CED2E}"/>
              </a:ext>
            </a:extLst>
          </p:cNvPr>
          <p:cNvSpPr>
            <a:spLocks noGrp="1" noChangeArrowheads="1"/>
          </p:cNvSpPr>
          <p:nvPr>
            <p:ph type="sldNum" sz="quarter" idx="12"/>
          </p:nvPr>
        </p:nvSpPr>
        <p:spPr>
          <a:ln/>
        </p:spPr>
        <p:txBody>
          <a:bodyPr/>
          <a:lstStyle>
            <a:lvl1pPr>
              <a:defRPr/>
            </a:lvl1pPr>
          </a:lstStyle>
          <a:p>
            <a:fld id="{F722DFEA-AFE1-4E6A-BE44-515BC45B16F0}" type="slidenum">
              <a:rPr lang="es-ES" altLang="en-US"/>
              <a:pPr/>
              <a:t>‹#›</a:t>
            </a:fld>
            <a:endParaRPr lang="es-ES" altLang="en-US"/>
          </a:p>
        </p:txBody>
      </p:sp>
    </p:spTree>
    <p:extLst>
      <p:ext uri="{BB962C8B-B14F-4D97-AF65-F5344CB8AC3E}">
        <p14:creationId xmlns:p14="http://schemas.microsoft.com/office/powerpoint/2010/main" val="302569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pPr/>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pPr/>
              <a:t>6/28/2020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pPr/>
              <a:t>6/28/2020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6/28/2020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6/28/2020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99476F-4658-4299-930F-71A5E81CC1E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8EB4B068-402A-47EF-B6C6-7FDE27751F0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92CCFE19-3200-4746-9DA4-CA6B8D4D0E4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9CB6E763-537C-4A21-8EC1-80CFCC6E4D4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EE9BB9A3-A83D-4E9A-A89F-141014B21B4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3F03E01-6758-4EB7-9223-B6E9B12D8291}"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99476F-4658-4299-930F-71A5E81CC1E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8EB4B068-402A-47EF-B6C6-7FDE27751F0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92CCFE19-3200-4746-9DA4-CA6B8D4D0E4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9CB6E763-537C-4A21-8EC1-80CFCC6E4D4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EE9BB9A3-A83D-4E9A-A89F-141014B21B4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3F03E01-6758-4EB7-9223-B6E9B12D8291}"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youtube.com/watch?v=8nvVcmXtEeE&amp;feature=youtu.be"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spot.tv/ad/nod_/subaru-never-been-more-true-t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590800" y="5867400"/>
            <a:ext cx="6324600" cy="704850"/>
          </a:xfrm>
          <a:effectLst/>
        </p:spPr>
        <p:txBody>
          <a:bodyPr>
            <a:normAutofit fontScale="90000"/>
          </a:bodyPr>
          <a:lstStyle/>
          <a:p>
            <a:pPr algn="r">
              <a:defRPr/>
            </a:pPr>
            <a:r>
              <a:rPr lang="en-US" sz="4000" b="1" dirty="0">
                <a:solidFill>
                  <a:schemeClr val="accent5">
                    <a:lumMod val="50000"/>
                  </a:schemeClr>
                </a:solidFill>
                <a:effectLst>
                  <a:outerShdw blurRad="38100" dist="38100" dir="2700000" algn="tl">
                    <a:srgbClr val="000000">
                      <a:alpha val="43137"/>
                    </a:srgbClr>
                  </a:outerShdw>
                </a:effectLst>
              </a:rPr>
              <a:t>Social Responsibility and Ethics</a:t>
            </a:r>
            <a:br>
              <a:rPr lang="en-US" dirty="0">
                <a:solidFill>
                  <a:schemeClr val="bg1"/>
                </a:solidFill>
                <a:effectLst>
                  <a:outerShdw blurRad="38100" dist="38100" dir="2700000" algn="tl">
                    <a:srgbClr val="000000">
                      <a:alpha val="43137"/>
                    </a:srgbClr>
                  </a:outerShdw>
                </a:effectLst>
              </a:rPr>
            </a:br>
            <a:r>
              <a:rPr lang="en-US" sz="1300" dirty="0">
                <a:solidFill>
                  <a:schemeClr val="bg1"/>
                </a:solidFill>
                <a:effectLst>
                  <a:outerShdw blurRad="38100" dist="38100" dir="2700000" algn="tl">
                    <a:srgbClr val="000000">
                      <a:alpha val="43137"/>
                    </a:srgbClr>
                  </a:outerShdw>
                </a:effectLst>
              </a:rPr>
              <a:t>Ms. Biba S. Kavass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BE4F52A-50AF-4850-8F92-38DAA3762117}"/>
              </a:ext>
            </a:extLst>
          </p:cNvPr>
          <p:cNvSpPr>
            <a:spLocks noGrp="1" noChangeArrowheads="1"/>
          </p:cNvSpPr>
          <p:nvPr>
            <p:ph type="title"/>
          </p:nvPr>
        </p:nvSpPr>
        <p:spPr/>
        <p:txBody>
          <a:bodyPr/>
          <a:lstStyle/>
          <a:p>
            <a:pPr eaLnBrk="1" hangingPunct="1"/>
            <a:r>
              <a:rPr lang="en-US" altLang="en-US"/>
              <a:t>Definition of Business Ethics</a:t>
            </a:r>
          </a:p>
        </p:txBody>
      </p:sp>
      <p:sp>
        <p:nvSpPr>
          <p:cNvPr id="7171" name="Content Placeholder 2">
            <a:extLst>
              <a:ext uri="{FF2B5EF4-FFF2-40B4-BE49-F238E27FC236}">
                <a16:creationId xmlns:a16="http://schemas.microsoft.com/office/drawing/2014/main" id="{453D0091-45DE-4E4C-8F8C-0B1B83C6F7C7}"/>
              </a:ext>
            </a:extLst>
          </p:cNvPr>
          <p:cNvSpPr>
            <a:spLocks noGrp="1" noChangeArrowheads="1"/>
          </p:cNvSpPr>
          <p:nvPr>
            <p:ph idx="1"/>
          </p:nvPr>
        </p:nvSpPr>
        <p:spPr/>
        <p:txBody>
          <a:bodyPr/>
          <a:lstStyle/>
          <a:p>
            <a:pPr eaLnBrk="1" hangingPunct="1"/>
            <a:r>
              <a:rPr lang="en-US" altLang="en-US"/>
              <a:t>Application of moral standards to business situations</a:t>
            </a:r>
          </a:p>
          <a:p>
            <a:pPr eaLnBrk="1" hangingPunct="1"/>
            <a:r>
              <a:rPr lang="en-US" altLang="en-US"/>
              <a:t>Right and wrong</a:t>
            </a:r>
          </a:p>
        </p:txBody>
      </p:sp>
    </p:spTree>
    <p:extLst>
      <p:ext uri="{BB962C8B-B14F-4D97-AF65-F5344CB8AC3E}">
        <p14:creationId xmlns:p14="http://schemas.microsoft.com/office/powerpoint/2010/main" val="398134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381000"/>
            <a:ext cx="6553200" cy="868363"/>
          </a:xfrm>
          <a:noFill/>
        </p:spPr>
        <p:txBody>
          <a:bodyPr>
            <a:normAutofit/>
          </a:bodyPr>
          <a:lstStyle/>
          <a:p>
            <a:pPr algn="l"/>
            <a:r>
              <a:rPr lang="en-US" sz="3600" b="1" dirty="0">
                <a:solidFill>
                  <a:schemeClr val="accent2">
                    <a:lumMod val="90000"/>
                    <a:lumOff val="10000"/>
                  </a:schemeClr>
                </a:solidFill>
              </a:rPr>
              <a:t>Activity: Ethics are Important</a:t>
            </a:r>
          </a:p>
        </p:txBody>
      </p:sp>
      <p:sp>
        <p:nvSpPr>
          <p:cNvPr id="9" name="Content Placeholder 2">
            <a:extLst>
              <a:ext uri="{FF2B5EF4-FFF2-40B4-BE49-F238E27FC236}">
                <a16:creationId xmlns:a16="http://schemas.microsoft.com/office/drawing/2014/main" id="{5EAC9EB4-80A7-4640-912A-A724B4D94E4A}"/>
              </a:ext>
            </a:extLst>
          </p:cNvPr>
          <p:cNvSpPr>
            <a:spLocks noGrp="1" noChangeArrowheads="1"/>
          </p:cNvSpPr>
          <p:nvPr>
            <p:ph idx="1"/>
          </p:nvPr>
        </p:nvSpPr>
        <p:spPr>
          <a:xfrm>
            <a:off x="2170771" y="1447800"/>
            <a:ext cx="6553200" cy="1104900"/>
          </a:xfrm>
          <a:solidFill>
            <a:schemeClr val="accent5">
              <a:lumMod val="20000"/>
              <a:lumOff val="80000"/>
            </a:schemeClr>
          </a:solidFill>
        </p:spPr>
        <p:txBody>
          <a:bodyPr>
            <a:normAutofit/>
          </a:bodyPr>
          <a:lstStyle/>
          <a:p>
            <a:pPr marL="0" indent="0">
              <a:buFontTx/>
              <a:buNone/>
            </a:pPr>
            <a:r>
              <a:rPr lang="en-US" altLang="en-US" sz="1800" b="1" i="1" dirty="0"/>
              <a:t>Your ethics are your own personal moral judgments about right and wrong. Ethics are used to help us make decisions in business. But why is it important to make ethical decisions?</a:t>
            </a:r>
            <a:endParaRPr lang="en-US" altLang="en-US" sz="1800" b="1" dirty="0"/>
          </a:p>
        </p:txBody>
      </p:sp>
      <p:pic>
        <p:nvPicPr>
          <p:cNvPr id="10" name="Picture 9">
            <a:extLst>
              <a:ext uri="{FF2B5EF4-FFF2-40B4-BE49-F238E27FC236}">
                <a16:creationId xmlns:a16="http://schemas.microsoft.com/office/drawing/2014/main" id="{F600A45C-833B-488E-852F-979051438C3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352800" y="2719542"/>
            <a:ext cx="3578271" cy="4076700"/>
          </a:xfrm>
          <a:prstGeom prst="rect">
            <a:avLst/>
          </a:prstGeom>
        </p:spPr>
      </p:pic>
    </p:spTree>
    <p:extLst>
      <p:ext uri="{BB962C8B-B14F-4D97-AF65-F5344CB8AC3E}">
        <p14:creationId xmlns:p14="http://schemas.microsoft.com/office/powerpoint/2010/main" val="2134591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381000"/>
            <a:ext cx="6553200" cy="868363"/>
          </a:xfrm>
          <a:noFill/>
        </p:spPr>
        <p:txBody>
          <a:bodyPr>
            <a:normAutofit/>
          </a:bodyPr>
          <a:lstStyle/>
          <a:p>
            <a:pPr algn="l"/>
            <a:r>
              <a:rPr lang="en-US" sz="3600" b="1" dirty="0">
                <a:solidFill>
                  <a:schemeClr val="accent2">
                    <a:lumMod val="90000"/>
                    <a:lumOff val="10000"/>
                  </a:schemeClr>
                </a:solidFill>
              </a:rPr>
              <a:t>Understanding Business Ethics</a:t>
            </a:r>
          </a:p>
        </p:txBody>
      </p:sp>
      <p:pic>
        <p:nvPicPr>
          <p:cNvPr id="4" name="Content Placeholder 3">
            <a:extLst>
              <a:ext uri="{FF2B5EF4-FFF2-40B4-BE49-F238E27FC236}">
                <a16:creationId xmlns:a16="http://schemas.microsoft.com/office/drawing/2014/main" id="{C7C4752F-5AF3-4BF0-B979-58830D835782}"/>
              </a:ext>
            </a:extLst>
          </p:cNvPr>
          <p:cNvPicPr>
            <a:picLocks noGrp="1" noChangeAspect="1"/>
          </p:cNvPicPr>
          <p:nvPr>
            <p:ph idx="1"/>
          </p:nvPr>
        </p:nvPicPr>
        <p:blipFill>
          <a:blip r:embed="rId3"/>
          <a:stretch>
            <a:fillRect/>
          </a:stretch>
        </p:blipFill>
        <p:spPr>
          <a:xfrm>
            <a:off x="2992926" y="1981200"/>
            <a:ext cx="4834547" cy="2530059"/>
          </a:xfrm>
        </p:spPr>
      </p:pic>
      <p:sp>
        <p:nvSpPr>
          <p:cNvPr id="7" name="Content Placeholder 2">
            <a:extLst>
              <a:ext uri="{FF2B5EF4-FFF2-40B4-BE49-F238E27FC236}">
                <a16:creationId xmlns:a16="http://schemas.microsoft.com/office/drawing/2014/main" id="{1E0F9A32-0289-441D-BF4F-C151C2F7E55C}"/>
              </a:ext>
            </a:extLst>
          </p:cNvPr>
          <p:cNvSpPr txBox="1">
            <a:spLocks noChangeArrowheads="1"/>
          </p:cNvSpPr>
          <p:nvPr/>
        </p:nvSpPr>
        <p:spPr>
          <a:xfrm>
            <a:off x="2096911" y="5684838"/>
            <a:ext cx="6056489" cy="792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altLang="en-US" sz="2000" dirty="0"/>
              <a:t>http://bizkids.com/clip/profile-hacker-cracker</a:t>
            </a:r>
          </a:p>
        </p:txBody>
      </p:sp>
    </p:spTree>
    <p:extLst>
      <p:ext uri="{BB962C8B-B14F-4D97-AF65-F5344CB8AC3E}">
        <p14:creationId xmlns:p14="http://schemas.microsoft.com/office/powerpoint/2010/main" val="68710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Rectangle 74">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Rectangle 76">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09375"/>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84243" y="1789005"/>
            <a:ext cx="5413238" cy="3244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69454765-410A-470D-AA96-4700A079BDE8}"/>
              </a:ext>
            </a:extLst>
          </p:cNvPr>
          <p:cNvSpPr>
            <a:spLocks noGrp="1" noChangeArrowheads="1"/>
          </p:cNvSpPr>
          <p:nvPr>
            <p:ph type="title"/>
          </p:nvPr>
        </p:nvSpPr>
        <p:spPr>
          <a:xfrm>
            <a:off x="378725" y="675564"/>
            <a:ext cx="2707375" cy="5204085"/>
          </a:xfrm>
        </p:spPr>
        <p:txBody>
          <a:bodyPr>
            <a:normAutofit/>
          </a:bodyPr>
          <a:lstStyle/>
          <a:p>
            <a:r>
              <a:rPr lang="en-US" altLang="en-US" b="1"/>
              <a:t>Factors Affecting Ethical Behavior</a:t>
            </a:r>
          </a:p>
        </p:txBody>
      </p:sp>
      <p:cxnSp>
        <p:nvCxnSpPr>
          <p:cNvPr id="81" name="Straight Connector 80">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437" name="Content Placeholder 2">
            <a:extLst>
              <a:ext uri="{FF2B5EF4-FFF2-40B4-BE49-F238E27FC236}">
                <a16:creationId xmlns:a16="http://schemas.microsoft.com/office/drawing/2014/main" id="{67DBA755-E482-49F8-9D9F-735247092D33}"/>
              </a:ext>
            </a:extLst>
          </p:cNvPr>
          <p:cNvGraphicFramePr>
            <a:graphicFrameLocks noGrp="1"/>
          </p:cNvGraphicFramePr>
          <p:nvPr>
            <p:ph idx="1"/>
            <p:extLst>
              <p:ext uri="{D42A27DB-BD31-4B8C-83A1-F6EECF244321}">
                <p14:modId xmlns:p14="http://schemas.microsoft.com/office/powerpoint/2010/main" val="170383340"/>
              </p:ext>
            </p:extLst>
          </p:nvPr>
        </p:nvGraphicFramePr>
        <p:xfrm>
          <a:off x="3582547" y="819369"/>
          <a:ext cx="4941945"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721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381000"/>
            <a:ext cx="6553200" cy="868363"/>
          </a:xfrm>
          <a:noFill/>
        </p:spPr>
        <p:txBody>
          <a:bodyPr>
            <a:normAutofit/>
          </a:bodyPr>
          <a:lstStyle/>
          <a:p>
            <a:pPr algn="l"/>
            <a:r>
              <a:rPr lang="en-US" sz="3600" b="1" dirty="0">
                <a:solidFill>
                  <a:schemeClr val="accent2">
                    <a:lumMod val="90000"/>
                    <a:lumOff val="10000"/>
                  </a:schemeClr>
                </a:solidFill>
              </a:rPr>
              <a:t>Activity: Match the Terms</a:t>
            </a:r>
          </a:p>
        </p:txBody>
      </p:sp>
      <p:pic>
        <p:nvPicPr>
          <p:cNvPr id="4" name="Content Placeholder 3">
            <a:extLst>
              <a:ext uri="{FF2B5EF4-FFF2-40B4-BE49-F238E27FC236}">
                <a16:creationId xmlns:a16="http://schemas.microsoft.com/office/drawing/2014/main" id="{7AE33C2C-D129-473C-9239-DDFC477A823E}"/>
              </a:ext>
            </a:extLst>
          </p:cNvPr>
          <p:cNvPicPr>
            <a:picLocks noGrp="1" noChangeAspect="1"/>
          </p:cNvPicPr>
          <p:nvPr>
            <p:ph idx="1"/>
          </p:nvPr>
        </p:nvPicPr>
        <p:blipFill>
          <a:blip r:embed="rId4"/>
          <a:stretch>
            <a:fillRect/>
          </a:stretch>
        </p:blipFill>
        <p:spPr>
          <a:xfrm>
            <a:off x="2133600" y="2303867"/>
            <a:ext cx="6553200" cy="3118629"/>
          </a:xfrm>
        </p:spPr>
      </p:pic>
    </p:spTree>
    <p:extLst>
      <p:ext uri="{BB962C8B-B14F-4D97-AF65-F5344CB8AC3E}">
        <p14:creationId xmlns:p14="http://schemas.microsoft.com/office/powerpoint/2010/main" val="307083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381000"/>
            <a:ext cx="6553200" cy="868363"/>
          </a:xfrm>
          <a:solidFill>
            <a:schemeClr val="accent2">
              <a:lumMod val="10000"/>
              <a:lumOff val="90000"/>
            </a:schemeClr>
          </a:solidFill>
        </p:spPr>
        <p:txBody>
          <a:bodyPr>
            <a:normAutofit fontScale="90000"/>
          </a:bodyPr>
          <a:lstStyle/>
          <a:p>
            <a:pPr algn="l"/>
            <a:r>
              <a:rPr lang="en-US" sz="3600" b="1" dirty="0">
                <a:solidFill>
                  <a:schemeClr val="accent2">
                    <a:lumMod val="90000"/>
                    <a:lumOff val="10000"/>
                  </a:schemeClr>
                </a:solidFill>
              </a:rPr>
              <a:t>Reading: </a:t>
            </a:r>
            <a:r>
              <a:rPr lang="en-US" sz="3600" b="1" i="1" dirty="0">
                <a:solidFill>
                  <a:schemeClr val="accent2">
                    <a:lumMod val="90000"/>
                    <a:lumOff val="10000"/>
                  </a:schemeClr>
                </a:solidFill>
              </a:rPr>
              <a:t>Just Do It, But Ethically, Please</a:t>
            </a:r>
            <a:endParaRPr lang="en-US" sz="3600" b="1" dirty="0">
              <a:solidFill>
                <a:schemeClr val="accent2">
                  <a:lumMod val="90000"/>
                  <a:lumOff val="10000"/>
                </a:schemeClr>
              </a:solidFill>
            </a:endParaRPr>
          </a:p>
        </p:txBody>
      </p:sp>
      <p:pic>
        <p:nvPicPr>
          <p:cNvPr id="3" name="Picture 2">
            <a:extLst>
              <a:ext uri="{FF2B5EF4-FFF2-40B4-BE49-F238E27FC236}">
                <a16:creationId xmlns:a16="http://schemas.microsoft.com/office/drawing/2014/main" id="{2A0FFF74-F0DF-4FCC-8CAC-762776AFB0B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a:off x="3276600" y="1395800"/>
            <a:ext cx="4229079" cy="5233600"/>
          </a:xfrm>
          <a:prstGeom prst="rect">
            <a:avLst/>
          </a:prstGeom>
        </p:spPr>
      </p:pic>
    </p:spTree>
    <p:extLst>
      <p:ext uri="{BB962C8B-B14F-4D97-AF65-F5344CB8AC3E}">
        <p14:creationId xmlns:p14="http://schemas.microsoft.com/office/powerpoint/2010/main" val="82932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a:extLst>
              <a:ext uri="{FF2B5EF4-FFF2-40B4-BE49-F238E27FC236}">
                <a16:creationId xmlns:a16="http://schemas.microsoft.com/office/drawing/2014/main" id="{1585F32E-E67D-4215-8E2A-4C33ED060DCA}"/>
              </a:ext>
            </a:extLst>
          </p:cNvPr>
          <p:cNvSpPr>
            <a:spLocks noGrp="1" noChangeArrowheads="1"/>
          </p:cNvSpPr>
          <p:nvPr>
            <p:ph type="title"/>
          </p:nvPr>
        </p:nvSpPr>
        <p:spPr>
          <a:xfrm>
            <a:off x="628650" y="459863"/>
            <a:ext cx="7886700" cy="1004594"/>
          </a:xfrm>
        </p:spPr>
        <p:txBody>
          <a:bodyPr>
            <a:normAutofit/>
          </a:bodyPr>
          <a:lstStyle/>
          <a:p>
            <a:r>
              <a:rPr lang="en-US" altLang="en-US">
                <a:solidFill>
                  <a:srgbClr val="FFFFFF"/>
                </a:solidFill>
              </a:rPr>
              <a:t>Ethical Issues</a:t>
            </a:r>
          </a:p>
        </p:txBody>
      </p:sp>
      <p:sp>
        <p:nvSpPr>
          <p:cNvPr id="75" name="Rectangle: Rounded Corners 7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69" name="Content Placeholder 2">
            <a:extLst>
              <a:ext uri="{FF2B5EF4-FFF2-40B4-BE49-F238E27FC236}">
                <a16:creationId xmlns:a16="http://schemas.microsoft.com/office/drawing/2014/main" id="{ED2D12A0-9C67-42E8-B985-FA9A7E37C53A}"/>
              </a:ext>
            </a:extLst>
          </p:cNvPr>
          <p:cNvGraphicFramePr>
            <a:graphicFrameLocks noGrp="1"/>
          </p:cNvGraphicFramePr>
          <p:nvPr>
            <p:ph idx="1"/>
            <p:extLst>
              <p:ext uri="{D42A27DB-BD31-4B8C-83A1-F6EECF244321}">
                <p14:modId xmlns:p14="http://schemas.microsoft.com/office/powerpoint/2010/main" val="2187571264"/>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332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381000"/>
            <a:ext cx="6553200" cy="868363"/>
          </a:xfrm>
          <a:solidFill>
            <a:schemeClr val="accent5">
              <a:lumMod val="20000"/>
              <a:lumOff val="80000"/>
            </a:schemeClr>
          </a:solidFill>
        </p:spPr>
        <p:txBody>
          <a:bodyPr>
            <a:normAutofit/>
          </a:bodyPr>
          <a:lstStyle/>
          <a:p>
            <a:pPr algn="l"/>
            <a:r>
              <a:rPr lang="en-US" sz="3600" b="1" dirty="0">
                <a:solidFill>
                  <a:schemeClr val="accent2">
                    <a:lumMod val="90000"/>
                    <a:lumOff val="10000"/>
                  </a:schemeClr>
                </a:solidFill>
              </a:rPr>
              <a:t>Fairness and Honesty</a:t>
            </a:r>
          </a:p>
        </p:txBody>
      </p:sp>
      <p:sp>
        <p:nvSpPr>
          <p:cNvPr id="4" name="Content Placeholder 2">
            <a:extLst>
              <a:ext uri="{FF2B5EF4-FFF2-40B4-BE49-F238E27FC236}">
                <a16:creationId xmlns:a16="http://schemas.microsoft.com/office/drawing/2014/main" id="{E0075C11-D56A-4B39-B012-0EA595C522DE}"/>
              </a:ext>
            </a:extLst>
          </p:cNvPr>
          <p:cNvSpPr>
            <a:spLocks noGrp="1" noChangeArrowheads="1"/>
          </p:cNvSpPr>
          <p:nvPr>
            <p:ph idx="1"/>
          </p:nvPr>
        </p:nvSpPr>
        <p:spPr>
          <a:xfrm>
            <a:off x="2514600" y="1600200"/>
            <a:ext cx="6172200" cy="1684338"/>
          </a:xfrm>
        </p:spPr>
        <p:txBody>
          <a:bodyPr/>
          <a:lstStyle/>
          <a:p>
            <a:r>
              <a:rPr lang="en-US" altLang="en-US" sz="2400" dirty="0"/>
              <a:t>Obey all laws and regulations</a:t>
            </a:r>
          </a:p>
          <a:p>
            <a:r>
              <a:rPr lang="en-US" altLang="en-US" sz="2400" dirty="0"/>
              <a:t>Refrain from knowingly deceiving, misrepresenting, or intimidating others</a:t>
            </a:r>
          </a:p>
        </p:txBody>
      </p:sp>
      <p:sp>
        <p:nvSpPr>
          <p:cNvPr id="6" name="TextBox 5">
            <a:extLst>
              <a:ext uri="{FF2B5EF4-FFF2-40B4-BE49-F238E27FC236}">
                <a16:creationId xmlns:a16="http://schemas.microsoft.com/office/drawing/2014/main" id="{BBE45BE4-1090-4466-B40D-1E0338180015}"/>
              </a:ext>
            </a:extLst>
          </p:cNvPr>
          <p:cNvSpPr txBox="1"/>
          <p:nvPr/>
        </p:nvSpPr>
        <p:spPr>
          <a:xfrm>
            <a:off x="2514601" y="3798888"/>
            <a:ext cx="6019800" cy="14763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b="1" dirty="0"/>
              <a:t>Activity:</a:t>
            </a:r>
          </a:p>
          <a:p>
            <a:pPr marL="342900" indent="-342900">
              <a:buFont typeface="+mj-lt"/>
              <a:buAutoNum type="arabicPeriod"/>
              <a:defRPr/>
            </a:pPr>
            <a:r>
              <a:rPr lang="en-US" dirty="0"/>
              <a:t>Take the Ethics Poll Questionnaire</a:t>
            </a:r>
          </a:p>
          <a:p>
            <a:pPr marL="342900" indent="-342900">
              <a:buFont typeface="+mj-lt"/>
              <a:buAutoNum type="arabicPeriod"/>
              <a:defRPr/>
            </a:pPr>
            <a:r>
              <a:rPr lang="en-US" dirty="0"/>
              <a:t>Compare your answers to others in class</a:t>
            </a:r>
          </a:p>
          <a:p>
            <a:pPr marL="342900" indent="-342900">
              <a:buFont typeface="+mj-lt"/>
              <a:buAutoNum type="arabicPeriod"/>
              <a:defRPr/>
            </a:pPr>
            <a:r>
              <a:rPr lang="en-US" dirty="0"/>
              <a:t>Write a conclusion statement on what the poll shows in general about fairness and honesty in the workplace</a:t>
            </a:r>
          </a:p>
        </p:txBody>
      </p:sp>
    </p:spTree>
    <p:extLst>
      <p:ext uri="{BB962C8B-B14F-4D97-AF65-F5344CB8AC3E}">
        <p14:creationId xmlns:p14="http://schemas.microsoft.com/office/powerpoint/2010/main" val="247321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381000"/>
            <a:ext cx="6553200" cy="868363"/>
          </a:xfrm>
          <a:noFill/>
        </p:spPr>
        <p:txBody>
          <a:bodyPr>
            <a:normAutofit/>
          </a:bodyPr>
          <a:lstStyle/>
          <a:p>
            <a:pPr algn="l"/>
            <a:r>
              <a:rPr lang="en-US" sz="3600" b="1" dirty="0">
                <a:solidFill>
                  <a:schemeClr val="accent2">
                    <a:lumMod val="90000"/>
                    <a:lumOff val="10000"/>
                  </a:schemeClr>
                </a:solidFill>
              </a:rPr>
              <a:t>Organizational Relationships</a:t>
            </a:r>
          </a:p>
        </p:txBody>
      </p:sp>
      <p:sp>
        <p:nvSpPr>
          <p:cNvPr id="3" name="Content Placeholder 2">
            <a:extLst>
              <a:ext uri="{FF2B5EF4-FFF2-40B4-BE49-F238E27FC236}">
                <a16:creationId xmlns:a16="http://schemas.microsoft.com/office/drawing/2014/main" id="{41552622-4DB4-4AB6-B58D-5AB595F8FF05}"/>
              </a:ext>
            </a:extLst>
          </p:cNvPr>
          <p:cNvSpPr>
            <a:spLocks noGrp="1"/>
          </p:cNvSpPr>
          <p:nvPr>
            <p:ph idx="1"/>
          </p:nvPr>
        </p:nvSpPr>
        <p:spPr>
          <a:xfrm>
            <a:off x="2133600" y="1600200"/>
            <a:ext cx="5867400" cy="3197225"/>
          </a:xfrm>
          <a:solidFill>
            <a:schemeClr val="accent1">
              <a:lumMod val="20000"/>
              <a:lumOff val="80000"/>
            </a:schemeClr>
          </a:solidFill>
        </p:spPr>
        <p:txBody>
          <a:bodyPr>
            <a:normAutofit/>
          </a:bodyPr>
          <a:lstStyle/>
          <a:p>
            <a:pPr marL="0" indent="0">
              <a:buFontTx/>
              <a:buNone/>
              <a:defRPr/>
            </a:pPr>
            <a:r>
              <a:rPr lang="en-US" sz="2000" dirty="0"/>
              <a:t>Unethical behavior in this area includes:</a:t>
            </a:r>
          </a:p>
          <a:p>
            <a:pPr>
              <a:defRPr/>
            </a:pPr>
            <a:r>
              <a:rPr lang="en-US" sz="2000" dirty="0"/>
              <a:t>Taking credit for others’ ideas or work</a:t>
            </a:r>
          </a:p>
          <a:p>
            <a:pPr lvl="1">
              <a:defRPr/>
            </a:pPr>
            <a:r>
              <a:rPr lang="en-US" sz="2000" dirty="0"/>
              <a:t>Plagiarism – knowingly taking someone else’s words, ideas, or other original material without acknowledging the source</a:t>
            </a:r>
          </a:p>
          <a:p>
            <a:pPr>
              <a:defRPr/>
            </a:pPr>
            <a:r>
              <a:rPr lang="en-US" sz="2000" dirty="0"/>
              <a:t>Not meeting one’s commitments in a mutual agreement</a:t>
            </a:r>
          </a:p>
          <a:p>
            <a:pPr>
              <a:defRPr/>
            </a:pPr>
            <a:r>
              <a:rPr lang="en-US" sz="2000" dirty="0"/>
              <a:t>Pressuring others to behave unethically</a:t>
            </a:r>
          </a:p>
        </p:txBody>
      </p:sp>
    </p:spTree>
    <p:extLst>
      <p:ext uri="{BB962C8B-B14F-4D97-AF65-F5344CB8AC3E}">
        <p14:creationId xmlns:p14="http://schemas.microsoft.com/office/powerpoint/2010/main" val="9869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381000"/>
            <a:ext cx="6553200" cy="868363"/>
          </a:xfrm>
          <a:solidFill>
            <a:schemeClr val="accent5">
              <a:lumMod val="20000"/>
              <a:lumOff val="80000"/>
            </a:schemeClr>
          </a:solidFill>
        </p:spPr>
        <p:txBody>
          <a:bodyPr>
            <a:normAutofit/>
          </a:bodyPr>
          <a:lstStyle/>
          <a:p>
            <a:pPr algn="l"/>
            <a:r>
              <a:rPr lang="en-US" sz="3600" b="1" dirty="0">
                <a:solidFill>
                  <a:schemeClr val="accent2">
                    <a:lumMod val="90000"/>
                    <a:lumOff val="10000"/>
                  </a:schemeClr>
                </a:solidFill>
              </a:rPr>
              <a:t>Organizational Relationships</a:t>
            </a:r>
          </a:p>
        </p:txBody>
      </p:sp>
      <p:pic>
        <p:nvPicPr>
          <p:cNvPr id="5" name="Picture 4">
            <a:extLst>
              <a:ext uri="{FF2B5EF4-FFF2-40B4-BE49-F238E27FC236}">
                <a16:creationId xmlns:a16="http://schemas.microsoft.com/office/drawing/2014/main" id="{037F8169-6E0C-4FED-821A-FDBBC0F48F50}"/>
              </a:ext>
            </a:extLst>
          </p:cNvPr>
          <p:cNvPicPr>
            <a:picLocks noChangeAspect="1"/>
          </p:cNvPicPr>
          <p:nvPr/>
        </p:nvPicPr>
        <p:blipFill>
          <a:blip r:embed="rId3"/>
          <a:stretch>
            <a:fillRect/>
          </a:stretch>
        </p:blipFill>
        <p:spPr>
          <a:xfrm>
            <a:off x="2057109" y="1752600"/>
            <a:ext cx="3353091" cy="2042337"/>
          </a:xfrm>
          <a:prstGeom prst="rect">
            <a:avLst/>
          </a:prstGeom>
        </p:spPr>
      </p:pic>
      <p:sp>
        <p:nvSpPr>
          <p:cNvPr id="7" name="Rectangle 4">
            <a:extLst>
              <a:ext uri="{FF2B5EF4-FFF2-40B4-BE49-F238E27FC236}">
                <a16:creationId xmlns:a16="http://schemas.microsoft.com/office/drawing/2014/main" id="{CBAF8CF6-CA49-4C2B-BEA2-531B3B7169B6}"/>
              </a:ext>
            </a:extLst>
          </p:cNvPr>
          <p:cNvSpPr>
            <a:spLocks noChangeArrowheads="1"/>
          </p:cNvSpPr>
          <p:nvPr/>
        </p:nvSpPr>
        <p:spPr bwMode="auto">
          <a:xfrm>
            <a:off x="1904854" y="3743325"/>
            <a:ext cx="3657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000" dirty="0"/>
              <a:t>https://www.cbsnews.com/news/purdue-pharma-sackler-family-wealth-where-did-the-sacklers-shift-cash-from-opioid-maker</a:t>
            </a:r>
            <a:r>
              <a:rPr lang="en-US" altLang="en-US" sz="1800" dirty="0"/>
              <a:t>/</a:t>
            </a:r>
          </a:p>
        </p:txBody>
      </p:sp>
      <p:pic>
        <p:nvPicPr>
          <p:cNvPr id="9" name="Picture 8">
            <a:extLst>
              <a:ext uri="{FF2B5EF4-FFF2-40B4-BE49-F238E27FC236}">
                <a16:creationId xmlns:a16="http://schemas.microsoft.com/office/drawing/2014/main" id="{4942723A-046A-439E-8577-5DC8E5B021A8}"/>
              </a:ext>
            </a:extLst>
          </p:cNvPr>
          <p:cNvPicPr>
            <a:picLocks noChangeAspect="1"/>
          </p:cNvPicPr>
          <p:nvPr/>
        </p:nvPicPr>
        <p:blipFill>
          <a:blip r:embed="rId4"/>
          <a:stretch>
            <a:fillRect/>
          </a:stretch>
        </p:blipFill>
        <p:spPr>
          <a:xfrm>
            <a:off x="5286154" y="4419600"/>
            <a:ext cx="3657917" cy="1780186"/>
          </a:xfrm>
          <a:prstGeom prst="rect">
            <a:avLst/>
          </a:prstGeom>
        </p:spPr>
      </p:pic>
      <p:pic>
        <p:nvPicPr>
          <p:cNvPr id="11" name="Picture 10">
            <a:extLst>
              <a:ext uri="{FF2B5EF4-FFF2-40B4-BE49-F238E27FC236}">
                <a16:creationId xmlns:a16="http://schemas.microsoft.com/office/drawing/2014/main" id="{33025FCA-521A-4618-A2B7-46B34ED7EF58}"/>
              </a:ext>
            </a:extLst>
          </p:cNvPr>
          <p:cNvPicPr>
            <a:picLocks noChangeAspect="1"/>
          </p:cNvPicPr>
          <p:nvPr/>
        </p:nvPicPr>
        <p:blipFill>
          <a:blip r:embed="rId5"/>
          <a:stretch>
            <a:fillRect/>
          </a:stretch>
        </p:blipFill>
        <p:spPr>
          <a:xfrm>
            <a:off x="5264815" y="6288899"/>
            <a:ext cx="3700593" cy="463336"/>
          </a:xfrm>
          <a:prstGeom prst="rect">
            <a:avLst/>
          </a:prstGeom>
        </p:spPr>
      </p:pic>
    </p:spTree>
    <p:extLst>
      <p:ext uri="{BB962C8B-B14F-4D97-AF65-F5344CB8AC3E}">
        <p14:creationId xmlns:p14="http://schemas.microsoft.com/office/powerpoint/2010/main" val="242864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CA6E768-A45D-489B-B963-86E2E028684A}"/>
              </a:ext>
            </a:extLst>
          </p:cNvPr>
          <p:cNvSpPr>
            <a:spLocks noGrp="1" noChangeArrowheads="1"/>
          </p:cNvSpPr>
          <p:nvPr>
            <p:ph type="title"/>
          </p:nvPr>
        </p:nvSpPr>
        <p:spPr>
          <a:xfrm>
            <a:off x="395288" y="188913"/>
            <a:ext cx="8229600" cy="981075"/>
          </a:xfrm>
        </p:spPr>
        <p:txBody>
          <a:bodyPr/>
          <a:lstStyle/>
          <a:p>
            <a:pPr eaLnBrk="1" hangingPunct="1"/>
            <a:r>
              <a:rPr lang="en-US" altLang="en-US" b="1" dirty="0">
                <a:solidFill>
                  <a:schemeClr val="tx1"/>
                </a:solidFill>
              </a:rPr>
              <a:t>Objectives</a:t>
            </a:r>
          </a:p>
        </p:txBody>
      </p:sp>
      <p:sp>
        <p:nvSpPr>
          <p:cNvPr id="4099" name="Rectangle 3">
            <a:extLst>
              <a:ext uri="{FF2B5EF4-FFF2-40B4-BE49-F238E27FC236}">
                <a16:creationId xmlns:a16="http://schemas.microsoft.com/office/drawing/2014/main" id="{B997BD9E-0A7D-4E67-86DE-C1C8E7A4DCA8}"/>
              </a:ext>
            </a:extLst>
          </p:cNvPr>
          <p:cNvSpPr>
            <a:spLocks noGrp="1" noChangeArrowheads="1"/>
          </p:cNvSpPr>
          <p:nvPr>
            <p:ph type="body" idx="1"/>
          </p:nvPr>
        </p:nvSpPr>
        <p:spPr>
          <a:xfrm>
            <a:off x="457200" y="1844675"/>
            <a:ext cx="8229600" cy="2952750"/>
          </a:xfrm>
        </p:spPr>
        <p:txBody>
          <a:bodyPr>
            <a:normAutofit fontScale="92500" lnSpcReduction="20000"/>
          </a:bodyPr>
          <a:lstStyle/>
          <a:p>
            <a:pPr eaLnBrk="1" hangingPunct="1"/>
            <a:r>
              <a:rPr lang="en-US" altLang="en-US" sz="2400" dirty="0"/>
              <a:t>Explain the concept of social responsibility as a component of business</a:t>
            </a:r>
          </a:p>
          <a:p>
            <a:pPr eaLnBrk="1" hangingPunct="1"/>
            <a:r>
              <a:rPr lang="en-US" altLang="en-US" sz="2400" dirty="0"/>
              <a:t>Understand what is meant by business ethics</a:t>
            </a:r>
          </a:p>
          <a:p>
            <a:pPr eaLnBrk="1" hangingPunct="1"/>
            <a:r>
              <a:rPr lang="en-US" altLang="en-US" sz="2400" dirty="0"/>
              <a:t>Identify the types of ethical concerns that arise in the business world</a:t>
            </a:r>
          </a:p>
          <a:p>
            <a:pPr eaLnBrk="1" hangingPunct="1"/>
            <a:r>
              <a:rPr lang="en-US" altLang="en-US" sz="2400" dirty="0"/>
              <a:t>Discuss the factors that affect the level of ethical behavior in organizations</a:t>
            </a:r>
          </a:p>
          <a:p>
            <a:pPr eaLnBrk="1" hangingPunct="1"/>
            <a:r>
              <a:rPr lang="en-US" altLang="en-US" sz="2400" dirty="0"/>
              <a:t>Examine codes of conduct and their role in adhering to social responsibility and ethical behavior</a:t>
            </a:r>
          </a:p>
        </p:txBody>
      </p:sp>
    </p:spTree>
    <p:extLst>
      <p:ext uri="{BB962C8B-B14F-4D97-AF65-F5344CB8AC3E}">
        <p14:creationId xmlns:p14="http://schemas.microsoft.com/office/powerpoint/2010/main" val="2762673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381000"/>
            <a:ext cx="6553200" cy="868363"/>
          </a:xfrm>
          <a:solidFill>
            <a:schemeClr val="accent5">
              <a:lumMod val="20000"/>
              <a:lumOff val="80000"/>
            </a:schemeClr>
          </a:solidFill>
        </p:spPr>
        <p:txBody>
          <a:bodyPr>
            <a:normAutofit/>
          </a:bodyPr>
          <a:lstStyle/>
          <a:p>
            <a:pPr algn="l"/>
            <a:r>
              <a:rPr lang="en-US" sz="3600" b="1" dirty="0">
                <a:solidFill>
                  <a:schemeClr val="accent2">
                    <a:lumMod val="90000"/>
                    <a:lumOff val="10000"/>
                  </a:schemeClr>
                </a:solidFill>
              </a:rPr>
              <a:t>Conflict of Interest</a:t>
            </a:r>
          </a:p>
        </p:txBody>
      </p:sp>
      <p:sp>
        <p:nvSpPr>
          <p:cNvPr id="3" name="Content Placeholder 2">
            <a:extLst>
              <a:ext uri="{FF2B5EF4-FFF2-40B4-BE49-F238E27FC236}">
                <a16:creationId xmlns:a16="http://schemas.microsoft.com/office/drawing/2014/main" id="{A5BF9711-BD93-4709-AE9D-A845FB05AF8F}"/>
              </a:ext>
            </a:extLst>
          </p:cNvPr>
          <p:cNvSpPr>
            <a:spLocks noGrp="1" noChangeArrowheads="1"/>
          </p:cNvSpPr>
          <p:nvPr>
            <p:ph idx="1"/>
          </p:nvPr>
        </p:nvSpPr>
        <p:spPr>
          <a:xfrm>
            <a:off x="2105378" y="2183606"/>
            <a:ext cx="6657622" cy="2490787"/>
          </a:xfrm>
        </p:spPr>
        <p:txBody>
          <a:bodyPr>
            <a:normAutofit lnSpcReduction="10000"/>
          </a:bodyPr>
          <a:lstStyle/>
          <a:p>
            <a:r>
              <a:rPr lang="en-US" altLang="en-US" dirty="0"/>
              <a:t>Results when a businessperson takes advantage of a situation for his or her own personal interest rather than for the employer’s interest</a:t>
            </a:r>
          </a:p>
          <a:p>
            <a:pPr lvl="1"/>
            <a:r>
              <a:rPr lang="en-US" altLang="en-US" dirty="0"/>
              <a:t>Examples – bribes, gifts, or favors</a:t>
            </a:r>
          </a:p>
        </p:txBody>
      </p:sp>
    </p:spTree>
    <p:extLst>
      <p:ext uri="{BB962C8B-B14F-4D97-AF65-F5344CB8AC3E}">
        <p14:creationId xmlns:p14="http://schemas.microsoft.com/office/powerpoint/2010/main" val="277333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381000"/>
            <a:ext cx="6553200" cy="868363"/>
          </a:xfrm>
          <a:solidFill>
            <a:schemeClr val="accent5">
              <a:lumMod val="20000"/>
              <a:lumOff val="80000"/>
            </a:schemeClr>
          </a:solidFill>
        </p:spPr>
        <p:txBody>
          <a:bodyPr>
            <a:normAutofit/>
          </a:bodyPr>
          <a:lstStyle/>
          <a:p>
            <a:pPr algn="l"/>
            <a:r>
              <a:rPr lang="en-US" sz="3600" b="1" dirty="0">
                <a:solidFill>
                  <a:schemeClr val="accent2">
                    <a:lumMod val="90000"/>
                    <a:lumOff val="10000"/>
                  </a:schemeClr>
                </a:solidFill>
              </a:rPr>
              <a:t>Communications</a:t>
            </a:r>
          </a:p>
        </p:txBody>
      </p:sp>
      <p:sp>
        <p:nvSpPr>
          <p:cNvPr id="3" name="Content Placeholder 2">
            <a:extLst>
              <a:ext uri="{FF2B5EF4-FFF2-40B4-BE49-F238E27FC236}">
                <a16:creationId xmlns:a16="http://schemas.microsoft.com/office/drawing/2014/main" id="{9CE9CCA5-6FEB-4D26-90EA-A618C8616BC6}"/>
              </a:ext>
            </a:extLst>
          </p:cNvPr>
          <p:cNvSpPr>
            <a:spLocks noGrp="1" noChangeArrowheads="1"/>
          </p:cNvSpPr>
          <p:nvPr>
            <p:ph idx="1"/>
          </p:nvPr>
        </p:nvSpPr>
        <p:spPr>
          <a:xfrm>
            <a:off x="2133600" y="1600200"/>
            <a:ext cx="6553200" cy="1143000"/>
          </a:xfrm>
        </p:spPr>
        <p:txBody>
          <a:bodyPr/>
          <a:lstStyle/>
          <a:p>
            <a:r>
              <a:rPr lang="en-US" altLang="en-US" dirty="0"/>
              <a:t>False and misleading advertising</a:t>
            </a:r>
          </a:p>
        </p:txBody>
      </p:sp>
      <p:pic>
        <p:nvPicPr>
          <p:cNvPr id="5" name="Picture 4">
            <a:extLst>
              <a:ext uri="{FF2B5EF4-FFF2-40B4-BE49-F238E27FC236}">
                <a16:creationId xmlns:a16="http://schemas.microsoft.com/office/drawing/2014/main" id="{D2C353EE-664E-441C-B9D1-FB05B75EEA4D}"/>
              </a:ext>
            </a:extLst>
          </p:cNvPr>
          <p:cNvPicPr>
            <a:picLocks noChangeAspect="1"/>
          </p:cNvPicPr>
          <p:nvPr/>
        </p:nvPicPr>
        <p:blipFill>
          <a:blip r:embed="rId3"/>
          <a:stretch>
            <a:fillRect/>
          </a:stretch>
        </p:blipFill>
        <p:spPr>
          <a:xfrm>
            <a:off x="3340100" y="2590800"/>
            <a:ext cx="4140200" cy="2521300"/>
          </a:xfrm>
          <a:prstGeom prst="rect">
            <a:avLst/>
          </a:prstGeom>
        </p:spPr>
      </p:pic>
      <p:sp>
        <p:nvSpPr>
          <p:cNvPr id="9" name="Rectangle 4">
            <a:extLst>
              <a:ext uri="{FF2B5EF4-FFF2-40B4-BE49-F238E27FC236}">
                <a16:creationId xmlns:a16="http://schemas.microsoft.com/office/drawing/2014/main" id="{5FA570AB-86C0-4147-A1AD-25FA0E009D76}"/>
              </a:ext>
            </a:extLst>
          </p:cNvPr>
          <p:cNvSpPr>
            <a:spLocks noChangeArrowheads="1"/>
          </p:cNvSpPr>
          <p:nvPr/>
        </p:nvSpPr>
        <p:spPr bwMode="auto">
          <a:xfrm>
            <a:off x="3371144" y="5129033"/>
            <a:ext cx="508705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100" dirty="0">
                <a:hlinkClick r:id="rId4"/>
              </a:rPr>
              <a:t>https://www.youtube.com/watch?v=8nvVcmXtEeE&amp;feature=youtu.be</a:t>
            </a:r>
            <a:endParaRPr lang="en-US" altLang="en-US" sz="1100" dirty="0"/>
          </a:p>
          <a:p>
            <a:pPr>
              <a:spcBef>
                <a:spcPct val="0"/>
              </a:spcBef>
              <a:buFontTx/>
              <a:buNone/>
            </a:pPr>
            <a:endParaRPr lang="en-US" altLang="en-US" sz="1800" dirty="0"/>
          </a:p>
        </p:txBody>
      </p:sp>
    </p:spTree>
    <p:extLst>
      <p:ext uri="{BB962C8B-B14F-4D97-AF65-F5344CB8AC3E}">
        <p14:creationId xmlns:p14="http://schemas.microsoft.com/office/powerpoint/2010/main" val="2176597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91D5684-2B75-45C3-B705-54F57F562897}"/>
              </a:ext>
            </a:extLst>
          </p:cNvPr>
          <p:cNvSpPr>
            <a:spLocks noGrp="1" noChangeArrowheads="1"/>
          </p:cNvSpPr>
          <p:nvPr>
            <p:ph type="title"/>
          </p:nvPr>
        </p:nvSpPr>
        <p:spPr>
          <a:xfrm>
            <a:off x="293533" y="320675"/>
            <a:ext cx="8555615" cy="1325563"/>
          </a:xfrm>
        </p:spPr>
        <p:txBody>
          <a:bodyPr>
            <a:normAutofit/>
          </a:bodyPr>
          <a:lstStyle/>
          <a:p>
            <a:pPr>
              <a:lnSpc>
                <a:spcPct val="90000"/>
              </a:lnSpc>
            </a:pPr>
            <a:r>
              <a:rPr lang="en-US" altLang="en-US" sz="4300" b="1">
                <a:solidFill>
                  <a:schemeClr val="accent5"/>
                </a:solidFill>
              </a:rPr>
              <a:t>Government’s Role in Encouraging Ethics in Business</a:t>
            </a:r>
          </a:p>
        </p:txBody>
      </p:sp>
      <p:graphicFrame>
        <p:nvGraphicFramePr>
          <p:cNvPr id="20484" name="Content Placeholder 2">
            <a:extLst>
              <a:ext uri="{FF2B5EF4-FFF2-40B4-BE49-F238E27FC236}">
                <a16:creationId xmlns:a16="http://schemas.microsoft.com/office/drawing/2014/main" id="{508B78EA-A53F-424E-9689-21627B11609E}"/>
              </a:ext>
            </a:extLst>
          </p:cNvPr>
          <p:cNvGraphicFramePr>
            <a:graphicFrameLocks noGrp="1"/>
          </p:cNvGraphicFramePr>
          <p:nvPr>
            <p:ph idx="1"/>
            <p:extLst>
              <p:ext uri="{D42A27DB-BD31-4B8C-83A1-F6EECF244321}">
                <p14:modId xmlns:p14="http://schemas.microsoft.com/office/powerpoint/2010/main" val="1558601743"/>
              </p:ext>
            </p:extLst>
          </p:nvPr>
        </p:nvGraphicFramePr>
        <p:xfrm>
          <a:off x="293534" y="1825625"/>
          <a:ext cx="855561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137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Title 1">
            <a:extLst>
              <a:ext uri="{FF2B5EF4-FFF2-40B4-BE49-F238E27FC236}">
                <a16:creationId xmlns:a16="http://schemas.microsoft.com/office/drawing/2014/main" id="{D6940994-A777-496C-BE6B-272E6A4D797D}"/>
              </a:ext>
            </a:extLst>
          </p:cNvPr>
          <p:cNvSpPr>
            <a:spLocks noGrp="1" noChangeArrowheads="1"/>
          </p:cNvSpPr>
          <p:nvPr>
            <p:ph type="title"/>
          </p:nvPr>
        </p:nvSpPr>
        <p:spPr>
          <a:xfrm>
            <a:off x="595246" y="386930"/>
            <a:ext cx="7549592" cy="1298448"/>
          </a:xfrm>
        </p:spPr>
        <p:txBody>
          <a:bodyPr anchor="b">
            <a:normAutofit/>
          </a:bodyPr>
          <a:lstStyle/>
          <a:p>
            <a:r>
              <a:rPr lang="en-US" altLang="en-US" sz="4200" b="1"/>
              <a:t>Code of Ethics/Conduct</a:t>
            </a:r>
          </a:p>
        </p:txBody>
      </p:sp>
      <p:sp>
        <p:nvSpPr>
          <p:cNvPr id="75" name="Rectangle 7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Content Placeholder 2">
            <a:extLst>
              <a:ext uri="{FF2B5EF4-FFF2-40B4-BE49-F238E27FC236}">
                <a16:creationId xmlns:a16="http://schemas.microsoft.com/office/drawing/2014/main" id="{7343614E-4F6D-4A79-973A-B3322B6C46A7}"/>
              </a:ext>
            </a:extLst>
          </p:cNvPr>
          <p:cNvSpPr>
            <a:spLocks noGrp="1" noChangeArrowheads="1"/>
          </p:cNvSpPr>
          <p:nvPr>
            <p:ph idx="1"/>
          </p:nvPr>
        </p:nvSpPr>
        <p:spPr>
          <a:xfrm>
            <a:off x="595245" y="2599509"/>
            <a:ext cx="3398174" cy="3639450"/>
          </a:xfrm>
        </p:spPr>
        <p:txBody>
          <a:bodyPr anchor="ctr">
            <a:normAutofit/>
          </a:bodyPr>
          <a:lstStyle/>
          <a:p>
            <a:r>
              <a:rPr lang="en-US" altLang="en-US" sz="1700"/>
              <a:t>Written guide to acceptable and ethical behavior as defined by an organization</a:t>
            </a:r>
          </a:p>
          <a:p>
            <a:r>
              <a:rPr lang="en-US" altLang="en-US" sz="1700"/>
              <a:t>Outlines:</a:t>
            </a:r>
          </a:p>
          <a:p>
            <a:pPr lvl="1"/>
            <a:r>
              <a:rPr lang="en-US" altLang="en-US" sz="1700"/>
              <a:t>Uniform policies</a:t>
            </a:r>
          </a:p>
          <a:p>
            <a:pPr lvl="1"/>
            <a:r>
              <a:rPr lang="en-US" altLang="en-US" sz="1700"/>
              <a:t>Standards</a:t>
            </a:r>
          </a:p>
          <a:p>
            <a:pPr lvl="1"/>
            <a:r>
              <a:rPr lang="en-US" altLang="en-US" sz="1700"/>
              <a:t>Punishments for violation</a:t>
            </a:r>
          </a:p>
        </p:txBody>
      </p:sp>
      <p:pic>
        <p:nvPicPr>
          <p:cNvPr id="21508" name="Picture 3">
            <a:extLst>
              <a:ext uri="{FF2B5EF4-FFF2-40B4-BE49-F238E27FC236}">
                <a16:creationId xmlns:a16="http://schemas.microsoft.com/office/drawing/2014/main" id="{8F00BAA3-5645-4001-97D9-902CDC6933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31" r="17974" b="2"/>
          <a:stretch/>
        </p:blipFill>
        <p:spPr bwMode="auto">
          <a:xfrm>
            <a:off x="4433649" y="2484255"/>
            <a:ext cx="3862707" cy="37142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17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334B96A-F5F1-4C9B-BFFB-FAC308E8B875}"/>
              </a:ext>
            </a:extLst>
          </p:cNvPr>
          <p:cNvSpPr>
            <a:spLocks noGrp="1" noChangeArrowheads="1"/>
          </p:cNvSpPr>
          <p:nvPr>
            <p:ph type="title"/>
          </p:nvPr>
        </p:nvSpPr>
        <p:spPr>
          <a:xfrm>
            <a:off x="840699" y="687480"/>
            <a:ext cx="5605629" cy="994172"/>
          </a:xfrm>
          <a:solidFill>
            <a:schemeClr val="accent1">
              <a:lumMod val="90000"/>
            </a:schemeClr>
          </a:solidFill>
        </p:spPr>
        <p:txBody>
          <a:bodyPr>
            <a:normAutofit fontScale="90000"/>
          </a:bodyPr>
          <a:lstStyle/>
          <a:p>
            <a:pPr>
              <a:lnSpc>
                <a:spcPct val="90000"/>
              </a:lnSpc>
            </a:pPr>
            <a:r>
              <a:rPr lang="en-US" altLang="en-US" sz="3000" b="1" dirty="0"/>
              <a:t>Activity: Code of Conduct Role Play – Questions to Consider</a:t>
            </a:r>
          </a:p>
        </p:txBody>
      </p:sp>
      <p:sp>
        <p:nvSpPr>
          <p:cNvPr id="3" name="Content Placeholder 2">
            <a:extLst>
              <a:ext uri="{FF2B5EF4-FFF2-40B4-BE49-F238E27FC236}">
                <a16:creationId xmlns:a16="http://schemas.microsoft.com/office/drawing/2014/main" id="{7F174094-DE3C-4BA8-9F8F-0AC6512EB366}"/>
              </a:ext>
            </a:extLst>
          </p:cNvPr>
          <p:cNvSpPr>
            <a:spLocks noGrp="1"/>
          </p:cNvSpPr>
          <p:nvPr>
            <p:ph idx="1"/>
          </p:nvPr>
        </p:nvSpPr>
        <p:spPr>
          <a:xfrm>
            <a:off x="852321" y="2227943"/>
            <a:ext cx="5033221" cy="3788227"/>
          </a:xfrm>
        </p:spPr>
        <p:txBody>
          <a:bodyPr anchor="ctr">
            <a:normAutofit/>
          </a:bodyPr>
          <a:lstStyle/>
          <a:p>
            <a:pPr marL="0" indent="0">
              <a:lnSpc>
                <a:spcPct val="90000"/>
              </a:lnSpc>
              <a:buFontTx/>
              <a:buNone/>
              <a:defRPr/>
            </a:pPr>
            <a:r>
              <a:rPr lang="en-US" sz="1200" b="1" i="1"/>
              <a:t>Directions: </a:t>
            </a:r>
            <a:endParaRPr lang="en-US" sz="1200"/>
          </a:p>
          <a:p>
            <a:pPr marL="0" indent="0">
              <a:lnSpc>
                <a:spcPct val="90000"/>
              </a:lnSpc>
              <a:buFontTx/>
              <a:buNone/>
              <a:defRPr/>
            </a:pPr>
            <a:r>
              <a:rPr lang="en-US" sz="1200" i="1"/>
              <a:t>Divide into groups of 2 – read each scenario and answer the questions below for each scenario. Your group will be called on to role-play one of the scenarios of your choosing to the class (role-play must include the answers to the questions below for that scenario). Each scenario is worth </a:t>
            </a:r>
            <a:r>
              <a:rPr lang="en-US" sz="1200" b="1" i="1"/>
              <a:t>20 points. Role-play is worth 20 points. Total of 100 points.</a:t>
            </a:r>
            <a:endParaRPr lang="en-US" sz="1200"/>
          </a:p>
          <a:p>
            <a:pPr marL="0" indent="0">
              <a:lnSpc>
                <a:spcPct val="90000"/>
              </a:lnSpc>
              <a:buFontTx/>
              <a:buNone/>
              <a:defRPr/>
            </a:pPr>
            <a:r>
              <a:rPr lang="en-US" sz="1200" i="1"/>
              <a:t> </a:t>
            </a:r>
            <a:endParaRPr lang="en-US" sz="1200"/>
          </a:p>
          <a:p>
            <a:pPr marL="0" indent="0">
              <a:lnSpc>
                <a:spcPct val="90000"/>
              </a:lnSpc>
              <a:buFontTx/>
              <a:buNone/>
              <a:defRPr/>
            </a:pPr>
            <a:r>
              <a:rPr lang="en-US" sz="1200" i="1"/>
              <a:t>During the group brainstorming portion of each role-playing scenario, discuss the following questions:</a:t>
            </a:r>
            <a:endParaRPr lang="en-US" sz="1200"/>
          </a:p>
          <a:p>
            <a:pPr>
              <a:lnSpc>
                <a:spcPct val="90000"/>
              </a:lnSpc>
              <a:defRPr/>
            </a:pPr>
            <a:r>
              <a:rPr lang="en-US" sz="1200" i="1"/>
              <a:t>What are the possible choices?</a:t>
            </a:r>
            <a:endParaRPr lang="en-US" sz="1200"/>
          </a:p>
          <a:p>
            <a:pPr>
              <a:lnSpc>
                <a:spcPct val="90000"/>
              </a:lnSpc>
              <a:defRPr/>
            </a:pPr>
            <a:r>
              <a:rPr lang="en-US" sz="1200" i="1"/>
              <a:t>Is there a right or wrong choice?</a:t>
            </a:r>
            <a:endParaRPr lang="en-US" sz="1200"/>
          </a:p>
          <a:p>
            <a:pPr>
              <a:lnSpc>
                <a:spcPct val="90000"/>
              </a:lnSpc>
              <a:defRPr/>
            </a:pPr>
            <a:r>
              <a:rPr lang="en-US" sz="1200" i="1"/>
              <a:t>What are possible consequences of each choice?</a:t>
            </a:r>
            <a:endParaRPr lang="en-US" sz="1200"/>
          </a:p>
          <a:p>
            <a:pPr>
              <a:lnSpc>
                <a:spcPct val="90000"/>
              </a:lnSpc>
              <a:defRPr/>
            </a:pPr>
            <a:r>
              <a:rPr lang="en-US" sz="1200" i="1"/>
              <a:t>Who will be affected by each choice?</a:t>
            </a:r>
            <a:endParaRPr lang="en-US" sz="1200"/>
          </a:p>
          <a:p>
            <a:pPr>
              <a:lnSpc>
                <a:spcPct val="90000"/>
              </a:lnSpc>
              <a:defRPr/>
            </a:pPr>
            <a:r>
              <a:rPr lang="en-US" sz="1200" i="1"/>
              <a:t>Would I feel guilty because of any of the choices?</a:t>
            </a:r>
            <a:endParaRPr lang="en-US" sz="1200"/>
          </a:p>
          <a:p>
            <a:pPr>
              <a:lnSpc>
                <a:spcPct val="90000"/>
              </a:lnSpc>
              <a:defRPr/>
            </a:pPr>
            <a:r>
              <a:rPr lang="en-US" sz="1200" i="1"/>
              <a:t>Would any of the choices embarrass me if others found out?</a:t>
            </a:r>
            <a:endParaRPr lang="en-US" sz="1200"/>
          </a:p>
          <a:p>
            <a:pPr>
              <a:lnSpc>
                <a:spcPct val="90000"/>
              </a:lnSpc>
              <a:defRPr/>
            </a:pPr>
            <a:r>
              <a:rPr lang="en-US" sz="1200" i="1"/>
              <a:t>Do I have an obligation or duty to make a certain choice or to report the situation?</a:t>
            </a:r>
            <a:endParaRPr lang="en-US" sz="1200"/>
          </a:p>
          <a:p>
            <a:pPr>
              <a:lnSpc>
                <a:spcPct val="90000"/>
              </a:lnSpc>
              <a:defRPr/>
            </a:pPr>
            <a:r>
              <a:rPr lang="en-US" sz="1200" i="1"/>
              <a:t>If there are negative consequences for doing the right thing, how can I face them in a strong, positive way?</a:t>
            </a:r>
            <a:endParaRPr lang="en-US" sz="1200"/>
          </a:p>
          <a:p>
            <a:pPr marL="0" indent="0">
              <a:lnSpc>
                <a:spcPct val="90000"/>
              </a:lnSpc>
              <a:buFontTx/>
              <a:buNone/>
              <a:defRPr/>
            </a:pPr>
            <a:endParaRPr lang="en-US" sz="120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0" name="Graphic 69" descr="Document">
            <a:extLst>
              <a:ext uri="{FF2B5EF4-FFF2-40B4-BE49-F238E27FC236}">
                <a16:creationId xmlns:a16="http://schemas.microsoft.com/office/drawing/2014/main" id="{DA42D69C-9C20-4BEA-B3AC-2713C5FD34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49106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a:extLst>
              <a:ext uri="{FF2B5EF4-FFF2-40B4-BE49-F238E27FC236}">
                <a16:creationId xmlns:a16="http://schemas.microsoft.com/office/drawing/2014/main" id="{5E2C084E-2850-4B6B-880D-385F8D1D58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63" y="0"/>
            <a:ext cx="4114801" cy="2857500"/>
          </a:xfrm>
        </p:spPr>
      </p:pic>
      <p:pic>
        <p:nvPicPr>
          <p:cNvPr id="22531" name="Picture 4">
            <a:extLst>
              <a:ext uri="{FF2B5EF4-FFF2-40B4-BE49-F238E27FC236}">
                <a16:creationId xmlns:a16="http://schemas.microsoft.com/office/drawing/2014/main" id="{9BD03264-9D36-43F1-B7F8-E5F7ADC1F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338" y="1181100"/>
            <a:ext cx="5046662"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1DBAE9-28F9-46C0-AF9D-B0EB3F34EE48}"/>
              </a:ext>
            </a:extLst>
          </p:cNvPr>
          <p:cNvSpPr txBox="1"/>
          <p:nvPr/>
        </p:nvSpPr>
        <p:spPr>
          <a:xfrm>
            <a:off x="179388" y="3081338"/>
            <a:ext cx="3313112" cy="3108325"/>
          </a:xfrm>
          <a:prstGeom prst="rect">
            <a:avLst/>
          </a:prstGeom>
          <a:noFill/>
        </p:spPr>
        <p:txBody>
          <a:bodyPr>
            <a:spAutoFit/>
          </a:bodyPr>
          <a:lstStyle/>
          <a:p>
            <a:pPr>
              <a:defRPr/>
            </a:pPr>
            <a:r>
              <a:rPr lang="en-US" b="1" dirty="0"/>
              <a:t>Activity:</a:t>
            </a:r>
          </a:p>
          <a:p>
            <a:pPr>
              <a:defRPr/>
            </a:pPr>
            <a:endParaRPr lang="en-US" sz="1200" b="1" dirty="0"/>
          </a:p>
          <a:p>
            <a:pPr marL="285750" indent="-285750">
              <a:buFont typeface="Arial" panose="020B0604020202020204" pitchFamily="34" charset="0"/>
              <a:buChar char="•"/>
              <a:defRPr/>
            </a:pPr>
            <a:r>
              <a:rPr lang="en-US" sz="1600" b="1" dirty="0"/>
              <a:t>Go to bkavass.weebly.com and pull-up the Nike Code of Ethics</a:t>
            </a:r>
          </a:p>
          <a:p>
            <a:pPr marL="285750" indent="-285750">
              <a:buFont typeface="Arial" panose="020B0604020202020204" pitchFamily="34" charset="0"/>
              <a:buChar char="•"/>
              <a:defRPr/>
            </a:pPr>
            <a:endParaRPr lang="en-US" sz="1600" b="1" dirty="0"/>
          </a:p>
          <a:p>
            <a:pPr marL="285750" indent="-285750">
              <a:buFont typeface="Arial" panose="020B0604020202020204" pitchFamily="34" charset="0"/>
              <a:buChar char="•"/>
              <a:defRPr/>
            </a:pPr>
            <a:r>
              <a:rPr lang="en-US" sz="1600" b="1" dirty="0"/>
              <a:t>Go to the Table of Contents on page 4 and choose one section to examine</a:t>
            </a:r>
          </a:p>
          <a:p>
            <a:pPr marL="285750" indent="-285750">
              <a:buFont typeface="Arial" panose="020B0604020202020204" pitchFamily="34" charset="0"/>
              <a:buChar char="•"/>
              <a:defRPr/>
            </a:pPr>
            <a:endParaRPr lang="en-US" sz="1600" b="1" dirty="0"/>
          </a:p>
          <a:p>
            <a:pPr marL="285750" indent="-285750">
              <a:buFont typeface="Arial" panose="020B0604020202020204" pitchFamily="34" charset="0"/>
              <a:buChar char="•"/>
              <a:defRPr/>
            </a:pPr>
            <a:r>
              <a:rPr lang="en-US" sz="1600" b="1" dirty="0"/>
              <a:t>Write a summary on the section that you choose</a:t>
            </a:r>
          </a:p>
        </p:txBody>
      </p:sp>
      <p:pic>
        <p:nvPicPr>
          <p:cNvPr id="22533" name="Picture 6">
            <a:extLst>
              <a:ext uri="{FF2B5EF4-FFF2-40B4-BE49-F238E27FC236}">
                <a16:creationId xmlns:a16="http://schemas.microsoft.com/office/drawing/2014/main" id="{840644C3-CD05-4F4D-9FAD-8708B0ACD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338" y="0"/>
            <a:ext cx="50403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203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Rectangle 2"/>
          <p:cNvSpPr>
            <a:spLocks noGrp="1" noChangeArrowheads="1"/>
          </p:cNvSpPr>
          <p:nvPr>
            <p:ph type="title"/>
          </p:nvPr>
        </p:nvSpPr>
        <p:spPr>
          <a:xfrm>
            <a:off x="785460" y="759805"/>
            <a:ext cx="7729890" cy="1325563"/>
          </a:xfrm>
        </p:spPr>
        <p:txBody>
          <a:bodyPr>
            <a:normAutofit/>
          </a:bodyPr>
          <a:lstStyle/>
          <a:p>
            <a:r>
              <a:rPr lang="en-US" sz="3500" b="1" dirty="0">
                <a:solidFill>
                  <a:srgbClr val="FFFFFF"/>
                </a:solidFill>
              </a:rPr>
              <a:t>Activity: Your Own “Code of Conduct”</a:t>
            </a:r>
          </a:p>
        </p:txBody>
      </p:sp>
      <p:sp>
        <p:nvSpPr>
          <p:cNvPr id="22" name="Content Placeholder 2">
            <a:extLst>
              <a:ext uri="{FF2B5EF4-FFF2-40B4-BE49-F238E27FC236}">
                <a16:creationId xmlns:a16="http://schemas.microsoft.com/office/drawing/2014/main" id="{02DBF74D-ABF9-40AF-A0F8-EFD88F6FBC15}"/>
              </a:ext>
            </a:extLst>
          </p:cNvPr>
          <p:cNvSpPr>
            <a:spLocks noGrp="1"/>
          </p:cNvSpPr>
          <p:nvPr>
            <p:ph idx="1"/>
          </p:nvPr>
        </p:nvSpPr>
        <p:spPr>
          <a:xfrm>
            <a:off x="1295400" y="2740464"/>
            <a:ext cx="6899383" cy="2867025"/>
          </a:xfrm>
        </p:spPr>
        <p:txBody>
          <a:bodyPr/>
          <a:lstStyle/>
          <a:p>
            <a:pPr marL="0" indent="0">
              <a:buFontTx/>
              <a:buNone/>
              <a:defRPr/>
            </a:pPr>
            <a:r>
              <a:rPr lang="en-US" b="1" i="1" dirty="0"/>
              <a:t>Directions: </a:t>
            </a:r>
            <a:endParaRPr lang="en-US" dirty="0"/>
          </a:p>
          <a:p>
            <a:pPr>
              <a:defRPr/>
            </a:pPr>
            <a:r>
              <a:rPr lang="en-US" sz="2000" i="1" dirty="0"/>
              <a:t>Write your personal code of ethics/conduct for living your life. You must have at least 5 maxims.</a:t>
            </a:r>
            <a:endParaRPr lang="en-US" sz="2000" dirty="0"/>
          </a:p>
          <a:p>
            <a:pPr marL="0" indent="0">
              <a:buFontTx/>
              <a:buNone/>
              <a:defRPr/>
            </a:pPr>
            <a:r>
              <a:rPr lang="en-US" sz="2000" i="1" dirty="0"/>
              <a:t> </a:t>
            </a:r>
            <a:endParaRPr lang="en-US" sz="2000" dirty="0"/>
          </a:p>
          <a:p>
            <a:pPr>
              <a:defRPr/>
            </a:pPr>
            <a:r>
              <a:rPr lang="en-US" sz="2000" i="1" dirty="0"/>
              <a:t>Each section is worth </a:t>
            </a:r>
            <a:r>
              <a:rPr lang="en-US" sz="2000" b="1" i="1" dirty="0"/>
              <a:t>5 points for a total of 25 points.</a:t>
            </a:r>
            <a:endParaRPr lang="en-US" sz="2000" dirty="0"/>
          </a:p>
          <a:p>
            <a:pPr marL="0" indent="0">
              <a:buFontTx/>
              <a:buNone/>
              <a:defRPr/>
            </a:pPr>
            <a:endParaRPr lang="en-US" dirty="0"/>
          </a:p>
        </p:txBody>
      </p:sp>
    </p:spTree>
    <p:extLst>
      <p:ext uri="{BB962C8B-B14F-4D97-AF65-F5344CB8AC3E}">
        <p14:creationId xmlns:p14="http://schemas.microsoft.com/office/powerpoint/2010/main" val="2108204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381000"/>
            <a:ext cx="6553200" cy="868363"/>
          </a:xfrm>
          <a:noFill/>
        </p:spPr>
        <p:txBody>
          <a:bodyPr>
            <a:normAutofit/>
          </a:bodyPr>
          <a:lstStyle/>
          <a:p>
            <a:pPr algn="l"/>
            <a:r>
              <a:rPr lang="en-US" sz="3600" b="1" dirty="0">
                <a:solidFill>
                  <a:schemeClr val="accent2">
                    <a:lumMod val="90000"/>
                    <a:lumOff val="10000"/>
                  </a:schemeClr>
                </a:solidFill>
              </a:rPr>
              <a:t>Concept Check</a:t>
            </a:r>
          </a:p>
        </p:txBody>
      </p:sp>
      <p:sp>
        <p:nvSpPr>
          <p:cNvPr id="7" name="Content Placeholder 2">
            <a:extLst>
              <a:ext uri="{FF2B5EF4-FFF2-40B4-BE49-F238E27FC236}">
                <a16:creationId xmlns:a16="http://schemas.microsoft.com/office/drawing/2014/main" id="{8892DAA2-B6EE-44DF-A01F-5AAFBF73E7C1}"/>
              </a:ext>
            </a:extLst>
          </p:cNvPr>
          <p:cNvSpPr>
            <a:spLocks noGrp="1" noChangeArrowheads="1"/>
          </p:cNvSpPr>
          <p:nvPr>
            <p:ph idx="1"/>
          </p:nvPr>
        </p:nvSpPr>
        <p:spPr>
          <a:xfrm>
            <a:off x="2133600" y="1794668"/>
            <a:ext cx="6477000" cy="3268663"/>
          </a:xfrm>
          <a:solidFill>
            <a:schemeClr val="accent1">
              <a:lumMod val="20000"/>
              <a:lumOff val="80000"/>
            </a:schemeClr>
          </a:solidFill>
        </p:spPr>
        <p:txBody>
          <a:bodyPr>
            <a:normAutofit fontScale="92500"/>
          </a:bodyPr>
          <a:lstStyle/>
          <a:p>
            <a:pPr marL="457200" indent="-457200">
              <a:buFontTx/>
              <a:buAutoNum type="arabicPeriod"/>
            </a:pPr>
            <a:r>
              <a:rPr lang="en-US" altLang="en-US" sz="2400" dirty="0"/>
              <a:t>When a company acts in an ethically questionable manner, what types of problems are caused for the organization and its customers?</a:t>
            </a:r>
          </a:p>
          <a:p>
            <a:pPr marL="457200" indent="-457200">
              <a:buFontTx/>
              <a:buAutoNum type="arabicPeriod"/>
            </a:pPr>
            <a:r>
              <a:rPr lang="en-US" altLang="en-US" sz="2400" dirty="0"/>
              <a:t>How can an employee take an ethical stand regarding a business decision when his or her superior already has taken a different position?</a:t>
            </a:r>
          </a:p>
          <a:p>
            <a:pPr marL="457200" indent="-457200">
              <a:buFontTx/>
              <a:buAutoNum type="arabicPeriod"/>
            </a:pPr>
            <a:r>
              <a:rPr lang="en-US" altLang="en-US" sz="2400" dirty="0"/>
              <a:t>To what extent should climate change be shared by manufacturers, consumers, and government?</a:t>
            </a:r>
          </a:p>
        </p:txBody>
      </p:sp>
    </p:spTree>
    <p:extLst>
      <p:ext uri="{BB962C8B-B14F-4D97-AF65-F5344CB8AC3E}">
        <p14:creationId xmlns:p14="http://schemas.microsoft.com/office/powerpoint/2010/main" val="2440584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Rectangle 2"/>
          <p:cNvSpPr>
            <a:spLocks noGrp="1" noChangeArrowheads="1"/>
          </p:cNvSpPr>
          <p:nvPr>
            <p:ph type="title"/>
          </p:nvPr>
        </p:nvSpPr>
        <p:spPr>
          <a:xfrm>
            <a:off x="785460" y="759805"/>
            <a:ext cx="7729890" cy="1325563"/>
          </a:xfrm>
        </p:spPr>
        <p:txBody>
          <a:bodyPr>
            <a:normAutofit/>
          </a:bodyPr>
          <a:lstStyle/>
          <a:p>
            <a:r>
              <a:rPr lang="en-US" sz="3500" b="1" dirty="0">
                <a:solidFill>
                  <a:srgbClr val="FFFFFF"/>
                </a:solidFill>
              </a:rPr>
              <a:t>Case Study: Theo Chocolate Makes a Sweet Difference</a:t>
            </a:r>
          </a:p>
        </p:txBody>
      </p:sp>
      <p:pic>
        <p:nvPicPr>
          <p:cNvPr id="12" name="Picture 11">
            <a:extLst>
              <a:ext uri="{FF2B5EF4-FFF2-40B4-BE49-F238E27FC236}">
                <a16:creationId xmlns:a16="http://schemas.microsoft.com/office/drawing/2014/main" id="{89611D64-D7CC-4679-8780-0E3A137EDDA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33398" y="2543175"/>
            <a:ext cx="6434014" cy="4200167"/>
          </a:xfrm>
          <a:prstGeom prst="rect">
            <a:avLst/>
          </a:prstGeom>
        </p:spPr>
      </p:pic>
    </p:spTree>
    <p:extLst>
      <p:ext uri="{BB962C8B-B14F-4D97-AF65-F5344CB8AC3E}">
        <p14:creationId xmlns:p14="http://schemas.microsoft.com/office/powerpoint/2010/main" val="1268835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7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7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746" name="Title 1">
            <a:extLst>
              <a:ext uri="{FF2B5EF4-FFF2-40B4-BE49-F238E27FC236}">
                <a16:creationId xmlns:a16="http://schemas.microsoft.com/office/drawing/2014/main" id="{0CE0225F-3644-48E0-AF3E-29FD55B3E8AD}"/>
              </a:ext>
            </a:extLst>
          </p:cNvPr>
          <p:cNvSpPr>
            <a:spLocks noGrp="1" noChangeArrowheads="1"/>
          </p:cNvSpPr>
          <p:nvPr>
            <p:ph type="title"/>
          </p:nvPr>
        </p:nvSpPr>
        <p:spPr>
          <a:xfrm>
            <a:off x="785460" y="759805"/>
            <a:ext cx="7729890" cy="1325563"/>
          </a:xfrm>
        </p:spPr>
        <p:txBody>
          <a:bodyPr>
            <a:normAutofit/>
          </a:bodyPr>
          <a:lstStyle/>
          <a:p>
            <a:r>
              <a:rPr lang="en-US" altLang="en-US" sz="3500" b="1" dirty="0">
                <a:solidFill>
                  <a:schemeClr val="accent6">
                    <a:lumMod val="50000"/>
                  </a:schemeClr>
                </a:solidFill>
              </a:rPr>
              <a:t>DECA Connection Role Play – Business Ethics</a:t>
            </a:r>
          </a:p>
        </p:txBody>
      </p:sp>
      <p:sp>
        <p:nvSpPr>
          <p:cNvPr id="31747" name="Content Placeholder 2">
            <a:extLst>
              <a:ext uri="{FF2B5EF4-FFF2-40B4-BE49-F238E27FC236}">
                <a16:creationId xmlns:a16="http://schemas.microsoft.com/office/drawing/2014/main" id="{41156EE2-16B6-413B-BB56-4A0DA2CC3803}"/>
              </a:ext>
            </a:extLst>
          </p:cNvPr>
          <p:cNvSpPr>
            <a:spLocks noGrp="1" noChangeArrowheads="1"/>
          </p:cNvSpPr>
          <p:nvPr>
            <p:ph idx="1"/>
          </p:nvPr>
        </p:nvSpPr>
        <p:spPr>
          <a:xfrm>
            <a:off x="1068678" y="2494450"/>
            <a:ext cx="3040158" cy="3563159"/>
          </a:xfrm>
        </p:spPr>
        <p:txBody>
          <a:bodyPr>
            <a:normAutofit/>
          </a:bodyPr>
          <a:lstStyle/>
          <a:p>
            <a:pPr marL="0" indent="0">
              <a:lnSpc>
                <a:spcPct val="90000"/>
              </a:lnSpc>
              <a:buFontTx/>
              <a:buNone/>
            </a:pPr>
            <a:r>
              <a:rPr lang="en-US" altLang="en-US" sz="1500" b="1"/>
              <a:t>Role – Director of Marketing and Brand Management</a:t>
            </a:r>
          </a:p>
          <a:p>
            <a:pPr marL="0" indent="0">
              <a:lnSpc>
                <a:spcPct val="90000"/>
              </a:lnSpc>
              <a:buFontTx/>
              <a:buNone/>
            </a:pPr>
            <a:endParaRPr lang="en-US" altLang="en-US" sz="1500" b="1"/>
          </a:p>
          <a:p>
            <a:pPr marL="0" indent="0">
              <a:lnSpc>
                <a:spcPct val="90000"/>
              </a:lnSpc>
              <a:buFontTx/>
              <a:buNone/>
            </a:pPr>
            <a:r>
              <a:rPr lang="en-US" altLang="en-US" sz="1500" b="1"/>
              <a:t>You are to assume the roles of Director of Marketing and Brand Management for Celebration Resorts, a chain of hospitality resorts with two domestic locations and five international locations. The Senior Vice President has asked you to analyze the final product of a hired social influencer and determine how the company should proceed.</a:t>
            </a:r>
          </a:p>
        </p:txBody>
      </p:sp>
      <p:pic>
        <p:nvPicPr>
          <p:cNvPr id="31748" name="Picture 3">
            <a:extLst>
              <a:ext uri="{FF2B5EF4-FFF2-40B4-BE49-F238E27FC236}">
                <a16:creationId xmlns:a16="http://schemas.microsoft.com/office/drawing/2014/main" id="{51FDFE29-DEF2-495F-B5FF-664D87E2C0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94" r="29066" b="-1"/>
          <a:stretch/>
        </p:blipFill>
        <p:spPr bwMode="auto">
          <a:xfrm>
            <a:off x="4574169" y="2492376"/>
            <a:ext cx="3601803" cy="35633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39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CA6E768-A45D-489B-B963-86E2E028684A}"/>
              </a:ext>
            </a:extLst>
          </p:cNvPr>
          <p:cNvSpPr>
            <a:spLocks noGrp="1" noChangeArrowheads="1"/>
          </p:cNvSpPr>
          <p:nvPr>
            <p:ph type="title"/>
          </p:nvPr>
        </p:nvSpPr>
        <p:spPr>
          <a:xfrm>
            <a:off x="395288" y="188913"/>
            <a:ext cx="8229600" cy="981075"/>
          </a:xfrm>
        </p:spPr>
        <p:txBody>
          <a:bodyPr/>
          <a:lstStyle/>
          <a:p>
            <a:pPr eaLnBrk="1" hangingPunct="1"/>
            <a:r>
              <a:rPr lang="en-US" altLang="en-US" b="1" dirty="0"/>
              <a:t>TN CTE State Standards</a:t>
            </a:r>
          </a:p>
        </p:txBody>
      </p:sp>
      <p:sp>
        <p:nvSpPr>
          <p:cNvPr id="4099" name="Rectangle 3">
            <a:extLst>
              <a:ext uri="{FF2B5EF4-FFF2-40B4-BE49-F238E27FC236}">
                <a16:creationId xmlns:a16="http://schemas.microsoft.com/office/drawing/2014/main" id="{B997BD9E-0A7D-4E67-86DE-C1C8E7A4DCA8}"/>
              </a:ext>
            </a:extLst>
          </p:cNvPr>
          <p:cNvSpPr>
            <a:spLocks noGrp="1" noChangeArrowheads="1"/>
          </p:cNvSpPr>
          <p:nvPr>
            <p:ph type="body" idx="1"/>
          </p:nvPr>
        </p:nvSpPr>
        <p:spPr>
          <a:xfrm>
            <a:off x="457200" y="1447800"/>
            <a:ext cx="8229600" cy="2952750"/>
          </a:xfrm>
        </p:spPr>
        <p:txBody>
          <a:bodyPr>
            <a:normAutofit fontScale="92500"/>
          </a:bodyPr>
          <a:lstStyle/>
          <a:p>
            <a:pPr marL="0" indent="0" eaLnBrk="1" hangingPunct="1">
              <a:buNone/>
            </a:pPr>
            <a:r>
              <a:rPr lang="en-US" altLang="en-US" sz="2400" b="1" dirty="0"/>
              <a:t>Social Responsibility and Ethics - #23</a:t>
            </a:r>
            <a:endParaRPr lang="en-US" altLang="en-US" sz="2400" dirty="0"/>
          </a:p>
          <a:p>
            <a:pPr marL="0" indent="0" eaLnBrk="1" hangingPunct="1">
              <a:buNone/>
            </a:pPr>
            <a:r>
              <a:rPr lang="en-US" altLang="en-US" sz="2000" dirty="0"/>
              <a:t>Research the concept of social responsibility and ethics as important components in business. Develop a hypothesis for why businesses must increasingly consider their impact on society when making decisions. Then, attend a local business-sponsored community service event or explore case studies illustrating the social responsibilities of today’s businesses. Write a reflection paper summarizing observations; specifically, evaluate how businesses benefit from engaging in responsible business practices, including benefits to the community, the environment, the marketplace, and the business/workplace itself.</a:t>
            </a:r>
            <a:r>
              <a:rPr lang="en-US" altLang="en-US" sz="2400" b="1" dirty="0"/>
              <a:t> </a:t>
            </a:r>
          </a:p>
        </p:txBody>
      </p:sp>
    </p:spTree>
    <p:extLst>
      <p:ext uri="{BB962C8B-B14F-4D97-AF65-F5344CB8AC3E}">
        <p14:creationId xmlns:p14="http://schemas.microsoft.com/office/powerpoint/2010/main" val="214903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533400"/>
            <a:ext cx="6553200" cy="715963"/>
          </a:xfrm>
          <a:solidFill>
            <a:schemeClr val="accent2">
              <a:lumMod val="10000"/>
              <a:lumOff val="90000"/>
            </a:schemeClr>
          </a:solidFill>
        </p:spPr>
        <p:txBody>
          <a:bodyPr>
            <a:normAutofit/>
          </a:bodyPr>
          <a:lstStyle/>
          <a:p>
            <a:pPr algn="l"/>
            <a:r>
              <a:rPr lang="en-US" sz="3600" b="1" dirty="0">
                <a:solidFill>
                  <a:schemeClr val="accent2">
                    <a:lumMod val="90000"/>
                    <a:lumOff val="10000"/>
                  </a:schemeClr>
                </a:solidFill>
              </a:rPr>
              <a:t>Reading: </a:t>
            </a:r>
            <a:r>
              <a:rPr lang="en-US" sz="3600" b="1" i="1" dirty="0">
                <a:solidFill>
                  <a:schemeClr val="accent2">
                    <a:lumMod val="90000"/>
                    <a:lumOff val="10000"/>
                  </a:schemeClr>
                </a:solidFill>
              </a:rPr>
              <a:t>It’s All of Our Business</a:t>
            </a:r>
            <a:endParaRPr lang="en-US" sz="3600" b="1" dirty="0">
              <a:solidFill>
                <a:schemeClr val="accent2">
                  <a:lumMod val="90000"/>
                  <a:lumOff val="10000"/>
                </a:schemeClr>
              </a:solidFill>
            </a:endParaRPr>
          </a:p>
        </p:txBody>
      </p:sp>
      <p:pic>
        <p:nvPicPr>
          <p:cNvPr id="3" name="Picture 2">
            <a:extLst>
              <a:ext uri="{FF2B5EF4-FFF2-40B4-BE49-F238E27FC236}">
                <a16:creationId xmlns:a16="http://schemas.microsoft.com/office/drawing/2014/main" id="{2A0FFF74-F0DF-4FCC-8CAC-762776AFB0B5}"/>
              </a:ext>
            </a:extLst>
          </p:cNvPr>
          <p:cNvPicPr>
            <a:picLocks noChangeAspect="1"/>
          </p:cNvPicPr>
          <p:nvPr/>
        </p:nvPicPr>
        <p:blipFill>
          <a:blip r:embed="rId3"/>
          <a:stretch>
            <a:fillRect/>
          </a:stretch>
        </p:blipFill>
        <p:spPr>
          <a:xfrm>
            <a:off x="1989343" y="1600200"/>
            <a:ext cx="7057796" cy="4543366"/>
          </a:xfrm>
          <a:prstGeom prst="rect">
            <a:avLst/>
          </a:prstGeom>
        </p:spPr>
      </p:pic>
    </p:spTree>
    <p:extLst>
      <p:ext uri="{BB962C8B-B14F-4D97-AF65-F5344CB8AC3E}">
        <p14:creationId xmlns:p14="http://schemas.microsoft.com/office/powerpoint/2010/main" val="386071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normAutofit fontScale="90000"/>
          </a:bodyPr>
          <a:lstStyle/>
          <a:p>
            <a:pPr algn="l"/>
            <a:r>
              <a:rPr lang="en-US" b="1" dirty="0">
                <a:solidFill>
                  <a:schemeClr val="accent2">
                    <a:lumMod val="90000"/>
                    <a:lumOff val="10000"/>
                  </a:schemeClr>
                </a:solidFill>
              </a:rPr>
              <a:t>Social Responsibility</a:t>
            </a:r>
          </a:p>
        </p:txBody>
      </p:sp>
      <p:sp>
        <p:nvSpPr>
          <p:cNvPr id="5" name="Content Placeholder 2">
            <a:extLst>
              <a:ext uri="{FF2B5EF4-FFF2-40B4-BE49-F238E27FC236}">
                <a16:creationId xmlns:a16="http://schemas.microsoft.com/office/drawing/2014/main" id="{04E4858B-F5B4-4094-9D61-CE11FE3BE669}"/>
              </a:ext>
            </a:extLst>
          </p:cNvPr>
          <p:cNvSpPr>
            <a:spLocks noGrp="1" noChangeArrowheads="1"/>
          </p:cNvSpPr>
          <p:nvPr>
            <p:ph idx="1"/>
          </p:nvPr>
        </p:nvSpPr>
        <p:spPr>
          <a:xfrm>
            <a:off x="2325511" y="1981200"/>
            <a:ext cx="6361289" cy="3557588"/>
          </a:xfrm>
          <a:solidFill>
            <a:schemeClr val="accent2">
              <a:lumMod val="10000"/>
              <a:lumOff val="90000"/>
            </a:schemeClr>
          </a:solidFill>
        </p:spPr>
        <p:txBody>
          <a:bodyPr/>
          <a:lstStyle/>
          <a:p>
            <a:r>
              <a:rPr lang="en-US" altLang="en-US" sz="2400" dirty="0"/>
              <a:t>Recognition that business activities have an impact on society and the consideration of that impact in business decision making</a:t>
            </a:r>
          </a:p>
          <a:p>
            <a:pPr lvl="1"/>
            <a:r>
              <a:rPr lang="en-US" altLang="en-US" sz="2400" b="1" dirty="0"/>
              <a:t>Sustainability</a:t>
            </a:r>
            <a:r>
              <a:rPr lang="en-US" altLang="en-US" sz="2400" dirty="0"/>
              <a:t> - meeting the needs of the present without compromising the ability of future generations to meet theirs</a:t>
            </a:r>
          </a:p>
          <a:p>
            <a:pPr lvl="1"/>
            <a:r>
              <a:rPr lang="en-US" altLang="en-US" sz="2400" b="1" dirty="0"/>
              <a:t>Corporate Citizenship </a:t>
            </a:r>
            <a:r>
              <a:rPr lang="en-US" altLang="en-US" sz="2400" dirty="0"/>
              <a:t>– adopting a strategic approach to fulfilling economic, ethical, environmental, and social responsibility</a:t>
            </a:r>
          </a:p>
        </p:txBody>
      </p:sp>
    </p:spTree>
    <p:extLst>
      <p:ext uri="{BB962C8B-B14F-4D97-AF65-F5344CB8AC3E}">
        <p14:creationId xmlns:p14="http://schemas.microsoft.com/office/powerpoint/2010/main" val="199473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F1BDA0C-3553-4CEB-8E95-F4F920086506}"/>
              </a:ext>
            </a:extLst>
          </p:cNvPr>
          <p:cNvPicPr>
            <a:picLocks noGrp="1" noChangeAspect="1"/>
          </p:cNvPicPr>
          <p:nvPr>
            <p:ph idx="1"/>
          </p:nvPr>
        </p:nvPicPr>
        <p:blipFill rotWithShape="1">
          <a:blip r:embed="rId3"/>
          <a:srcRect l="11000" r="8000" b="-1"/>
          <a:stretch/>
        </p:blipFill>
        <p:spPr>
          <a:xfrm>
            <a:off x="177411" y="0"/>
            <a:ext cx="8839183" cy="6629392"/>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noChangeArrowheads="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1200" dirty="0">
                <a:hlinkClick r:id="rId4"/>
              </a:rPr>
              <a:t>https://www.ispot.tv/ad/nod_/subaru-never-been-more-true-t1</a:t>
            </a:r>
            <a:endParaRPr lang="en-US" sz="3100" dirty="0">
              <a:solidFill>
                <a:schemeClr val="tx1">
                  <a:lumMod val="85000"/>
                  <a:lumOff val="15000"/>
                </a:schemeClr>
              </a:solidFill>
            </a:endParaRP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15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04614" y="2355786"/>
            <a:ext cx="3739311"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626" name="Title 1">
            <a:extLst>
              <a:ext uri="{FF2B5EF4-FFF2-40B4-BE49-F238E27FC236}">
                <a16:creationId xmlns:a16="http://schemas.microsoft.com/office/drawing/2014/main" id="{00CE4CA5-F471-4206-AF82-17B66774B32D}"/>
              </a:ext>
            </a:extLst>
          </p:cNvPr>
          <p:cNvSpPr>
            <a:spLocks noGrp="1" noChangeArrowheads="1"/>
          </p:cNvSpPr>
          <p:nvPr>
            <p:ph type="title"/>
          </p:nvPr>
        </p:nvSpPr>
        <p:spPr>
          <a:xfrm>
            <a:off x="5669859" y="2723322"/>
            <a:ext cx="2632766" cy="2236738"/>
          </a:xfrm>
        </p:spPr>
        <p:txBody>
          <a:bodyPr vert="horz" lIns="91440" tIns="45720" rIns="91440" bIns="45720" rtlCol="0" anchor="b">
            <a:normAutofit/>
          </a:bodyPr>
          <a:lstStyle/>
          <a:p>
            <a:pPr algn="l">
              <a:lnSpc>
                <a:spcPct val="90000"/>
              </a:lnSpc>
            </a:pPr>
            <a:r>
              <a:rPr lang="en-US" altLang="en-US" sz="3200" b="1">
                <a:solidFill>
                  <a:srgbClr val="FFFFFF"/>
                </a:solidFill>
              </a:rPr>
              <a:t>Campbell Soup – Corporate Responsibility</a:t>
            </a:r>
          </a:p>
        </p:txBody>
      </p:sp>
      <p:sp>
        <p:nvSpPr>
          <p:cNvPr id="77"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07336" y="1654168"/>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1311136"/>
            <a:ext cx="515815"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1126737"/>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26627" name="Picture 4">
            <a:extLst>
              <a:ext uri="{FF2B5EF4-FFF2-40B4-BE49-F238E27FC236}">
                <a16:creationId xmlns:a16="http://schemas.microsoft.com/office/drawing/2014/main" id="{133BD12E-F32B-4CD8-A9AF-63E22CC395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13" r="9193" b="-3"/>
          <a:stretch/>
        </p:blipFill>
        <p:spPr bwMode="auto">
          <a:xfrm>
            <a:off x="944144" y="1120046"/>
            <a:ext cx="4226864" cy="3509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6">
            <a:extLst>
              <a:ext uri="{FF2B5EF4-FFF2-40B4-BE49-F238E27FC236}">
                <a16:creationId xmlns:a16="http://schemas.microsoft.com/office/drawing/2014/main" id="{3D5CED30-F31B-4A74-BA35-B2C740C29FEC}"/>
              </a:ext>
            </a:extLst>
          </p:cNvPr>
          <p:cNvSpPr>
            <a:spLocks noChangeArrowheads="1"/>
          </p:cNvSpPr>
          <p:nvPr/>
        </p:nvSpPr>
        <p:spPr bwMode="auto">
          <a:xfrm>
            <a:off x="1886945" y="5131372"/>
            <a:ext cx="1984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en-US" altLang="en-US" sz="1800" dirty="0"/>
              <a:t>https://www.campbellcsr.com/home.html</a:t>
            </a:r>
          </a:p>
        </p:txBody>
      </p:sp>
    </p:spTree>
    <p:extLst>
      <p:ext uri="{BB962C8B-B14F-4D97-AF65-F5344CB8AC3E}">
        <p14:creationId xmlns:p14="http://schemas.microsoft.com/office/powerpoint/2010/main" val="188073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133600" y="381000"/>
            <a:ext cx="6553200" cy="868363"/>
          </a:xfrm>
          <a:noFill/>
        </p:spPr>
        <p:txBody>
          <a:bodyPr>
            <a:normAutofit fontScale="90000"/>
          </a:bodyPr>
          <a:lstStyle/>
          <a:p>
            <a:pPr algn="l"/>
            <a:r>
              <a:rPr lang="en-US" sz="3600" b="1" dirty="0">
                <a:solidFill>
                  <a:schemeClr val="accent2">
                    <a:lumMod val="90000"/>
                    <a:lumOff val="10000"/>
                  </a:schemeClr>
                </a:solidFill>
              </a:rPr>
              <a:t>Business Responsibilities to the Public</a:t>
            </a:r>
          </a:p>
        </p:txBody>
      </p:sp>
      <p:sp>
        <p:nvSpPr>
          <p:cNvPr id="6" name="Content Placeholder 2">
            <a:extLst>
              <a:ext uri="{FF2B5EF4-FFF2-40B4-BE49-F238E27FC236}">
                <a16:creationId xmlns:a16="http://schemas.microsoft.com/office/drawing/2014/main" id="{B07792B2-EDBC-4BBB-954C-F4853686FD6D}"/>
              </a:ext>
            </a:extLst>
          </p:cNvPr>
          <p:cNvSpPr>
            <a:spLocks noGrp="1" noChangeArrowheads="1"/>
          </p:cNvSpPr>
          <p:nvPr>
            <p:ph idx="1"/>
          </p:nvPr>
        </p:nvSpPr>
        <p:spPr>
          <a:xfrm>
            <a:off x="2133600" y="1600200"/>
            <a:ext cx="6553200" cy="4525963"/>
          </a:xfrm>
        </p:spPr>
        <p:txBody>
          <a:bodyPr/>
          <a:lstStyle/>
          <a:p>
            <a:r>
              <a:rPr lang="en-US" altLang="en-US" sz="2400" dirty="0"/>
              <a:t>Consumerism – all activities undertaken to protect the rights of consumers</a:t>
            </a:r>
          </a:p>
          <a:p>
            <a:r>
              <a:rPr lang="en-US" altLang="en-US" sz="2400" dirty="0"/>
              <a:t>Basic Rights of Consumers:</a:t>
            </a:r>
          </a:p>
          <a:p>
            <a:pPr lvl="1"/>
            <a:r>
              <a:rPr lang="en-US" altLang="en-US" sz="2400" dirty="0"/>
              <a:t>Right to Safety</a:t>
            </a:r>
          </a:p>
          <a:p>
            <a:pPr lvl="1"/>
            <a:r>
              <a:rPr lang="en-US" altLang="en-US" sz="2400" dirty="0"/>
              <a:t>Right to be Informed</a:t>
            </a:r>
          </a:p>
          <a:p>
            <a:pPr lvl="1"/>
            <a:r>
              <a:rPr lang="en-US" altLang="en-US" sz="2400" dirty="0"/>
              <a:t>Right to Choose</a:t>
            </a:r>
          </a:p>
          <a:p>
            <a:pPr lvl="1"/>
            <a:r>
              <a:rPr lang="en-US" altLang="en-US" sz="2400" dirty="0"/>
              <a:t>Right to be Heard</a:t>
            </a:r>
          </a:p>
          <a:p>
            <a:pPr lvl="1"/>
            <a:endParaRPr lang="en-US" altLang="en-US" dirty="0"/>
          </a:p>
        </p:txBody>
      </p:sp>
    </p:spTree>
    <p:extLst>
      <p:ext uri="{BB962C8B-B14F-4D97-AF65-F5344CB8AC3E}">
        <p14:creationId xmlns:p14="http://schemas.microsoft.com/office/powerpoint/2010/main" val="9576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7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7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8674" name="Title 1">
            <a:extLst>
              <a:ext uri="{FF2B5EF4-FFF2-40B4-BE49-F238E27FC236}">
                <a16:creationId xmlns:a16="http://schemas.microsoft.com/office/drawing/2014/main" id="{9658D0B3-F500-462D-8AC0-C613F7E79AE6}"/>
              </a:ext>
            </a:extLst>
          </p:cNvPr>
          <p:cNvSpPr>
            <a:spLocks noGrp="1" noChangeArrowheads="1"/>
          </p:cNvSpPr>
          <p:nvPr>
            <p:ph type="title"/>
          </p:nvPr>
        </p:nvSpPr>
        <p:spPr>
          <a:xfrm>
            <a:off x="785460" y="759805"/>
            <a:ext cx="7729890" cy="1325563"/>
          </a:xfrm>
        </p:spPr>
        <p:txBody>
          <a:bodyPr>
            <a:normAutofit/>
          </a:bodyPr>
          <a:lstStyle/>
          <a:p>
            <a:r>
              <a:rPr lang="en-US" altLang="en-US" sz="3200" b="1">
                <a:solidFill>
                  <a:srgbClr val="FFFFFF"/>
                </a:solidFill>
              </a:rPr>
              <a:t>Activity: What Responsibilities Do the Following Companies have to Consumers?</a:t>
            </a:r>
          </a:p>
        </p:txBody>
      </p:sp>
      <p:sp>
        <p:nvSpPr>
          <p:cNvPr id="28675" name="Content Placeholder 2">
            <a:extLst>
              <a:ext uri="{FF2B5EF4-FFF2-40B4-BE49-F238E27FC236}">
                <a16:creationId xmlns:a16="http://schemas.microsoft.com/office/drawing/2014/main" id="{3DB534B2-A30B-482A-8D29-0F02C26A83D7}"/>
              </a:ext>
            </a:extLst>
          </p:cNvPr>
          <p:cNvSpPr>
            <a:spLocks noGrp="1" noChangeArrowheads="1"/>
          </p:cNvSpPr>
          <p:nvPr>
            <p:ph idx="1"/>
          </p:nvPr>
        </p:nvSpPr>
        <p:spPr>
          <a:xfrm>
            <a:off x="1068678" y="2494450"/>
            <a:ext cx="3040158" cy="3563159"/>
          </a:xfrm>
        </p:spPr>
        <p:txBody>
          <a:bodyPr>
            <a:normAutofit/>
          </a:bodyPr>
          <a:lstStyle/>
          <a:p>
            <a:r>
              <a:rPr lang="en-US" altLang="en-US" sz="2100"/>
              <a:t>E-Cigarettes</a:t>
            </a:r>
          </a:p>
          <a:p>
            <a:r>
              <a:rPr lang="en-US" altLang="en-US" sz="2100"/>
              <a:t>Diet Pills</a:t>
            </a:r>
          </a:p>
          <a:p>
            <a:r>
              <a:rPr lang="en-US" altLang="en-US" sz="2100"/>
              <a:t>Fast Food</a:t>
            </a:r>
          </a:p>
          <a:p>
            <a:r>
              <a:rPr lang="en-US" altLang="en-US" sz="2100"/>
              <a:t>Vitamins</a:t>
            </a:r>
          </a:p>
          <a:p>
            <a:r>
              <a:rPr lang="en-US" altLang="en-US" sz="2100"/>
              <a:t>Red Bull – Energy Drinks</a:t>
            </a:r>
          </a:p>
        </p:txBody>
      </p:sp>
      <p:pic>
        <p:nvPicPr>
          <p:cNvPr id="28676" name="Picture 3" descr="A close up of a can&#10;&#10;Description automatically generated">
            <a:extLst>
              <a:ext uri="{FF2B5EF4-FFF2-40B4-BE49-F238E27FC236}">
                <a16:creationId xmlns:a16="http://schemas.microsoft.com/office/drawing/2014/main" id="{C75FA3B0-FB74-4808-B9C4-DF9C8598C5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9" b="228"/>
          <a:stretch/>
        </p:blipFill>
        <p:spPr bwMode="auto">
          <a:xfrm>
            <a:off x="4574169" y="2492376"/>
            <a:ext cx="3601803" cy="35633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158532"/>
      </p:ext>
    </p:extLst>
  </p:cSld>
  <p:clrMapOvr>
    <a:masterClrMapping/>
  </p:clrMapOvr>
</p:sld>
</file>

<file path=ppt/theme/theme1.xml><?xml version="1.0" encoding="utf-8"?>
<a:theme xmlns:a="http://schemas.openxmlformats.org/drawingml/2006/main" name="1_Office Theme">
  <a:themeElements>
    <a:clrScheme name="Custom 7">
      <a:dk1>
        <a:srgbClr val="262626"/>
      </a:dk1>
      <a:lt1>
        <a:srgbClr val="FFFFFF"/>
      </a:lt1>
      <a:dk2>
        <a:srgbClr val="1F497D"/>
      </a:dk2>
      <a:lt2>
        <a:srgbClr val="EEECE1"/>
      </a:lt2>
      <a:accent1>
        <a:srgbClr val="2CC004"/>
      </a:accent1>
      <a:accent2>
        <a:srgbClr val="054800"/>
      </a:accent2>
      <a:accent3>
        <a:srgbClr val="696969"/>
      </a:accent3>
      <a:accent4>
        <a:srgbClr val="A5A5A5"/>
      </a:accent4>
      <a:accent5>
        <a:srgbClr val="2CC004"/>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1111</Words>
  <Application>Microsoft Office PowerPoint</Application>
  <PresentationFormat>On-screen Show (4:3)</PresentationFormat>
  <Paragraphs>119</Paragraphs>
  <Slides>29</Slides>
  <Notes>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29</vt:i4>
      </vt:variant>
    </vt:vector>
  </HeadingPairs>
  <TitlesOfParts>
    <vt:vector size="34" baseType="lpstr">
      <vt:lpstr>Arial</vt:lpstr>
      <vt:lpstr>Calibri</vt:lpstr>
      <vt:lpstr>1_Office Theme</vt:lpstr>
      <vt:lpstr>Diseño predeterminado</vt:lpstr>
      <vt:lpstr>Diseño predeterminado</vt:lpstr>
      <vt:lpstr>Social Responsibility and Ethics Ms. Biba S. Kavass</vt:lpstr>
      <vt:lpstr>Objectives</vt:lpstr>
      <vt:lpstr>TN CTE State Standards</vt:lpstr>
      <vt:lpstr>Reading: It’s All of Our Business</vt:lpstr>
      <vt:lpstr>Social Responsibility</vt:lpstr>
      <vt:lpstr>https://www.ispot.tv/ad/nod_/subaru-never-been-more-true-t1</vt:lpstr>
      <vt:lpstr>Campbell Soup – Corporate Responsibility</vt:lpstr>
      <vt:lpstr>Business Responsibilities to the Public</vt:lpstr>
      <vt:lpstr>Activity: What Responsibilities Do the Following Companies have to Consumers?</vt:lpstr>
      <vt:lpstr>Definition of Business Ethics</vt:lpstr>
      <vt:lpstr>Activity: Ethics are Important</vt:lpstr>
      <vt:lpstr>Understanding Business Ethics</vt:lpstr>
      <vt:lpstr>Factors Affecting Ethical Behavior</vt:lpstr>
      <vt:lpstr>Activity: Match the Terms</vt:lpstr>
      <vt:lpstr>Reading: Just Do It, But Ethically, Please</vt:lpstr>
      <vt:lpstr>Ethical Issues</vt:lpstr>
      <vt:lpstr>Fairness and Honesty</vt:lpstr>
      <vt:lpstr>Organizational Relationships</vt:lpstr>
      <vt:lpstr>Organizational Relationships</vt:lpstr>
      <vt:lpstr>Conflict of Interest</vt:lpstr>
      <vt:lpstr>Communications</vt:lpstr>
      <vt:lpstr>Government’s Role in Encouraging Ethics in Business</vt:lpstr>
      <vt:lpstr>Code of Ethics/Conduct</vt:lpstr>
      <vt:lpstr>Activity: Code of Conduct Role Play – Questions to Consider</vt:lpstr>
      <vt:lpstr>PowerPoint Presentation</vt:lpstr>
      <vt:lpstr>Activity: Your Own “Code of Conduct”</vt:lpstr>
      <vt:lpstr>Concept Check</vt:lpstr>
      <vt:lpstr>Case Study: Theo Chocolate Makes a Sweet Difference</vt:lpstr>
      <vt:lpstr>DECA Connection Role Play – Business 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Responsibility and Ethics Ms. Biba S. Kavass</dc:title>
  <dc:creator>ARIANE KAVASS</dc:creator>
  <cp:lastModifiedBy>ARIANE KAVASS</cp:lastModifiedBy>
  <cp:revision>2</cp:revision>
  <dcterms:created xsi:type="dcterms:W3CDTF">2020-06-29T10:41:38Z</dcterms:created>
  <dcterms:modified xsi:type="dcterms:W3CDTF">2020-06-29T11:23:08Z</dcterms:modified>
</cp:coreProperties>
</file>