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60" r:id="rId5"/>
    <p:sldId id="263" r:id="rId6"/>
    <p:sldId id="259" r:id="rId7"/>
    <p:sldId id="258" r:id="rId8"/>
    <p:sldId id="264" r:id="rId9"/>
    <p:sldId id="265" r:id="rId10"/>
    <p:sldId id="266" r:id="rId11"/>
    <p:sldId id="269"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A00"/>
    <a:srgbClr val="3B5999"/>
    <a:srgbClr val="B3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90" d="100"/>
          <a:sy n="90" d="100"/>
        </p:scale>
        <p:origin x="13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naslo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54200"/>
            <a:ext cx="6350000" cy="2006600"/>
          </a:xfrm>
        </p:spPr>
        <p:txBody>
          <a:bodyPr anchor="b">
            <a:normAutofit/>
          </a:bodyPr>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571500" y="3860800"/>
            <a:ext cx="6350000" cy="5461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71500" y="6249988"/>
            <a:ext cx="1314450" cy="365125"/>
          </a:xfrm>
        </p:spPr>
        <p:txBody>
          <a:bodyPr/>
          <a:lstStyle>
            <a:lvl1pPr>
              <a:defRPr>
                <a:solidFill>
                  <a:schemeClr val="bg1"/>
                </a:solidFill>
              </a:defRPr>
            </a:lvl1pPr>
          </a:lstStyle>
          <a:p>
            <a:fld id="{BD107C66-BA49-4E84-BEB2-68F0F319EADB}" type="datetimeFigureOut">
              <a:rPr lang="en-US" smtClean="0"/>
              <a:pPr/>
              <a:t>10/27/2019</a:t>
            </a:fld>
            <a:endParaRPr lang="en-US"/>
          </a:p>
        </p:txBody>
      </p:sp>
      <p:sp>
        <p:nvSpPr>
          <p:cNvPr id="5" name="Footer Placeholder 4"/>
          <p:cNvSpPr>
            <a:spLocks noGrp="1"/>
          </p:cNvSpPr>
          <p:nvPr>
            <p:ph type="ftr" sz="quarter" idx="11"/>
          </p:nvPr>
        </p:nvSpPr>
        <p:spPr>
          <a:xfrm>
            <a:off x="2203450" y="6249988"/>
            <a:ext cx="30861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5607050" y="6230937"/>
            <a:ext cx="1314450" cy="365125"/>
          </a:xfrm>
        </p:spPr>
        <p:txBody>
          <a:bodyPr/>
          <a:lstStyle>
            <a:lvl1pPr>
              <a:defRPr>
                <a:solidFill>
                  <a:schemeClr val="bg1"/>
                </a:solidFill>
              </a:defRPr>
            </a:lvl1pPr>
          </a:lstStyle>
          <a:p>
            <a:fld id="{73CFD6F3-DCA9-4025-ADA8-221600B5C2B2}" type="slidenum">
              <a:rPr lang="en-US" smtClean="0"/>
              <a:pPr/>
              <a:t>‹#›</a:t>
            </a:fld>
            <a:endParaRPr lang="en-US"/>
          </a:p>
        </p:txBody>
      </p:sp>
    </p:spTree>
    <p:extLst>
      <p:ext uri="{BB962C8B-B14F-4D97-AF65-F5344CB8AC3E}">
        <p14:creationId xmlns:p14="http://schemas.microsoft.com/office/powerpoint/2010/main" val="69460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07C66-BA49-4E84-BEB2-68F0F319EADB}"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408579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3700" y="339725"/>
            <a:ext cx="13081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1801" y="339725"/>
            <a:ext cx="4889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07C66-BA49-4E84-BEB2-68F0F319EADB}"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263374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07C66-BA49-4E84-BEB2-68F0F319EADB}"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122586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lom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3390794"/>
            <a:ext cx="6203950" cy="1781176"/>
          </a:xfrm>
        </p:spPr>
        <p:txBody>
          <a:bodyPr anchor="b"/>
          <a:lstStyle>
            <a:lvl1pPr algn="l">
              <a:defRPr sz="6000"/>
            </a:lvl1pPr>
          </a:lstStyle>
          <a:p>
            <a:r>
              <a:rPr lang="en-US"/>
              <a:t>Click to edit Master title style</a:t>
            </a:r>
            <a:endParaRPr lang="en-US" dirty="0"/>
          </a:p>
        </p:txBody>
      </p:sp>
      <p:sp>
        <p:nvSpPr>
          <p:cNvPr id="3" name="Text Placeholder 2"/>
          <p:cNvSpPr>
            <a:spLocks noGrp="1"/>
          </p:cNvSpPr>
          <p:nvPr>
            <p:ph type="body" idx="1"/>
          </p:nvPr>
        </p:nvSpPr>
        <p:spPr>
          <a:xfrm>
            <a:off x="431800" y="5203773"/>
            <a:ext cx="6203950" cy="93667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07C66-BA49-4E84-BEB2-68F0F319EADB}"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21077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slov i 2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4975" y="1771651"/>
            <a:ext cx="31115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48074" y="1771651"/>
            <a:ext cx="29908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07C66-BA49-4E84-BEB2-68F0F319EADB}"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225940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431800" y="339726"/>
            <a:ext cx="62039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1800" y="1665289"/>
            <a:ext cx="30353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800" y="2489201"/>
            <a:ext cx="30353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8700" y="1655763"/>
            <a:ext cx="30670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568700" y="2479675"/>
            <a:ext cx="306705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07C66-BA49-4E84-BEB2-68F0F319EADB}"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401307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07C66-BA49-4E84-BEB2-68F0F319EADB}"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354506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07C66-BA49-4E84-BEB2-68F0F319EADB}"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428323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412750" y="685801"/>
            <a:ext cx="26570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206750" y="685801"/>
            <a:ext cx="342900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50" y="2286001"/>
            <a:ext cx="26570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07C66-BA49-4E84-BEB2-68F0F319EADB}"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96648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431800" y="614363"/>
            <a:ext cx="246141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049662" y="622300"/>
            <a:ext cx="3586088"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31800" y="2214563"/>
            <a:ext cx="246141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07C66-BA49-4E84-BEB2-68F0F319EADB}"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D6F3-DCA9-4025-ADA8-221600B5C2B2}" type="slidenum">
              <a:rPr lang="en-US" smtClean="0"/>
              <a:t>‹#›</a:t>
            </a:fld>
            <a:endParaRPr lang="en-US"/>
          </a:p>
        </p:txBody>
      </p:sp>
    </p:spTree>
    <p:extLst>
      <p:ext uri="{BB962C8B-B14F-4D97-AF65-F5344CB8AC3E}">
        <p14:creationId xmlns:p14="http://schemas.microsoft.com/office/powerpoint/2010/main" val="359016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ptmag.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44474"/>
            <a:ext cx="7035800" cy="1325563"/>
          </a:xfrm>
          <a:prstGeom prst="rect">
            <a:avLst/>
          </a:prstGeom>
        </p:spPr>
        <p:txBody>
          <a:bodyPr vert="horz" lIns="91440" tIns="45720" rIns="91440" bIns="45720" rtlCol="0" anchor="ctr">
            <a:normAutofit/>
          </a:bodyPr>
          <a:lstStyle/>
          <a:p>
            <a:r>
              <a:rPr lang="bs-Latn-BA"/>
              <a:t>Kliknite da biste uredili stilove prototipa naslova</a:t>
            </a:r>
            <a:endParaRPr lang="en-US" dirty="0"/>
          </a:p>
        </p:txBody>
      </p:sp>
      <p:sp>
        <p:nvSpPr>
          <p:cNvPr id="3" name="Text Placeholder 2"/>
          <p:cNvSpPr>
            <a:spLocks noGrp="1"/>
          </p:cNvSpPr>
          <p:nvPr>
            <p:ph type="body" idx="1"/>
          </p:nvPr>
        </p:nvSpPr>
        <p:spPr>
          <a:xfrm>
            <a:off x="431800" y="1676400"/>
            <a:ext cx="6203950" cy="4424363"/>
          </a:xfrm>
          <a:prstGeom prst="rect">
            <a:avLst/>
          </a:prstGeom>
        </p:spPr>
        <p:txBody>
          <a:bodyPr vert="horz" lIns="91440" tIns="45720" rIns="91440" bIns="45720" rtlCol="0">
            <a:normAutofit/>
          </a:bodyPr>
          <a:lstStyle/>
          <a:p>
            <a:pPr lvl="0"/>
            <a:r>
              <a:rPr lang="bs-Latn-BA"/>
              <a:t>Kliknite da biste uredili stilove teksta prototipa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2"/>
          </p:nvPr>
        </p:nvSpPr>
        <p:spPr>
          <a:xfrm>
            <a:off x="431800" y="6280151"/>
            <a:ext cx="1314450" cy="365125"/>
          </a:xfrm>
          <a:prstGeom prst="rect">
            <a:avLst/>
          </a:prstGeom>
        </p:spPr>
        <p:txBody>
          <a:bodyPr vert="horz" lIns="91440" tIns="45720" rIns="91440" bIns="45720" rtlCol="0" anchor="ctr"/>
          <a:lstStyle>
            <a:lvl1pPr algn="l">
              <a:defRPr sz="1200">
                <a:solidFill>
                  <a:schemeClr val="bg1"/>
                </a:solidFill>
              </a:defRPr>
            </a:lvl1pPr>
          </a:lstStyle>
          <a:p>
            <a:fld id="{BD107C66-BA49-4E84-BEB2-68F0F319EADB}" type="datetimeFigureOut">
              <a:rPr lang="en-US" smtClean="0"/>
              <a:pPr/>
              <a:t>10/27/2019</a:t>
            </a:fld>
            <a:endParaRPr lang="en-US"/>
          </a:p>
        </p:txBody>
      </p:sp>
      <p:sp>
        <p:nvSpPr>
          <p:cNvPr id="5" name="Footer Placeholder 4"/>
          <p:cNvSpPr>
            <a:spLocks noGrp="1"/>
          </p:cNvSpPr>
          <p:nvPr>
            <p:ph type="ftr" sz="quarter" idx="3"/>
          </p:nvPr>
        </p:nvSpPr>
        <p:spPr>
          <a:xfrm>
            <a:off x="1990725" y="62801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5321300" y="6280151"/>
            <a:ext cx="1314450" cy="365125"/>
          </a:xfrm>
          <a:prstGeom prst="rect">
            <a:avLst/>
          </a:prstGeom>
        </p:spPr>
        <p:txBody>
          <a:bodyPr vert="horz" lIns="91440" tIns="45720" rIns="91440" bIns="45720" rtlCol="0" anchor="ctr"/>
          <a:lstStyle>
            <a:lvl1pPr algn="r">
              <a:defRPr sz="1200">
                <a:solidFill>
                  <a:schemeClr val="bg1"/>
                </a:solidFill>
              </a:defRPr>
            </a:lvl1pPr>
          </a:lstStyle>
          <a:p>
            <a:fld id="{73CFD6F3-DCA9-4025-ADA8-221600B5C2B2}" type="slidenum">
              <a:rPr lang="en-US" smtClean="0"/>
              <a:pPr/>
              <a:t>‹#›</a:t>
            </a:fld>
            <a:endParaRPr lang="en-US"/>
          </a:p>
        </p:txBody>
      </p:sp>
      <p:pic>
        <p:nvPicPr>
          <p:cNvPr id="12" name="Picture 11">
            <a:hlinkClick r:id="rId14"/>
          </p:cNvPr>
          <p:cNvPicPr>
            <a:picLocks noChangeAspect="1"/>
          </p:cNvPicPr>
          <p:nvPr userDrawn="1"/>
        </p:nvPicPr>
        <p:blipFill>
          <a:blip r:embed="rId15"/>
          <a:stretch>
            <a:fillRect/>
          </a:stretch>
        </p:blipFill>
        <p:spPr>
          <a:xfrm rot="16200000">
            <a:off x="-1024113" y="5332238"/>
            <a:ext cx="1695700" cy="352527"/>
          </a:xfrm>
          <a:prstGeom prst="rect">
            <a:avLst/>
          </a:prstGeom>
        </p:spPr>
      </p:pic>
    </p:spTree>
    <p:extLst>
      <p:ext uri="{BB962C8B-B14F-4D97-AF65-F5344CB8AC3E}">
        <p14:creationId xmlns:p14="http://schemas.microsoft.com/office/powerpoint/2010/main" val="111269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naplan.com/blog/5-steps-to-smart-supply-chain-plann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I5RB29kfEK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993" y="1645919"/>
            <a:ext cx="6350000" cy="1079099"/>
          </a:xfrm>
        </p:spPr>
        <p:txBody>
          <a:bodyPr>
            <a:normAutofit/>
          </a:bodyPr>
          <a:lstStyle/>
          <a:p>
            <a:r>
              <a:rPr lang="en-US" sz="7200" dirty="0">
                <a:solidFill>
                  <a:srgbClr val="FFC000"/>
                </a:solidFill>
              </a:rPr>
              <a:t>Starbucks</a:t>
            </a:r>
          </a:p>
        </p:txBody>
      </p:sp>
      <p:sp>
        <p:nvSpPr>
          <p:cNvPr id="3" name="Subtitle 2"/>
          <p:cNvSpPr>
            <a:spLocks noGrp="1"/>
          </p:cNvSpPr>
          <p:nvPr>
            <p:ph type="subTitle" idx="1"/>
          </p:nvPr>
        </p:nvSpPr>
        <p:spPr>
          <a:xfrm>
            <a:off x="590751" y="2882900"/>
            <a:ext cx="6350000" cy="546100"/>
          </a:xfrm>
        </p:spPr>
        <p:txBody>
          <a:bodyPr>
            <a:normAutofit fontScale="85000" lnSpcReduction="20000"/>
          </a:bodyPr>
          <a:lstStyle/>
          <a:p>
            <a:r>
              <a:rPr lang="en-US" dirty="0"/>
              <a:t>How Starbucks Changed Supply Chain Management From Coffee Bean to Cup</a:t>
            </a:r>
          </a:p>
        </p:txBody>
      </p:sp>
    </p:spTree>
    <p:extLst>
      <p:ext uri="{BB962C8B-B14F-4D97-AF65-F5344CB8AC3E}">
        <p14:creationId xmlns:p14="http://schemas.microsoft.com/office/powerpoint/2010/main" val="18968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2E39-0D61-4A77-8E73-2F58BB8556D6}"/>
              </a:ext>
            </a:extLst>
          </p:cNvPr>
          <p:cNvSpPr>
            <a:spLocks noGrp="1"/>
          </p:cNvSpPr>
          <p:nvPr>
            <p:ph type="title"/>
          </p:nvPr>
        </p:nvSpPr>
        <p:spPr>
          <a:xfrm>
            <a:off x="431800" y="244474"/>
            <a:ext cx="8115434" cy="1325563"/>
          </a:xfrm>
        </p:spPr>
        <p:txBody>
          <a:bodyPr>
            <a:normAutofit/>
          </a:bodyPr>
          <a:lstStyle/>
          <a:p>
            <a:r>
              <a:rPr lang="en-US" sz="3600" dirty="0">
                <a:solidFill>
                  <a:srgbClr val="FFC000"/>
                </a:solidFill>
              </a:rPr>
              <a:t>Starbucks Introduces AR</a:t>
            </a:r>
            <a:br>
              <a:rPr lang="en-US" sz="3600" dirty="0">
                <a:solidFill>
                  <a:srgbClr val="FFC000"/>
                </a:solidFill>
              </a:rPr>
            </a:br>
            <a:r>
              <a:rPr lang="en-US" sz="3600" dirty="0">
                <a:solidFill>
                  <a:srgbClr val="FFC000"/>
                </a:solidFill>
              </a:rPr>
              <a:t> (Augmented Reality)</a:t>
            </a:r>
          </a:p>
        </p:txBody>
      </p:sp>
      <p:sp>
        <p:nvSpPr>
          <p:cNvPr id="3" name="Content Placeholder 2">
            <a:extLst>
              <a:ext uri="{FF2B5EF4-FFF2-40B4-BE49-F238E27FC236}">
                <a16:creationId xmlns:a16="http://schemas.microsoft.com/office/drawing/2014/main" id="{78D8272A-0B35-4C77-859C-29773DABE059}"/>
              </a:ext>
            </a:extLst>
          </p:cNvPr>
          <p:cNvSpPr>
            <a:spLocks noGrp="1"/>
          </p:cNvSpPr>
          <p:nvPr>
            <p:ph idx="1"/>
          </p:nvPr>
        </p:nvSpPr>
        <p:spPr>
          <a:xfrm>
            <a:off x="4859419" y="4302493"/>
            <a:ext cx="4186989" cy="1677203"/>
          </a:xfrm>
        </p:spPr>
        <p:txBody>
          <a:bodyPr>
            <a:normAutofit fontScale="5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https://www.entrepreneur.com/video/305813</a:t>
            </a:r>
          </a:p>
        </p:txBody>
      </p:sp>
      <p:sp>
        <p:nvSpPr>
          <p:cNvPr id="4" name="Rectangle 3">
            <a:extLst>
              <a:ext uri="{FF2B5EF4-FFF2-40B4-BE49-F238E27FC236}">
                <a16:creationId xmlns:a16="http://schemas.microsoft.com/office/drawing/2014/main" id="{B0C87F22-ABDD-4A72-8903-709795ED6F5D}"/>
              </a:ext>
            </a:extLst>
          </p:cNvPr>
          <p:cNvSpPr/>
          <p:nvPr/>
        </p:nvSpPr>
        <p:spPr>
          <a:xfrm>
            <a:off x="431800" y="1719879"/>
            <a:ext cx="3948814" cy="44319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i="1" dirty="0">
                <a:solidFill>
                  <a:srgbClr val="2B2B2B"/>
                </a:solidFill>
                <a:latin typeface="SoDo Sans"/>
              </a:rPr>
              <a:t>By Linda Dahlstrom / Starbucks Newsroom</a:t>
            </a:r>
            <a:endParaRPr lang="en-US" sz="1600" dirty="0">
              <a:solidFill>
                <a:srgbClr val="2B2B2B"/>
              </a:solidFill>
              <a:latin typeface="SoDo Sans"/>
            </a:endParaRPr>
          </a:p>
          <a:p>
            <a:r>
              <a:rPr lang="en-US" sz="1400" b="1" dirty="0">
                <a:solidFill>
                  <a:srgbClr val="2B2B2B"/>
                </a:solidFill>
                <a:latin typeface="SoDo Sans"/>
              </a:rPr>
              <a:t>SHANGHAI, China</a:t>
            </a:r>
            <a:r>
              <a:rPr lang="en-US" sz="1400" dirty="0">
                <a:solidFill>
                  <a:srgbClr val="2B2B2B"/>
                </a:solidFill>
                <a:latin typeface="SoDo Sans"/>
              </a:rPr>
              <a:t> – Stand in front of the roasting cask at the first Starbucks Reserve Roastery in Asia and you’ll see a staggeringly beautiful, two-story copper vessel adorned with nearly 3,000 hand carved traditional Chinese chops, or stamps. </a:t>
            </a:r>
          </a:p>
          <a:p>
            <a:endParaRPr lang="en-US" sz="1400" dirty="0">
              <a:solidFill>
                <a:srgbClr val="2B2B2B"/>
              </a:solidFill>
              <a:latin typeface="SoDo Sans"/>
            </a:endParaRPr>
          </a:p>
          <a:p>
            <a:r>
              <a:rPr lang="en-US" sz="1400" dirty="0">
                <a:solidFill>
                  <a:srgbClr val="2B2B2B"/>
                </a:solidFill>
                <a:latin typeface="SoDo Sans"/>
              </a:rPr>
              <a:t>But hold your phone up to it, and new worlds reveal themselves. Suddenly, it’s as if you’ve gone through the looking glass. Via your phone, you’ll be able to peer inside the cask. You’ll be able to watch an animated version of newly roasted beans dropping into the cask.</a:t>
            </a:r>
          </a:p>
          <a:p>
            <a:endParaRPr lang="en-US" sz="1400" dirty="0">
              <a:solidFill>
                <a:srgbClr val="2B2B2B"/>
              </a:solidFill>
              <a:latin typeface="SoDo Sans"/>
            </a:endParaRPr>
          </a:p>
          <a:p>
            <a:r>
              <a:rPr lang="en-US" sz="1400" dirty="0">
                <a:solidFill>
                  <a:srgbClr val="2B2B2B"/>
                </a:solidFill>
                <a:latin typeface="SoDo Sans"/>
              </a:rPr>
              <a:t>You can virtually see them resting before they are whisked through copper pipes to the coffee bars. You can read about the process a bean goes through on the way to becoming a cup of coffee. What’s more, you can have that experience all over the Roastery.</a:t>
            </a:r>
            <a:endParaRPr lang="en-US" sz="1400" b="0" i="0" dirty="0">
              <a:solidFill>
                <a:srgbClr val="2B2B2B"/>
              </a:solidFill>
              <a:effectLst/>
              <a:latin typeface="SoDo Sans"/>
            </a:endParaRPr>
          </a:p>
        </p:txBody>
      </p:sp>
      <p:pic>
        <p:nvPicPr>
          <p:cNvPr id="5" name="Picture 4">
            <a:extLst>
              <a:ext uri="{FF2B5EF4-FFF2-40B4-BE49-F238E27FC236}">
                <a16:creationId xmlns:a16="http://schemas.microsoft.com/office/drawing/2014/main" id="{EA8811F7-0D64-4CA2-96EE-9413178DB785}"/>
              </a:ext>
            </a:extLst>
          </p:cNvPr>
          <p:cNvPicPr>
            <a:picLocks noChangeAspect="1"/>
          </p:cNvPicPr>
          <p:nvPr/>
        </p:nvPicPr>
        <p:blipFill>
          <a:blip r:embed="rId2"/>
          <a:stretch>
            <a:fillRect/>
          </a:stretch>
        </p:blipFill>
        <p:spPr>
          <a:xfrm>
            <a:off x="5484446" y="2235176"/>
            <a:ext cx="2936933" cy="2565133"/>
          </a:xfrm>
          <a:prstGeom prst="rect">
            <a:avLst/>
          </a:prstGeom>
        </p:spPr>
      </p:pic>
    </p:spTree>
    <p:extLst>
      <p:ext uri="{BB962C8B-B14F-4D97-AF65-F5344CB8AC3E}">
        <p14:creationId xmlns:p14="http://schemas.microsoft.com/office/powerpoint/2010/main" val="332461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040C-3752-4BD6-B270-84AECB2328F6}"/>
              </a:ext>
            </a:extLst>
          </p:cNvPr>
          <p:cNvSpPr>
            <a:spLocks noGrp="1"/>
          </p:cNvSpPr>
          <p:nvPr>
            <p:ph type="title"/>
          </p:nvPr>
        </p:nvSpPr>
        <p:spPr/>
        <p:txBody>
          <a:bodyPr/>
          <a:lstStyle/>
          <a:p>
            <a:r>
              <a:rPr lang="en-US" dirty="0">
                <a:solidFill>
                  <a:srgbClr val="FFC000"/>
                </a:solidFill>
              </a:rPr>
              <a:t>Supply Chain Planning</a:t>
            </a:r>
          </a:p>
        </p:txBody>
      </p:sp>
      <p:sp>
        <p:nvSpPr>
          <p:cNvPr id="3" name="Content Placeholder 2">
            <a:extLst>
              <a:ext uri="{FF2B5EF4-FFF2-40B4-BE49-F238E27FC236}">
                <a16:creationId xmlns:a16="http://schemas.microsoft.com/office/drawing/2014/main" id="{C2F04620-00C9-470D-BB43-D86761E8B1CC}"/>
              </a:ext>
            </a:extLst>
          </p:cNvPr>
          <p:cNvSpPr>
            <a:spLocks noGrp="1"/>
          </p:cNvSpPr>
          <p:nvPr>
            <p:ph idx="1"/>
          </p:nvPr>
        </p:nvSpPr>
        <p:spPr/>
        <p:txBody>
          <a:bodyPr>
            <a:normAutofit fontScale="25000" lnSpcReduction="20000"/>
          </a:bodyPr>
          <a:lstStyle/>
          <a:p>
            <a:pPr fontAlgn="base">
              <a:lnSpc>
                <a:spcPct val="170000"/>
              </a:lnSpc>
            </a:pPr>
            <a:r>
              <a:rPr lang="en-US" sz="4300" b="1" dirty="0">
                <a:solidFill>
                  <a:srgbClr val="FFC000"/>
                </a:solidFill>
                <a:latin typeface="Arial" panose="020B0604020202020204" pitchFamily="34" charset="0"/>
                <a:cs typeface="Arial" panose="020B0604020202020204" pitchFamily="34" charset="0"/>
              </a:rPr>
              <a:t>Supply planning </a:t>
            </a:r>
            <a:r>
              <a:rPr lang="en-US" sz="4300" dirty="0">
                <a:latin typeface="Arial" panose="020B0604020202020204" pitchFamily="34" charset="0"/>
                <a:cs typeface="Arial" panose="020B0604020202020204" pitchFamily="34" charset="0"/>
              </a:rPr>
              <a:t>determines how best to fulfill the requirements created from the demand plan. The objective is to balance supply and demand in a manner that achieves the financial and service objectives of the enterprise.</a:t>
            </a:r>
          </a:p>
          <a:p>
            <a:pPr fontAlgn="base">
              <a:lnSpc>
                <a:spcPct val="170000"/>
              </a:lnSpc>
            </a:pPr>
            <a:r>
              <a:rPr lang="en-US" sz="4300" b="1" dirty="0">
                <a:solidFill>
                  <a:srgbClr val="FFC000"/>
                </a:solidFill>
                <a:latin typeface="Arial" panose="020B0604020202020204" pitchFamily="34" charset="0"/>
                <a:cs typeface="Arial" panose="020B0604020202020204" pitchFamily="34" charset="0"/>
              </a:rPr>
              <a:t>Production planning </a:t>
            </a:r>
            <a:r>
              <a:rPr lang="en-US" sz="4300" dirty="0">
                <a:latin typeface="Arial" panose="020B0604020202020204" pitchFamily="34" charset="0"/>
                <a:cs typeface="Arial" panose="020B0604020202020204" pitchFamily="34" charset="0"/>
              </a:rPr>
              <a:t>addresses the production and manufacturing modules within a company. It considers the resource allocation of employees, materials, and of production capacity.</a:t>
            </a:r>
          </a:p>
          <a:p>
            <a:pPr fontAlgn="base">
              <a:lnSpc>
                <a:spcPct val="170000"/>
              </a:lnSpc>
            </a:pPr>
            <a:r>
              <a:rPr lang="en-US" sz="4300" b="1" dirty="0">
                <a:solidFill>
                  <a:srgbClr val="FFC000"/>
                </a:solidFill>
                <a:latin typeface="Arial" panose="020B0604020202020204" pitchFamily="34" charset="0"/>
                <a:cs typeface="Arial" panose="020B0604020202020204" pitchFamily="34" charset="0"/>
              </a:rPr>
              <a:t>Demand planning </a:t>
            </a:r>
            <a:r>
              <a:rPr lang="en-US" sz="4300" dirty="0">
                <a:latin typeface="Arial" panose="020B0604020202020204" pitchFamily="34" charset="0"/>
                <a:cs typeface="Arial" panose="020B0604020202020204" pitchFamily="34" charset="0"/>
              </a:rPr>
              <a:t>is the process of forecasting demand to make sure products can be reliably delivered. Effective demand planning can improve the accuracy of revenue forecasts, align inventory levels with peaks and troughs in demand, and enhance profitability for a particular channel or product.</a:t>
            </a:r>
          </a:p>
          <a:p>
            <a:pPr fontAlgn="base">
              <a:lnSpc>
                <a:spcPct val="170000"/>
              </a:lnSpc>
            </a:pPr>
            <a:r>
              <a:rPr lang="en-US" sz="4300" b="1" dirty="0">
                <a:solidFill>
                  <a:srgbClr val="FFC000"/>
                </a:solidFill>
                <a:latin typeface="Arial" panose="020B0604020202020204" pitchFamily="34" charset="0"/>
                <a:cs typeface="Arial" panose="020B0604020202020204" pitchFamily="34" charset="0"/>
              </a:rPr>
              <a:t>Sales and operations planning (</a:t>
            </a:r>
            <a:r>
              <a:rPr lang="en-US" sz="4300" b="1" dirty="0" err="1">
                <a:solidFill>
                  <a:srgbClr val="FFC000"/>
                </a:solidFill>
                <a:latin typeface="Arial" panose="020B0604020202020204" pitchFamily="34" charset="0"/>
                <a:cs typeface="Arial" panose="020B0604020202020204" pitchFamily="34" charset="0"/>
              </a:rPr>
              <a:t>S&amp;OP</a:t>
            </a:r>
            <a:r>
              <a:rPr lang="en-US" sz="4300" b="1" dirty="0">
                <a:solidFill>
                  <a:srgbClr val="FFC000"/>
                </a:solidFill>
                <a:latin typeface="Arial" panose="020B0604020202020204" pitchFamily="34" charset="0"/>
                <a:cs typeface="Arial" panose="020B0604020202020204" pitchFamily="34" charset="0"/>
              </a:rPr>
              <a:t>) </a:t>
            </a:r>
            <a:r>
              <a:rPr lang="en-US" sz="4300" dirty="0">
                <a:latin typeface="Arial" panose="020B0604020202020204" pitchFamily="34" charset="0"/>
                <a:cs typeface="Arial" panose="020B0604020202020204" pitchFamily="34" charset="0"/>
              </a:rPr>
              <a:t>is a monthly integrated business management process that empowers leadership to focus on key supply chain drivers, including sales, marketing, demand management, production, inventory management, and new product introduction.</a:t>
            </a:r>
          </a:p>
          <a:p>
            <a:pPr marL="0" indent="0">
              <a:lnSpc>
                <a:spcPct val="170000"/>
              </a:lnSpc>
              <a:buNone/>
            </a:pPr>
            <a:endParaRPr lang="en-US" i="1" dirty="0"/>
          </a:p>
          <a:p>
            <a:pPr marL="0" indent="0">
              <a:buNone/>
            </a:pPr>
            <a:endParaRPr lang="en-US" i="1" dirty="0"/>
          </a:p>
          <a:p>
            <a:pPr marL="0" indent="0">
              <a:buNone/>
            </a:pPr>
            <a:r>
              <a:rPr lang="en-US" i="1" dirty="0"/>
              <a:t>Source: </a:t>
            </a:r>
            <a:r>
              <a:rPr lang="en-US" dirty="0">
                <a:hlinkClick r:id="rId2"/>
              </a:rPr>
              <a:t>https://www.anaplan.com/blog/5-steps-to-smart-supply-chain-planning/</a:t>
            </a:r>
            <a:endParaRPr lang="en-US" i="1" dirty="0"/>
          </a:p>
        </p:txBody>
      </p:sp>
    </p:spTree>
    <p:extLst>
      <p:ext uri="{BB962C8B-B14F-4D97-AF65-F5344CB8AC3E}">
        <p14:creationId xmlns:p14="http://schemas.microsoft.com/office/powerpoint/2010/main" val="18258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133" y="322439"/>
            <a:ext cx="8566484" cy="1112688"/>
          </a:xfrm>
          <a:solidFill>
            <a:schemeClr val="accent1">
              <a:lumMod val="75000"/>
            </a:schemeClr>
          </a:solidFill>
        </p:spPr>
        <p:txBody>
          <a:bodyPr>
            <a:noAutofit/>
          </a:bodyPr>
          <a:lstStyle/>
          <a:p>
            <a:pPr algn="l"/>
            <a:r>
              <a:rPr lang="en-US" sz="3000" dirty="0"/>
              <a:t>Sample PowToon Project on Starbucks</a:t>
            </a:r>
            <a:endParaRPr lang="en-US" sz="2800" dirty="0">
              <a:solidFill>
                <a:srgbClr val="FFC000"/>
              </a:solidFill>
            </a:endParaRPr>
          </a:p>
        </p:txBody>
      </p:sp>
      <p:sp>
        <p:nvSpPr>
          <p:cNvPr id="5" name="TextBox 4">
            <a:extLst>
              <a:ext uri="{FF2B5EF4-FFF2-40B4-BE49-F238E27FC236}">
                <a16:creationId xmlns:a16="http://schemas.microsoft.com/office/drawing/2014/main" id="{94AE8470-3315-4BFC-83ED-5BCA9FD02F2C}"/>
              </a:ext>
            </a:extLst>
          </p:cNvPr>
          <p:cNvSpPr txBox="1"/>
          <p:nvPr/>
        </p:nvSpPr>
        <p:spPr>
          <a:xfrm>
            <a:off x="2189836" y="4584323"/>
            <a:ext cx="431729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hlinkClick r:id="rId2"/>
              </a:rPr>
              <a:t>https://www.youtube.com/watch?v=I5RB29kfEK8</a:t>
            </a:r>
            <a:endParaRPr lang="en-US" sz="1400" dirty="0"/>
          </a:p>
        </p:txBody>
      </p:sp>
      <p:pic>
        <p:nvPicPr>
          <p:cNvPr id="3" name="Picture 2">
            <a:extLst>
              <a:ext uri="{FF2B5EF4-FFF2-40B4-BE49-F238E27FC236}">
                <a16:creationId xmlns:a16="http://schemas.microsoft.com/office/drawing/2014/main" id="{FE2137B0-6727-4977-B1E5-9AA1300E6929}"/>
              </a:ext>
            </a:extLst>
          </p:cNvPr>
          <p:cNvPicPr>
            <a:picLocks noChangeAspect="1"/>
          </p:cNvPicPr>
          <p:nvPr/>
        </p:nvPicPr>
        <p:blipFill>
          <a:blip r:embed="rId3"/>
          <a:stretch>
            <a:fillRect/>
          </a:stretch>
        </p:blipFill>
        <p:spPr>
          <a:xfrm>
            <a:off x="2189836" y="2151350"/>
            <a:ext cx="4317290" cy="2432973"/>
          </a:xfrm>
          <a:prstGeom prst="rect">
            <a:avLst/>
          </a:prstGeom>
        </p:spPr>
      </p:pic>
    </p:spTree>
    <p:extLst>
      <p:ext uri="{BB962C8B-B14F-4D97-AF65-F5344CB8AC3E}">
        <p14:creationId xmlns:p14="http://schemas.microsoft.com/office/powerpoint/2010/main" val="221431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57F2-03F4-42E2-AA66-CA388E7F1564}"/>
              </a:ext>
            </a:extLst>
          </p:cNvPr>
          <p:cNvSpPr>
            <a:spLocks noGrp="1"/>
          </p:cNvSpPr>
          <p:nvPr>
            <p:ph type="title"/>
          </p:nvPr>
        </p:nvSpPr>
        <p:spPr/>
        <p:txBody>
          <a:bodyPr/>
          <a:lstStyle/>
          <a:p>
            <a:r>
              <a:rPr lang="en-US" dirty="0">
                <a:solidFill>
                  <a:srgbClr val="FFC000"/>
                </a:solidFill>
              </a:rPr>
              <a:t>Creating an Infographic</a:t>
            </a:r>
          </a:p>
        </p:txBody>
      </p:sp>
      <p:pic>
        <p:nvPicPr>
          <p:cNvPr id="4" name="Content Placeholder 3">
            <a:extLst>
              <a:ext uri="{FF2B5EF4-FFF2-40B4-BE49-F238E27FC236}">
                <a16:creationId xmlns:a16="http://schemas.microsoft.com/office/drawing/2014/main" id="{B73826C7-E4DF-4736-A2E8-8B449DB9C5F5}"/>
              </a:ext>
            </a:extLst>
          </p:cNvPr>
          <p:cNvPicPr>
            <a:picLocks noGrp="1" noChangeAspect="1"/>
          </p:cNvPicPr>
          <p:nvPr>
            <p:ph idx="1"/>
          </p:nvPr>
        </p:nvPicPr>
        <p:blipFill>
          <a:blip r:embed="rId2"/>
          <a:stretch>
            <a:fillRect/>
          </a:stretch>
        </p:blipFill>
        <p:spPr>
          <a:xfrm>
            <a:off x="154172" y="1668807"/>
            <a:ext cx="8835656" cy="4370486"/>
          </a:xfrm>
          <a:prstGeom prst="rect">
            <a:avLst/>
          </a:prstGeom>
        </p:spPr>
      </p:pic>
    </p:spTree>
    <p:extLst>
      <p:ext uri="{BB962C8B-B14F-4D97-AF65-F5344CB8AC3E}">
        <p14:creationId xmlns:p14="http://schemas.microsoft.com/office/powerpoint/2010/main" val="156408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319" y="110204"/>
            <a:ext cx="7035800" cy="1112688"/>
          </a:xfrm>
        </p:spPr>
        <p:txBody>
          <a:bodyPr>
            <a:normAutofit fontScale="90000"/>
          </a:bodyPr>
          <a:lstStyle/>
          <a:p>
            <a:r>
              <a:rPr lang="en-US" u="sng" dirty="0">
                <a:solidFill>
                  <a:srgbClr val="FFC000"/>
                </a:solidFill>
              </a:rPr>
              <a:t>Starbucks Company Profile</a:t>
            </a:r>
          </a:p>
        </p:txBody>
      </p:sp>
      <p:pic>
        <p:nvPicPr>
          <p:cNvPr id="3" name="Picture 2">
            <a:extLst>
              <a:ext uri="{FF2B5EF4-FFF2-40B4-BE49-F238E27FC236}">
                <a16:creationId xmlns:a16="http://schemas.microsoft.com/office/drawing/2014/main" id="{AA6E3B1B-9213-45EB-B47B-B5EB20A07823}"/>
              </a:ext>
            </a:extLst>
          </p:cNvPr>
          <p:cNvPicPr>
            <a:picLocks noChangeAspect="1"/>
          </p:cNvPicPr>
          <p:nvPr/>
        </p:nvPicPr>
        <p:blipFill>
          <a:blip r:embed="rId2"/>
          <a:stretch>
            <a:fillRect/>
          </a:stretch>
        </p:blipFill>
        <p:spPr>
          <a:xfrm>
            <a:off x="7403164" y="202614"/>
            <a:ext cx="1674796" cy="1116531"/>
          </a:xfrm>
          <a:prstGeom prst="rect">
            <a:avLst/>
          </a:prstGeom>
        </p:spPr>
      </p:pic>
      <p:pic>
        <p:nvPicPr>
          <p:cNvPr id="7" name="Picture 6">
            <a:extLst>
              <a:ext uri="{FF2B5EF4-FFF2-40B4-BE49-F238E27FC236}">
                <a16:creationId xmlns:a16="http://schemas.microsoft.com/office/drawing/2014/main" id="{278F4912-2651-4CD0-81DB-23D7BD0DBC19}"/>
              </a:ext>
            </a:extLst>
          </p:cNvPr>
          <p:cNvPicPr>
            <a:picLocks noChangeAspect="1"/>
          </p:cNvPicPr>
          <p:nvPr/>
        </p:nvPicPr>
        <p:blipFill>
          <a:blip r:embed="rId3">
            <a:duotone>
              <a:prstClr val="black"/>
              <a:schemeClr val="accent2">
                <a:tint val="45000"/>
                <a:satMod val="400000"/>
              </a:schemeClr>
            </a:duotone>
          </a:blip>
          <a:stretch>
            <a:fillRect/>
          </a:stretch>
        </p:blipFill>
        <p:spPr>
          <a:xfrm>
            <a:off x="202130" y="1270535"/>
            <a:ext cx="1742157" cy="4723181"/>
          </a:xfrm>
          <a:prstGeom prst="rect">
            <a:avLst/>
          </a:prstGeom>
        </p:spPr>
      </p:pic>
      <p:sp>
        <p:nvSpPr>
          <p:cNvPr id="8" name="TextBox 7">
            <a:extLst>
              <a:ext uri="{FF2B5EF4-FFF2-40B4-BE49-F238E27FC236}">
                <a16:creationId xmlns:a16="http://schemas.microsoft.com/office/drawing/2014/main" id="{E1E193E9-46D6-43FA-89A1-D87F9A86FF5F}"/>
              </a:ext>
            </a:extLst>
          </p:cNvPr>
          <p:cNvSpPr txBox="1"/>
          <p:nvPr/>
        </p:nvSpPr>
        <p:spPr>
          <a:xfrm>
            <a:off x="3997157" y="3251913"/>
            <a:ext cx="5024388" cy="1200329"/>
          </a:xfrm>
          <a:prstGeom prst="rect">
            <a:avLst/>
          </a:prstGeom>
          <a:solidFill>
            <a:schemeClr val="accent3">
              <a:lumMod val="75000"/>
            </a:schemeClr>
          </a:solidFill>
        </p:spPr>
        <p:txBody>
          <a:bodyPr wrap="square" rtlCol="0">
            <a:spAutoFit/>
          </a:bodyPr>
          <a:lstStyle/>
          <a:p>
            <a:r>
              <a:rPr lang="en-US" dirty="0"/>
              <a:t>Starbucks is named after the first mate in Herman Melville’s </a:t>
            </a:r>
            <a:r>
              <a:rPr lang="en-US" i="1" dirty="0"/>
              <a:t>Moby Dick</a:t>
            </a:r>
            <a:r>
              <a:rPr lang="en-US" dirty="0"/>
              <a:t>. Their logo is also inspired by the sea—featuring a twin-tailed siren from Greek mythology.</a:t>
            </a:r>
          </a:p>
        </p:txBody>
      </p:sp>
      <p:sp>
        <p:nvSpPr>
          <p:cNvPr id="9" name="TextBox 8">
            <a:extLst>
              <a:ext uri="{FF2B5EF4-FFF2-40B4-BE49-F238E27FC236}">
                <a16:creationId xmlns:a16="http://schemas.microsoft.com/office/drawing/2014/main" id="{122D4754-CE44-4618-807D-CFC78682EECC}"/>
              </a:ext>
            </a:extLst>
          </p:cNvPr>
          <p:cNvSpPr txBox="1"/>
          <p:nvPr/>
        </p:nvSpPr>
        <p:spPr>
          <a:xfrm>
            <a:off x="2195220" y="1710439"/>
            <a:ext cx="4957011" cy="1200329"/>
          </a:xfrm>
          <a:prstGeom prst="rect">
            <a:avLst/>
          </a:prstGeom>
          <a:solidFill>
            <a:schemeClr val="accent2">
              <a:lumMod val="60000"/>
              <a:lumOff val="40000"/>
            </a:schemeClr>
          </a:solidFill>
        </p:spPr>
        <p:txBody>
          <a:bodyPr wrap="square" rtlCol="0">
            <a:spAutoFit/>
          </a:bodyPr>
          <a:lstStyle/>
          <a:p>
            <a:r>
              <a:rPr lang="en-US" dirty="0"/>
              <a:t>Began in 1971 as a single store in Seattle’s Pike Place Market as a roaster and retailer of whole bean and ground coffee, tea and spices.</a:t>
            </a:r>
          </a:p>
        </p:txBody>
      </p:sp>
      <p:sp>
        <p:nvSpPr>
          <p:cNvPr id="10" name="TextBox 9">
            <a:extLst>
              <a:ext uri="{FF2B5EF4-FFF2-40B4-BE49-F238E27FC236}">
                <a16:creationId xmlns:a16="http://schemas.microsoft.com/office/drawing/2014/main" id="{45E254FA-FF83-44F4-B338-531A0BF73711}"/>
              </a:ext>
            </a:extLst>
          </p:cNvPr>
          <p:cNvSpPr txBox="1"/>
          <p:nvPr/>
        </p:nvSpPr>
        <p:spPr>
          <a:xfrm>
            <a:off x="2723949" y="4793387"/>
            <a:ext cx="3349592" cy="1200329"/>
          </a:xfrm>
          <a:prstGeom prst="rect">
            <a:avLst/>
          </a:prstGeom>
          <a:solidFill>
            <a:schemeClr val="accent2">
              <a:lumMod val="75000"/>
            </a:schemeClr>
          </a:solidFill>
        </p:spPr>
        <p:txBody>
          <a:bodyPr wrap="square" rtlCol="0">
            <a:spAutoFit/>
          </a:bodyPr>
          <a:lstStyle/>
          <a:p>
            <a:r>
              <a:rPr lang="en-US" b="1" dirty="0">
                <a:solidFill>
                  <a:srgbClr val="FFFF00"/>
                </a:solidFill>
              </a:rPr>
              <a:t>Mission: To inspire and nurture the human spirit—one person, one cup and one neighborhood at a time.</a:t>
            </a:r>
          </a:p>
        </p:txBody>
      </p:sp>
    </p:spTree>
    <p:extLst>
      <p:ext uri="{BB962C8B-B14F-4D97-AF65-F5344CB8AC3E}">
        <p14:creationId xmlns:p14="http://schemas.microsoft.com/office/powerpoint/2010/main" val="46924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22259-BFA8-4A56-8541-E9B13CE6B91C}"/>
              </a:ext>
            </a:extLst>
          </p:cNvPr>
          <p:cNvSpPr>
            <a:spLocks noGrp="1"/>
          </p:cNvSpPr>
          <p:nvPr>
            <p:ph type="title"/>
          </p:nvPr>
        </p:nvSpPr>
        <p:spPr>
          <a:xfrm>
            <a:off x="0" y="5858540"/>
            <a:ext cx="7035800" cy="751330"/>
          </a:xfrm>
          <a:prstGeom prst="rect">
            <a:avLst/>
          </a:prstGeom>
        </p:spPr>
        <p:txBody>
          <a:bodyPr anchor="ctr">
            <a:normAutofit/>
          </a:bodyPr>
          <a:lstStyle/>
          <a:p>
            <a:r>
              <a:rPr lang="en-US" sz="2100" dirty="0">
                <a:solidFill>
                  <a:schemeClr val="tx1"/>
                </a:solidFill>
                <a:highlight>
                  <a:srgbClr val="FFFF00"/>
                </a:highlight>
              </a:rPr>
              <a:t>https://www.youtube.com/watch?v=XUBeH7VQaFY</a:t>
            </a:r>
          </a:p>
        </p:txBody>
      </p:sp>
      <p:pic>
        <p:nvPicPr>
          <p:cNvPr id="4" name="Picture 3">
            <a:extLst>
              <a:ext uri="{FF2B5EF4-FFF2-40B4-BE49-F238E27FC236}">
                <a16:creationId xmlns:a16="http://schemas.microsoft.com/office/drawing/2014/main" id="{F0C35AB2-FDDF-4FF0-BCDD-8D1C4D438950}"/>
              </a:ext>
            </a:extLst>
          </p:cNvPr>
          <p:cNvPicPr>
            <a:picLocks noChangeAspect="1"/>
          </p:cNvPicPr>
          <p:nvPr/>
        </p:nvPicPr>
        <p:blipFill>
          <a:blip r:embed="rId3"/>
          <a:stretch>
            <a:fillRect/>
          </a:stretch>
        </p:blipFill>
        <p:spPr>
          <a:xfrm>
            <a:off x="459709" y="747344"/>
            <a:ext cx="6811183" cy="3558842"/>
          </a:xfrm>
          <a:prstGeom prst="rect">
            <a:avLst/>
          </a:prstGeom>
          <a:noFill/>
        </p:spPr>
      </p:pic>
      <p:sp>
        <p:nvSpPr>
          <p:cNvPr id="2" name="TextBox 1">
            <a:extLst>
              <a:ext uri="{FF2B5EF4-FFF2-40B4-BE49-F238E27FC236}">
                <a16:creationId xmlns:a16="http://schemas.microsoft.com/office/drawing/2014/main" id="{27E1A5D7-0AD7-44FB-8FCA-2ACDE138ABF3}"/>
              </a:ext>
            </a:extLst>
          </p:cNvPr>
          <p:cNvSpPr txBox="1"/>
          <p:nvPr/>
        </p:nvSpPr>
        <p:spPr>
          <a:xfrm>
            <a:off x="5007935" y="4306186"/>
            <a:ext cx="2177897" cy="369332"/>
          </a:xfrm>
          <a:prstGeom prst="rect">
            <a:avLst/>
          </a:prstGeom>
          <a:noFill/>
        </p:spPr>
        <p:txBody>
          <a:bodyPr wrap="square" rtlCol="0">
            <a:spAutoFit/>
          </a:bodyPr>
          <a:lstStyle/>
          <a:p>
            <a:pPr algn="r"/>
            <a:r>
              <a:rPr lang="en-US" dirty="0"/>
              <a:t>01/20/2019</a:t>
            </a:r>
          </a:p>
        </p:txBody>
      </p:sp>
    </p:spTree>
    <p:extLst>
      <p:ext uri="{BB962C8B-B14F-4D97-AF65-F5344CB8AC3E}">
        <p14:creationId xmlns:p14="http://schemas.microsoft.com/office/powerpoint/2010/main" val="208228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4444" y="627425"/>
            <a:ext cx="7035800" cy="1112688"/>
          </a:xfrm>
        </p:spPr>
        <p:txBody>
          <a:bodyPr/>
          <a:lstStyle/>
          <a:p>
            <a:r>
              <a:rPr lang="en-US" dirty="0">
                <a:solidFill>
                  <a:srgbClr val="FFC000"/>
                </a:solidFill>
              </a:rPr>
              <a:t>Main Stages of Production</a:t>
            </a:r>
          </a:p>
        </p:txBody>
      </p:sp>
      <p:pic>
        <p:nvPicPr>
          <p:cNvPr id="4" name="Picture 3">
            <a:extLst>
              <a:ext uri="{FF2B5EF4-FFF2-40B4-BE49-F238E27FC236}">
                <a16:creationId xmlns:a16="http://schemas.microsoft.com/office/drawing/2014/main" id="{B1D67996-375A-4900-A066-F4C80CC777F5}"/>
              </a:ext>
            </a:extLst>
          </p:cNvPr>
          <p:cNvPicPr>
            <a:picLocks noChangeAspect="1"/>
          </p:cNvPicPr>
          <p:nvPr/>
        </p:nvPicPr>
        <p:blipFill>
          <a:blip r:embed="rId2"/>
          <a:stretch>
            <a:fillRect/>
          </a:stretch>
        </p:blipFill>
        <p:spPr>
          <a:xfrm>
            <a:off x="1561440" y="1916189"/>
            <a:ext cx="6203053" cy="3340105"/>
          </a:xfrm>
          <a:prstGeom prst="rect">
            <a:avLst/>
          </a:prstGeom>
        </p:spPr>
      </p:pic>
    </p:spTree>
    <p:extLst>
      <p:ext uri="{BB962C8B-B14F-4D97-AF65-F5344CB8AC3E}">
        <p14:creationId xmlns:p14="http://schemas.microsoft.com/office/powerpoint/2010/main" val="247189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00" y="225574"/>
            <a:ext cx="7035800" cy="1112688"/>
          </a:xfrm>
        </p:spPr>
        <p:txBody>
          <a:bodyPr/>
          <a:lstStyle/>
          <a:p>
            <a:r>
              <a:rPr lang="en-US" dirty="0">
                <a:solidFill>
                  <a:srgbClr val="FFC000"/>
                </a:solidFill>
              </a:rPr>
              <a:t>Starbucks Supply Chain</a:t>
            </a:r>
          </a:p>
        </p:txBody>
      </p:sp>
      <p:sp>
        <p:nvSpPr>
          <p:cNvPr id="3" name="Rectangle 2">
            <a:extLst>
              <a:ext uri="{FF2B5EF4-FFF2-40B4-BE49-F238E27FC236}">
                <a16:creationId xmlns:a16="http://schemas.microsoft.com/office/drawing/2014/main" id="{4697CB87-0DAA-48D8-8261-475262534894}"/>
              </a:ext>
            </a:extLst>
          </p:cNvPr>
          <p:cNvSpPr/>
          <p:nvPr/>
        </p:nvSpPr>
        <p:spPr>
          <a:xfrm>
            <a:off x="3864543" y="5519738"/>
            <a:ext cx="4572000" cy="646331"/>
          </a:xfrm>
          <a:prstGeom prst="rect">
            <a:avLst/>
          </a:prstGeom>
        </p:spPr>
        <p:txBody>
          <a:bodyPr>
            <a:spAutoFit/>
          </a:bodyPr>
          <a:lstStyle/>
          <a:p>
            <a:r>
              <a:rPr lang="en-US" dirty="0"/>
              <a:t>https://www.youtube.com/watch?v=ElYNhGbOTOQ</a:t>
            </a:r>
          </a:p>
        </p:txBody>
      </p:sp>
      <p:pic>
        <p:nvPicPr>
          <p:cNvPr id="4" name="Picture 3">
            <a:extLst>
              <a:ext uri="{FF2B5EF4-FFF2-40B4-BE49-F238E27FC236}">
                <a16:creationId xmlns:a16="http://schemas.microsoft.com/office/drawing/2014/main" id="{A709C353-CFA5-41F1-982C-50486D570AA5}"/>
              </a:ext>
            </a:extLst>
          </p:cNvPr>
          <p:cNvPicPr>
            <a:picLocks noChangeAspect="1"/>
          </p:cNvPicPr>
          <p:nvPr/>
        </p:nvPicPr>
        <p:blipFill>
          <a:blip r:embed="rId2"/>
          <a:stretch>
            <a:fillRect/>
          </a:stretch>
        </p:blipFill>
        <p:spPr>
          <a:xfrm>
            <a:off x="1172944" y="1498552"/>
            <a:ext cx="7035801" cy="3860896"/>
          </a:xfrm>
          <a:prstGeom prst="rect">
            <a:avLst/>
          </a:prstGeom>
        </p:spPr>
      </p:pic>
    </p:spTree>
    <p:extLst>
      <p:ext uri="{BB962C8B-B14F-4D97-AF65-F5344CB8AC3E}">
        <p14:creationId xmlns:p14="http://schemas.microsoft.com/office/powerpoint/2010/main" val="283888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799" y="244474"/>
            <a:ext cx="8279063" cy="1325563"/>
          </a:xfrm>
        </p:spPr>
        <p:txBody>
          <a:bodyPr/>
          <a:lstStyle/>
          <a:p>
            <a:r>
              <a:rPr lang="en-US" dirty="0">
                <a:solidFill>
                  <a:srgbClr val="FFC000"/>
                </a:solidFill>
              </a:rPr>
              <a:t>Starbucks Distribution Flow</a:t>
            </a:r>
          </a:p>
        </p:txBody>
      </p:sp>
      <p:pic>
        <p:nvPicPr>
          <p:cNvPr id="6" name="Picture 5">
            <a:extLst>
              <a:ext uri="{FF2B5EF4-FFF2-40B4-BE49-F238E27FC236}">
                <a16:creationId xmlns:a16="http://schemas.microsoft.com/office/drawing/2014/main" id="{879E839D-0BE5-4F13-BB37-0A3F8985901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58679" y="1570037"/>
            <a:ext cx="5649310" cy="4286566"/>
          </a:xfrm>
          <a:prstGeom prst="rect">
            <a:avLst/>
          </a:prstGeom>
        </p:spPr>
      </p:pic>
    </p:spTree>
    <p:extLst>
      <p:ext uri="{BB962C8B-B14F-4D97-AF65-F5344CB8AC3E}">
        <p14:creationId xmlns:p14="http://schemas.microsoft.com/office/powerpoint/2010/main" val="335015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843" y="600609"/>
            <a:ext cx="8433067" cy="1325563"/>
          </a:xfrm>
        </p:spPr>
        <p:txBody>
          <a:bodyPr>
            <a:normAutofit fontScale="90000"/>
          </a:bodyPr>
          <a:lstStyle/>
          <a:p>
            <a:br>
              <a:rPr lang="en-US" sz="4000" b="0" dirty="0"/>
            </a:br>
            <a:r>
              <a:rPr lang="en-US" sz="3600" dirty="0">
                <a:solidFill>
                  <a:srgbClr val="FFC000"/>
                </a:solidFill>
              </a:rPr>
              <a:t>The Starbucks Supply Chain Transformation</a:t>
            </a:r>
            <a:br>
              <a:rPr lang="en-US" b="0" dirty="0"/>
            </a:br>
            <a:endParaRPr lang="en-US" dirty="0"/>
          </a:p>
        </p:txBody>
      </p:sp>
      <p:sp>
        <p:nvSpPr>
          <p:cNvPr id="3" name="Content Placeholder 2"/>
          <p:cNvSpPr>
            <a:spLocks noGrp="1"/>
          </p:cNvSpPr>
          <p:nvPr>
            <p:ph idx="1"/>
          </p:nvPr>
        </p:nvSpPr>
        <p:spPr>
          <a:xfrm>
            <a:off x="422843" y="2064669"/>
            <a:ext cx="8298314" cy="4530726"/>
          </a:xfrm>
        </p:spPr>
        <p:txBody>
          <a:bodyPr>
            <a:normAutofit/>
          </a:bodyPr>
          <a:lstStyle/>
          <a:p>
            <a:r>
              <a:rPr lang="en-US" sz="1400" b="1" noProof="1">
                <a:solidFill>
                  <a:srgbClr val="FFC000"/>
                </a:solidFill>
              </a:rPr>
              <a:t>Reorganize:</a:t>
            </a:r>
            <a:r>
              <a:rPr lang="en-US" sz="1400" noProof="1"/>
              <a:t> In the latter stages of 2008, the company took an important step to simplify and centralize their previously fragmented supply chain. The team reorganized it so that every role fell into one of four basic functional groups: plan, source, make, and deliver.</a:t>
            </a:r>
          </a:p>
          <a:p>
            <a:r>
              <a:rPr lang="en-US" sz="1400" b="1" noProof="1">
                <a:solidFill>
                  <a:srgbClr val="FFC000"/>
                </a:solidFill>
              </a:rPr>
              <a:t>Cut cost and improve service: </a:t>
            </a:r>
            <a:r>
              <a:rPr lang="en-US" sz="1400" noProof="1"/>
              <a:t>With the reorganization accomplished, each functional group was tasked with finding improvements. The sourcing group, for example, worked on identifying the factors that were causing price increases. Through research, it better understood what products should cost, and as a result, could negotiate better contracts. For its part, the manufacturing group determined that it could reduce cost as well as delivery time by opening a fifth U.S. roasting plant. Another important aspect of the transformation was the introduction of weekly scorecards with very clear service, cost, and productivity metrics. This approach allowed the extended supply chain to have a common frame of reference, with goals aligned with overall enterprise success. One of the key logistics measures was that of order receipt “On time in full.”</a:t>
            </a:r>
          </a:p>
          <a:p>
            <a:r>
              <a:rPr lang="en-US" sz="1400" b="1" noProof="1">
                <a:solidFill>
                  <a:srgbClr val="FFC000"/>
                </a:solidFill>
              </a:rPr>
              <a:t>Future capabilities: </a:t>
            </a:r>
            <a:r>
              <a:rPr lang="en-US" sz="1400" noProof="1"/>
              <a:t>With systems established to ensure supply chain execution in the present and into the near future, the company began a process of taking particular care to hire only the best talent available to replenish its supply chain leadership team. The company also committed itself to onboard training for existing staff. </a:t>
            </a:r>
          </a:p>
          <a:p>
            <a:pPr marL="0" indent="0">
              <a:buNone/>
            </a:pPr>
            <a:r>
              <a:rPr lang="en-US" sz="1400" noProof="1"/>
              <a:t>_____________________________</a:t>
            </a:r>
          </a:p>
          <a:p>
            <a:pPr marL="0" indent="0">
              <a:buNone/>
            </a:pPr>
            <a:r>
              <a:rPr lang="en-US" sz="1000" i="1" noProof="1"/>
              <a:t>Source: The Balance Small Business • https://www.thebalancesmb.com/how-starbucks-changed-supply-chain-management-4156894</a:t>
            </a:r>
          </a:p>
        </p:txBody>
      </p:sp>
    </p:spTree>
    <p:extLst>
      <p:ext uri="{BB962C8B-B14F-4D97-AF65-F5344CB8AC3E}">
        <p14:creationId xmlns:p14="http://schemas.microsoft.com/office/powerpoint/2010/main" val="256363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247DE-0917-4E52-87BA-8A8D8E69DE57}"/>
              </a:ext>
            </a:extLst>
          </p:cNvPr>
          <p:cNvPicPr>
            <a:picLocks noChangeAspect="1"/>
          </p:cNvPicPr>
          <p:nvPr/>
        </p:nvPicPr>
        <p:blipFill>
          <a:blip r:embed="rId2"/>
          <a:stretch>
            <a:fillRect/>
          </a:stretch>
        </p:blipFill>
        <p:spPr>
          <a:xfrm>
            <a:off x="0" y="0"/>
            <a:ext cx="9153625" cy="6089904"/>
          </a:xfrm>
          <a:prstGeom prst="rect">
            <a:avLst/>
          </a:prstGeom>
        </p:spPr>
      </p:pic>
      <p:sp>
        <p:nvSpPr>
          <p:cNvPr id="2" name="Title 1"/>
          <p:cNvSpPr>
            <a:spLocks noGrp="1"/>
          </p:cNvSpPr>
          <p:nvPr>
            <p:ph type="title"/>
          </p:nvPr>
        </p:nvSpPr>
        <p:spPr>
          <a:xfrm>
            <a:off x="2414605" y="6089904"/>
            <a:ext cx="7035800" cy="701731"/>
          </a:xfrm>
        </p:spPr>
        <p:txBody>
          <a:bodyPr>
            <a:spAutoFit/>
          </a:bodyPr>
          <a:lstStyle/>
          <a:p>
            <a:r>
              <a:rPr lang="en-US" dirty="0">
                <a:solidFill>
                  <a:srgbClr val="002060"/>
                </a:solidFill>
              </a:rPr>
              <a:t>Innovation at Starbucks</a:t>
            </a:r>
          </a:p>
        </p:txBody>
      </p:sp>
    </p:spTree>
    <p:extLst>
      <p:ext uri="{BB962C8B-B14F-4D97-AF65-F5344CB8AC3E}">
        <p14:creationId xmlns:p14="http://schemas.microsoft.com/office/powerpoint/2010/main" val="130351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4427"/>
            <a:ext cx="5381859" cy="1112688"/>
          </a:xfrm>
        </p:spPr>
        <p:txBody>
          <a:bodyPr/>
          <a:lstStyle/>
          <a:p>
            <a:r>
              <a:rPr lang="en-US" dirty="0">
                <a:solidFill>
                  <a:srgbClr val="FFC000"/>
                </a:solidFill>
              </a:rPr>
              <a:t>Super-Sized Cafe</a:t>
            </a:r>
          </a:p>
        </p:txBody>
      </p:sp>
      <p:sp>
        <p:nvSpPr>
          <p:cNvPr id="3" name="Rectangle 2">
            <a:extLst>
              <a:ext uri="{FF2B5EF4-FFF2-40B4-BE49-F238E27FC236}">
                <a16:creationId xmlns:a16="http://schemas.microsoft.com/office/drawing/2014/main" id="{07888CC7-6DC0-4C71-9461-18C062A74D1E}"/>
              </a:ext>
            </a:extLst>
          </p:cNvPr>
          <p:cNvSpPr/>
          <p:nvPr/>
        </p:nvSpPr>
        <p:spPr>
          <a:xfrm>
            <a:off x="135957" y="1905506"/>
            <a:ext cx="5683718"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solidFill>
                  <a:srgbClr val="333333"/>
                </a:solidFill>
                <a:latin typeface="acta-book"/>
              </a:rPr>
              <a:t>Starbucks Corp. is testing its upscale and super-sized cafe concept overseas with a Roastery in China, the company’s fastest-growing market, as the pace of worldwide sales stalls.</a:t>
            </a:r>
          </a:p>
          <a:p>
            <a:endParaRPr lang="en-US" sz="1600" dirty="0">
              <a:solidFill>
                <a:srgbClr val="333333"/>
              </a:solidFill>
              <a:latin typeface="acta-book"/>
            </a:endParaRPr>
          </a:p>
          <a:p>
            <a:r>
              <a:rPr lang="en-US" sz="1600" dirty="0">
                <a:solidFill>
                  <a:srgbClr val="333333"/>
                </a:solidFill>
                <a:latin typeface="acta-book"/>
              </a:rPr>
              <a:t>The 30,000 square-feet store--about half the size of a soccer pitch--opens in Shanghai and is part of moves championed by founder and Chairman Howard Schultz.</a:t>
            </a:r>
          </a:p>
          <a:p>
            <a:endParaRPr lang="en-US" sz="1600" dirty="0">
              <a:solidFill>
                <a:srgbClr val="333333"/>
              </a:solidFill>
              <a:latin typeface="acta-book"/>
            </a:endParaRPr>
          </a:p>
          <a:p>
            <a:r>
              <a:rPr lang="en-US" sz="1600" dirty="0">
                <a:solidFill>
                  <a:srgbClr val="333333"/>
                </a:solidFill>
                <a:latin typeface="acta-book"/>
              </a:rPr>
              <a:t>Customers at the cavernous new store on the famous West Nanjing Road shopping strip can watch beans being roasted, sample high-end brews and use a Starbucks augmented reality digital app to interact with the store.</a:t>
            </a:r>
            <a:endParaRPr lang="en-US" sz="1600" b="0" i="0" dirty="0">
              <a:solidFill>
                <a:srgbClr val="333333"/>
              </a:solidFill>
              <a:effectLst/>
              <a:latin typeface="acta-book"/>
            </a:endParaRPr>
          </a:p>
        </p:txBody>
      </p:sp>
      <p:sp>
        <p:nvSpPr>
          <p:cNvPr id="4" name="Rectangle 3">
            <a:extLst>
              <a:ext uri="{FF2B5EF4-FFF2-40B4-BE49-F238E27FC236}">
                <a16:creationId xmlns:a16="http://schemas.microsoft.com/office/drawing/2014/main" id="{776809C4-D50E-4F4D-A703-30ABCDEED683}"/>
              </a:ext>
            </a:extLst>
          </p:cNvPr>
          <p:cNvSpPr/>
          <p:nvPr/>
        </p:nvSpPr>
        <p:spPr>
          <a:xfrm>
            <a:off x="4182177" y="5743157"/>
            <a:ext cx="4572000" cy="646331"/>
          </a:xfrm>
          <a:prstGeom prst="rect">
            <a:avLst/>
          </a:prstGeom>
        </p:spPr>
        <p:txBody>
          <a:bodyPr>
            <a:spAutoFit/>
          </a:bodyPr>
          <a:lstStyle/>
          <a:p>
            <a:r>
              <a:rPr lang="en-US" dirty="0"/>
              <a:t>https://www.youtube.com/watch?v=PI76gHMMmVk&amp;vl=en</a:t>
            </a:r>
          </a:p>
        </p:txBody>
      </p:sp>
      <p:pic>
        <p:nvPicPr>
          <p:cNvPr id="5" name="Picture 4">
            <a:extLst>
              <a:ext uri="{FF2B5EF4-FFF2-40B4-BE49-F238E27FC236}">
                <a16:creationId xmlns:a16="http://schemas.microsoft.com/office/drawing/2014/main" id="{21EBC0C1-7802-404B-9E70-CD43F787B4DD}"/>
              </a:ext>
            </a:extLst>
          </p:cNvPr>
          <p:cNvPicPr>
            <a:picLocks noChangeAspect="1"/>
          </p:cNvPicPr>
          <p:nvPr/>
        </p:nvPicPr>
        <p:blipFill>
          <a:blip r:embed="rId2"/>
          <a:stretch>
            <a:fillRect/>
          </a:stretch>
        </p:blipFill>
        <p:spPr>
          <a:xfrm>
            <a:off x="6150543" y="848807"/>
            <a:ext cx="2857500" cy="1600200"/>
          </a:xfrm>
          <a:prstGeom prst="rect">
            <a:avLst/>
          </a:prstGeom>
        </p:spPr>
      </p:pic>
    </p:spTree>
    <p:extLst>
      <p:ext uri="{BB962C8B-B14F-4D97-AF65-F5344CB8AC3E}">
        <p14:creationId xmlns:p14="http://schemas.microsoft.com/office/powerpoint/2010/main" val="3316760207"/>
      </p:ext>
    </p:extLst>
  </p:cSld>
  <p:clrMapOvr>
    <a:masterClrMapping/>
  </p:clrMapOvr>
</p:sld>
</file>

<file path=ppt/theme/theme1.xml><?xml version="1.0" encoding="utf-8"?>
<a:theme xmlns:a="http://schemas.openxmlformats.org/drawingml/2006/main" name="Office t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ija2" id="{19DA7055-F5FF-4AC7-9996-F419E879A0E2}" vid="{089F27E5-7D36-4AC9-8979-592AA527768A}"/>
    </a:ext>
  </a:extLst>
</a:theme>
</file>

<file path=docProps/app.xml><?xml version="1.0" encoding="utf-8"?>
<Properties xmlns="http://schemas.openxmlformats.org/officeDocument/2006/extended-properties" xmlns:vt="http://schemas.openxmlformats.org/officeDocument/2006/docPropsVTypes">
  <TotalTime>93</TotalTime>
  <Words>904</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acta-book</vt:lpstr>
      <vt:lpstr>Arial</vt:lpstr>
      <vt:lpstr>SoDo Sans</vt:lpstr>
      <vt:lpstr>Trebuchet MS</vt:lpstr>
      <vt:lpstr>Office tema</vt:lpstr>
      <vt:lpstr>Starbucks</vt:lpstr>
      <vt:lpstr>Starbucks Company Profile</vt:lpstr>
      <vt:lpstr>https://www.youtube.com/watch?v=XUBeH7VQaFY</vt:lpstr>
      <vt:lpstr>Main Stages of Production</vt:lpstr>
      <vt:lpstr>Starbucks Supply Chain</vt:lpstr>
      <vt:lpstr>Starbucks Distribution Flow</vt:lpstr>
      <vt:lpstr> The Starbucks Supply Chain Transformation </vt:lpstr>
      <vt:lpstr>Innovation at Starbucks</vt:lpstr>
      <vt:lpstr>Super-Sized Cafe</vt:lpstr>
      <vt:lpstr>Starbucks Introduces AR  (Augmented Reality)</vt:lpstr>
      <vt:lpstr>Supply Chain Planning</vt:lpstr>
      <vt:lpstr>Sample PowToon Project on Starbucks</vt:lpstr>
      <vt:lpstr>Creating an Infographic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Starbucks</dc:title>
  <dc:creator>ARIANE KAVASS</dc:creator>
  <cp:lastModifiedBy>ARIANE KAVASS</cp:lastModifiedBy>
  <cp:revision>9</cp:revision>
  <cp:lastPrinted>2019-07-16T12:16:20Z</cp:lastPrinted>
  <dcterms:created xsi:type="dcterms:W3CDTF">2019-06-08T13:07:21Z</dcterms:created>
  <dcterms:modified xsi:type="dcterms:W3CDTF">2019-10-27T11:48:02Z</dcterms:modified>
</cp:coreProperties>
</file>