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71" r:id="rId8"/>
    <p:sldId id="265" r:id="rId9"/>
    <p:sldId id="266" r:id="rId10"/>
    <p:sldId id="268" r:id="rId11"/>
    <p:sldId id="269" r:id="rId12"/>
    <p:sldId id="270" r:id="rId13"/>
    <p:sldId id="264" r:id="rId14"/>
    <p:sldId id="267" r:id="rId15"/>
    <p:sldId id="272" r:id="rId16"/>
    <p:sldId id="263"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C1A00"/>
    <a:srgbClr val="003296"/>
    <a:srgbClr val="1D3A00"/>
    <a:srgbClr val="E39A39"/>
    <a:srgbClr val="5EEC3C"/>
    <a:srgbClr val="FFC901"/>
    <a:srgbClr val="FE9202"/>
    <a:srgbClr val="FEA402"/>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774" y="78"/>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965" y="1808225"/>
            <a:ext cx="8246070" cy="878054"/>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48965" y="2877160"/>
            <a:ext cx="8246071" cy="458115"/>
          </a:xfrm>
        </p:spPr>
        <p:txBody>
          <a:bodyPr>
            <a:normAutofit/>
          </a:bodyPr>
          <a:lstStyle>
            <a:lvl1pPr marL="0" indent="0" algn="r">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D1E00DFB-2C03-4729-AB24-0ADA44C1FD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586585"/>
            <a:ext cx="8246070" cy="458116"/>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97405"/>
            <a:ext cx="8246070" cy="3664920"/>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30" y="281175"/>
            <a:ext cx="6108200" cy="572644"/>
          </a:xfrm>
        </p:spPr>
        <p:txBody>
          <a:bodyPr>
            <a:normAutofit/>
          </a:bodyPr>
          <a:lstStyle>
            <a:lvl1pPr algn="r">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30" y="1082877"/>
            <a:ext cx="6108200" cy="3625589"/>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8093365"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488533"/>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1960930"/>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488533"/>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1960930"/>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7/27/2020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848A625B-696C-430E-BDD0-827845A7C9D8}"/>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hyperlink" Target="https://www.agronometrics.com/static/mangoboard/index.html" TargetMode="External"/><Relationship Id="rId5" Type="http://schemas.microsoft.com/office/2007/relationships/hdphoto" Target="../media/hdphoto8.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ibm.com/blockchain/resources/disaster-recovery/?urx=true"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ispot.tv/ad/w9Bi/ibm-cloud-blockchain-the-blockchain-built-for-smarter-busines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ibm.com/blockchain/what-is-blockchain"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time_continue=4&amp;v=SV0KXBxSoio&amp;feature=emb_logo" TargetMode="External"/><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4949" y="1655520"/>
            <a:ext cx="5955495" cy="1030758"/>
          </a:xfrm>
        </p:spPr>
        <p:txBody>
          <a:bodyPr>
            <a:normAutofit/>
          </a:bodyPr>
          <a:lstStyle/>
          <a:p>
            <a:r>
              <a:rPr lang="en-US" sz="3000" b="1" dirty="0">
                <a:solidFill>
                  <a:srgbClr val="FFC000"/>
                </a:solidFill>
              </a:rPr>
              <a:t>Supply Chain Trends - Blockchain</a:t>
            </a:r>
          </a:p>
        </p:txBody>
      </p:sp>
      <p:sp>
        <p:nvSpPr>
          <p:cNvPr id="3" name="Subtitle 2"/>
          <p:cNvSpPr>
            <a:spLocks noGrp="1"/>
          </p:cNvSpPr>
          <p:nvPr>
            <p:ph type="subTitle" idx="1"/>
          </p:nvPr>
        </p:nvSpPr>
        <p:spPr>
          <a:xfrm>
            <a:off x="601669" y="2877160"/>
            <a:ext cx="7940661" cy="610820"/>
          </a:xfrm>
        </p:spPr>
        <p:txBody>
          <a:bodyPr>
            <a:normAutofit/>
          </a:bodyPr>
          <a:lstStyle/>
          <a:p>
            <a:r>
              <a:rPr lang="en-US" sz="2000" b="1" dirty="0">
                <a:solidFill>
                  <a:srgbClr val="FFC000"/>
                </a:solidFill>
              </a:rPr>
              <a:t>Supply Chain I</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31031A-3077-44EB-81B3-ECEA2820C603}"/>
              </a:ext>
            </a:extLst>
          </p:cNvPr>
          <p:cNvSpPr txBox="1"/>
          <p:nvPr/>
        </p:nvSpPr>
        <p:spPr>
          <a:xfrm>
            <a:off x="907080" y="1502815"/>
            <a:ext cx="3864788" cy="523220"/>
          </a:xfrm>
          <a:prstGeom prst="rect">
            <a:avLst/>
          </a:prstGeom>
          <a:noFill/>
        </p:spPr>
        <p:txBody>
          <a:bodyPr wrap="square" rtlCol="0">
            <a:spAutoFit/>
          </a:bodyPr>
          <a:lstStyle/>
          <a:p>
            <a:endParaRPr lang="en-US" sz="1400" b="0" i="0" dirty="0">
              <a:effectLst/>
              <a:latin typeface="Roboto" panose="02000000000000000000" pitchFamily="2" charset="0"/>
            </a:endParaRPr>
          </a:p>
          <a:p>
            <a:endParaRPr lang="en-US" sz="1400" dirty="0"/>
          </a:p>
        </p:txBody>
      </p:sp>
      <p:pic>
        <p:nvPicPr>
          <p:cNvPr id="5" name="Picture 4">
            <a:extLst>
              <a:ext uri="{FF2B5EF4-FFF2-40B4-BE49-F238E27FC236}">
                <a16:creationId xmlns:a16="http://schemas.microsoft.com/office/drawing/2014/main" id="{A0F93093-A7D6-445F-9DAB-EBDE23A9029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a:off x="1476978" y="1356181"/>
            <a:ext cx="6190043" cy="3522570"/>
          </a:xfrm>
          <a:prstGeom prst="rect">
            <a:avLst/>
          </a:prstGeom>
        </p:spPr>
      </p:pic>
      <p:sp>
        <p:nvSpPr>
          <p:cNvPr id="3" name="Title 2">
            <a:extLst>
              <a:ext uri="{FF2B5EF4-FFF2-40B4-BE49-F238E27FC236}">
                <a16:creationId xmlns:a16="http://schemas.microsoft.com/office/drawing/2014/main" id="{198C81D3-AB34-4E9C-BCE5-B2EB6D57BD9D}"/>
              </a:ext>
            </a:extLst>
          </p:cNvPr>
          <p:cNvSpPr>
            <a:spLocks noGrp="1"/>
          </p:cNvSpPr>
          <p:nvPr>
            <p:ph type="title"/>
          </p:nvPr>
        </p:nvSpPr>
        <p:spPr>
          <a:xfrm>
            <a:off x="1050635" y="381770"/>
            <a:ext cx="8093365" cy="610820"/>
          </a:xfrm>
        </p:spPr>
        <p:txBody>
          <a:bodyPr>
            <a:normAutofit/>
          </a:bodyPr>
          <a:lstStyle/>
          <a:p>
            <a:r>
              <a:rPr lang="en-US" sz="2400" b="1" dirty="0">
                <a:solidFill>
                  <a:srgbClr val="FFC000"/>
                </a:solidFill>
              </a:rPr>
              <a:t>Food Traceability and Transparency</a:t>
            </a:r>
          </a:p>
        </p:txBody>
      </p:sp>
    </p:spTree>
    <p:extLst>
      <p:ext uri="{BB962C8B-B14F-4D97-AF65-F5344CB8AC3E}">
        <p14:creationId xmlns:p14="http://schemas.microsoft.com/office/powerpoint/2010/main" val="65349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31031A-3077-44EB-81B3-ECEA2820C603}"/>
              </a:ext>
            </a:extLst>
          </p:cNvPr>
          <p:cNvSpPr txBox="1"/>
          <p:nvPr/>
        </p:nvSpPr>
        <p:spPr>
          <a:xfrm>
            <a:off x="907080" y="1502815"/>
            <a:ext cx="3864788" cy="523220"/>
          </a:xfrm>
          <a:prstGeom prst="rect">
            <a:avLst/>
          </a:prstGeom>
          <a:noFill/>
        </p:spPr>
        <p:txBody>
          <a:bodyPr wrap="square" rtlCol="0">
            <a:spAutoFit/>
          </a:bodyPr>
          <a:lstStyle/>
          <a:p>
            <a:endParaRPr lang="en-US" sz="1400" b="0" i="0" dirty="0">
              <a:effectLst/>
              <a:latin typeface="Roboto" panose="02000000000000000000" pitchFamily="2" charset="0"/>
            </a:endParaRPr>
          </a:p>
          <a:p>
            <a:endParaRPr lang="en-US" sz="1400" dirty="0"/>
          </a:p>
        </p:txBody>
      </p:sp>
      <p:pic>
        <p:nvPicPr>
          <p:cNvPr id="5" name="Picture 4">
            <a:extLst>
              <a:ext uri="{FF2B5EF4-FFF2-40B4-BE49-F238E27FC236}">
                <a16:creationId xmlns:a16="http://schemas.microsoft.com/office/drawing/2014/main" id="{A0F93093-A7D6-445F-9DAB-EBDE23A9029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a:off x="1476978" y="1376516"/>
            <a:ext cx="6190043" cy="3481899"/>
          </a:xfrm>
          <a:prstGeom prst="rect">
            <a:avLst/>
          </a:prstGeom>
        </p:spPr>
      </p:pic>
      <p:sp>
        <p:nvSpPr>
          <p:cNvPr id="3" name="Title 2">
            <a:extLst>
              <a:ext uri="{FF2B5EF4-FFF2-40B4-BE49-F238E27FC236}">
                <a16:creationId xmlns:a16="http://schemas.microsoft.com/office/drawing/2014/main" id="{198C81D3-AB34-4E9C-BCE5-B2EB6D57BD9D}"/>
              </a:ext>
            </a:extLst>
          </p:cNvPr>
          <p:cNvSpPr>
            <a:spLocks noGrp="1"/>
          </p:cNvSpPr>
          <p:nvPr>
            <p:ph type="title"/>
          </p:nvPr>
        </p:nvSpPr>
        <p:spPr>
          <a:xfrm>
            <a:off x="1050635" y="381770"/>
            <a:ext cx="8093365" cy="610820"/>
          </a:xfrm>
        </p:spPr>
        <p:txBody>
          <a:bodyPr>
            <a:normAutofit/>
          </a:bodyPr>
          <a:lstStyle/>
          <a:p>
            <a:r>
              <a:rPr lang="en-US" sz="2400" b="1" dirty="0">
                <a:solidFill>
                  <a:srgbClr val="FFC000"/>
                </a:solidFill>
              </a:rPr>
              <a:t>Life of a Mango</a:t>
            </a:r>
          </a:p>
        </p:txBody>
      </p:sp>
    </p:spTree>
    <p:extLst>
      <p:ext uri="{BB962C8B-B14F-4D97-AF65-F5344CB8AC3E}">
        <p14:creationId xmlns:p14="http://schemas.microsoft.com/office/powerpoint/2010/main" val="235624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31031A-3077-44EB-81B3-ECEA2820C603}"/>
              </a:ext>
            </a:extLst>
          </p:cNvPr>
          <p:cNvSpPr txBox="1"/>
          <p:nvPr/>
        </p:nvSpPr>
        <p:spPr>
          <a:xfrm>
            <a:off x="907080" y="1502815"/>
            <a:ext cx="3864788" cy="523220"/>
          </a:xfrm>
          <a:prstGeom prst="rect">
            <a:avLst/>
          </a:prstGeom>
          <a:noFill/>
        </p:spPr>
        <p:txBody>
          <a:bodyPr wrap="square" rtlCol="0">
            <a:spAutoFit/>
          </a:bodyPr>
          <a:lstStyle/>
          <a:p>
            <a:endParaRPr lang="en-US" sz="1400" b="0" i="0" dirty="0">
              <a:effectLst/>
              <a:latin typeface="Roboto" panose="02000000000000000000" pitchFamily="2" charset="0"/>
            </a:endParaRPr>
          </a:p>
          <a:p>
            <a:endParaRPr lang="en-US" sz="1400" dirty="0"/>
          </a:p>
        </p:txBody>
      </p:sp>
      <p:sp>
        <p:nvSpPr>
          <p:cNvPr id="3" name="Title 2">
            <a:extLst>
              <a:ext uri="{FF2B5EF4-FFF2-40B4-BE49-F238E27FC236}">
                <a16:creationId xmlns:a16="http://schemas.microsoft.com/office/drawing/2014/main" id="{198C81D3-AB34-4E9C-BCE5-B2EB6D57BD9D}"/>
              </a:ext>
            </a:extLst>
          </p:cNvPr>
          <p:cNvSpPr>
            <a:spLocks noGrp="1"/>
          </p:cNvSpPr>
          <p:nvPr>
            <p:ph type="title"/>
          </p:nvPr>
        </p:nvSpPr>
        <p:spPr>
          <a:xfrm>
            <a:off x="1050635" y="381770"/>
            <a:ext cx="8093365" cy="610820"/>
          </a:xfrm>
        </p:spPr>
        <p:txBody>
          <a:bodyPr>
            <a:normAutofit/>
          </a:bodyPr>
          <a:lstStyle/>
          <a:p>
            <a:r>
              <a:rPr lang="en-US" sz="2400" b="1" dirty="0">
                <a:solidFill>
                  <a:srgbClr val="FFC000"/>
                </a:solidFill>
              </a:rPr>
              <a:t>Mango Board Agronometrics</a:t>
            </a:r>
          </a:p>
        </p:txBody>
      </p:sp>
      <p:pic>
        <p:nvPicPr>
          <p:cNvPr id="4" name="Picture 3">
            <a:extLst>
              <a:ext uri="{FF2B5EF4-FFF2-40B4-BE49-F238E27FC236}">
                <a16:creationId xmlns:a16="http://schemas.microsoft.com/office/drawing/2014/main" id="{7CAE7523-B58B-49BF-B391-05B546297D3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3555" y="1197405"/>
            <a:ext cx="8774583" cy="1679755"/>
          </a:xfrm>
          <a:prstGeom prst="rect">
            <a:avLst/>
          </a:prstGeom>
        </p:spPr>
      </p:pic>
      <p:pic>
        <p:nvPicPr>
          <p:cNvPr id="8" name="Picture 7">
            <a:extLst>
              <a:ext uri="{FF2B5EF4-FFF2-40B4-BE49-F238E27FC236}">
                <a16:creationId xmlns:a16="http://schemas.microsoft.com/office/drawing/2014/main" id="{C083CFE2-F551-45ED-8F57-033020B995C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43555" y="2947879"/>
            <a:ext cx="8774583" cy="1658367"/>
          </a:xfrm>
          <a:prstGeom prst="rect">
            <a:avLst/>
          </a:prstGeom>
        </p:spPr>
      </p:pic>
      <p:sp>
        <p:nvSpPr>
          <p:cNvPr id="9" name="TextBox 8">
            <a:extLst>
              <a:ext uri="{FF2B5EF4-FFF2-40B4-BE49-F238E27FC236}">
                <a16:creationId xmlns:a16="http://schemas.microsoft.com/office/drawing/2014/main" id="{81BB566B-42C5-4244-B390-EEA9D1A57D89}"/>
              </a:ext>
            </a:extLst>
          </p:cNvPr>
          <p:cNvSpPr txBox="1"/>
          <p:nvPr/>
        </p:nvSpPr>
        <p:spPr>
          <a:xfrm>
            <a:off x="4419295" y="4668187"/>
            <a:ext cx="4428445" cy="261610"/>
          </a:xfrm>
          <a:prstGeom prst="rect">
            <a:avLst/>
          </a:prstGeom>
          <a:noFill/>
        </p:spPr>
        <p:txBody>
          <a:bodyPr wrap="square" rtlCol="0">
            <a:spAutoFit/>
          </a:bodyPr>
          <a:lstStyle/>
          <a:p>
            <a:r>
              <a:rPr lang="en-US" sz="1100" i="1" dirty="0"/>
              <a:t>Source: </a:t>
            </a:r>
            <a:r>
              <a:rPr lang="en-US" sz="1100" dirty="0">
                <a:hlinkClick r:id="rId6"/>
              </a:rPr>
              <a:t>https://www.agronometrics.com/static/mangoboard/index.html</a:t>
            </a:r>
            <a:endParaRPr lang="en-US" sz="1100" i="1" dirty="0"/>
          </a:p>
        </p:txBody>
      </p:sp>
    </p:spTree>
    <p:extLst>
      <p:ext uri="{BB962C8B-B14F-4D97-AF65-F5344CB8AC3E}">
        <p14:creationId xmlns:p14="http://schemas.microsoft.com/office/powerpoint/2010/main" val="2029590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2245" y="128470"/>
            <a:ext cx="6108200" cy="763525"/>
          </a:xfrm>
        </p:spPr>
        <p:txBody>
          <a:bodyPr>
            <a:normAutofit/>
          </a:bodyPr>
          <a:lstStyle/>
          <a:p>
            <a:r>
              <a:rPr lang="en-US" sz="2400" b="1" dirty="0">
                <a:solidFill>
                  <a:srgbClr val="FFC000"/>
                </a:solidFill>
              </a:rPr>
              <a:t>Essential Question: Benefits to Consumers?</a:t>
            </a:r>
          </a:p>
        </p:txBody>
      </p:sp>
      <p:sp>
        <p:nvSpPr>
          <p:cNvPr id="8" name="TextBox 7">
            <a:extLst>
              <a:ext uri="{FF2B5EF4-FFF2-40B4-BE49-F238E27FC236}">
                <a16:creationId xmlns:a16="http://schemas.microsoft.com/office/drawing/2014/main" id="{9E1431D2-5BCC-4314-980D-2B4DEABA6C0F}"/>
              </a:ext>
            </a:extLst>
          </p:cNvPr>
          <p:cNvSpPr txBox="1"/>
          <p:nvPr/>
        </p:nvSpPr>
        <p:spPr>
          <a:xfrm>
            <a:off x="4113884" y="1350110"/>
            <a:ext cx="4428445" cy="2585323"/>
          </a:xfrm>
          <a:prstGeom prst="rect">
            <a:avLst/>
          </a:prstGeom>
          <a:noFill/>
        </p:spPr>
        <p:txBody>
          <a:bodyPr wrap="square" rtlCol="0">
            <a:spAutoFit/>
          </a:bodyPr>
          <a:lstStyle/>
          <a:p>
            <a:r>
              <a:rPr lang="en-US" dirty="0"/>
              <a:t>How will Walmart’s blockchain partnership with IBM on the traceability of mangoes benefit the end consumer?</a:t>
            </a:r>
          </a:p>
          <a:p>
            <a:endParaRPr lang="en-US" dirty="0"/>
          </a:p>
          <a:p>
            <a:r>
              <a:rPr lang="en-US" dirty="0"/>
              <a:t>_______________________</a:t>
            </a:r>
          </a:p>
          <a:p>
            <a:r>
              <a:rPr lang="en-US" dirty="0"/>
              <a:t>_______________________</a:t>
            </a:r>
          </a:p>
          <a:p>
            <a:r>
              <a:rPr lang="en-US" dirty="0"/>
              <a:t>_______________________</a:t>
            </a:r>
          </a:p>
          <a:p>
            <a:r>
              <a:rPr lang="en-US" dirty="0"/>
              <a:t>_______________________</a:t>
            </a:r>
          </a:p>
          <a:p>
            <a:r>
              <a:rPr lang="en-US" dirty="0"/>
              <a:t>_______________________</a:t>
            </a:r>
          </a:p>
        </p:txBody>
      </p:sp>
      <p:pic>
        <p:nvPicPr>
          <p:cNvPr id="12" name="Picture 11" descr="A drawing of a cartoon character&#10;&#10;Description automatically generated">
            <a:extLst>
              <a:ext uri="{FF2B5EF4-FFF2-40B4-BE49-F238E27FC236}">
                <a16:creationId xmlns:a16="http://schemas.microsoft.com/office/drawing/2014/main" id="{5E0A98B5-343F-45D4-9B7F-BE28BC022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419" y="928386"/>
            <a:ext cx="881062" cy="1295399"/>
          </a:xfrm>
          <a:prstGeom prst="rect">
            <a:avLst/>
          </a:prstGeom>
        </p:spPr>
      </p:pic>
    </p:spTree>
    <p:extLst>
      <p:ext uri="{BB962C8B-B14F-4D97-AF65-F5344CB8AC3E}">
        <p14:creationId xmlns:p14="http://schemas.microsoft.com/office/powerpoint/2010/main" val="2055980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0635" y="355753"/>
            <a:ext cx="8093365" cy="878053"/>
          </a:xfrm>
        </p:spPr>
        <p:txBody>
          <a:bodyPr>
            <a:normAutofit fontScale="90000"/>
          </a:bodyPr>
          <a:lstStyle/>
          <a:p>
            <a:br>
              <a:rPr lang="en-US" sz="2700" b="1" dirty="0">
                <a:solidFill>
                  <a:srgbClr val="FFC000"/>
                </a:solidFill>
              </a:rPr>
            </a:br>
            <a:r>
              <a:rPr lang="en-US" sz="2700" b="1" dirty="0">
                <a:solidFill>
                  <a:srgbClr val="FFC000"/>
                </a:solidFill>
              </a:rPr>
              <a:t>Themes of Blockchain</a:t>
            </a:r>
            <a:br>
              <a:rPr lang="en-US" b="0" i="0" dirty="0">
                <a:solidFill>
                  <a:srgbClr val="000000"/>
                </a:solidFill>
                <a:effectLst/>
                <a:latin typeface="Open Sans" panose="020B0606030504020204" pitchFamily="34" charset="0"/>
              </a:rPr>
            </a:br>
            <a:endParaRPr lang="en-US" b="1" dirty="0">
              <a:solidFill>
                <a:srgbClr val="FFC000"/>
              </a:solidFill>
            </a:endParaRPr>
          </a:p>
        </p:txBody>
      </p:sp>
      <p:sp>
        <p:nvSpPr>
          <p:cNvPr id="7" name="TextBox 6">
            <a:extLst>
              <a:ext uri="{FF2B5EF4-FFF2-40B4-BE49-F238E27FC236}">
                <a16:creationId xmlns:a16="http://schemas.microsoft.com/office/drawing/2014/main" id="{4031031A-3077-44EB-81B3-ECEA2820C603}"/>
              </a:ext>
            </a:extLst>
          </p:cNvPr>
          <p:cNvSpPr txBox="1"/>
          <p:nvPr/>
        </p:nvSpPr>
        <p:spPr>
          <a:xfrm>
            <a:off x="907080" y="1502815"/>
            <a:ext cx="3864788" cy="523220"/>
          </a:xfrm>
          <a:prstGeom prst="rect">
            <a:avLst/>
          </a:prstGeom>
          <a:noFill/>
        </p:spPr>
        <p:txBody>
          <a:bodyPr wrap="square" rtlCol="0">
            <a:spAutoFit/>
          </a:bodyPr>
          <a:lstStyle/>
          <a:p>
            <a:endParaRPr lang="en-US" sz="1400" b="0" i="0" dirty="0">
              <a:effectLst/>
              <a:latin typeface="Roboto" panose="02000000000000000000" pitchFamily="2" charset="0"/>
            </a:endParaRPr>
          </a:p>
          <a:p>
            <a:endParaRPr lang="en-US" sz="1400" dirty="0"/>
          </a:p>
        </p:txBody>
      </p:sp>
      <p:pic>
        <p:nvPicPr>
          <p:cNvPr id="5" name="Picture 4">
            <a:extLst>
              <a:ext uri="{FF2B5EF4-FFF2-40B4-BE49-F238E27FC236}">
                <a16:creationId xmlns:a16="http://schemas.microsoft.com/office/drawing/2014/main" id="{A0F93093-A7D6-445F-9DAB-EBDE23A9029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a:off x="1376240" y="1356181"/>
            <a:ext cx="6391519" cy="3522570"/>
          </a:xfrm>
          <a:prstGeom prst="rect">
            <a:avLst/>
          </a:prstGeom>
        </p:spPr>
      </p:pic>
    </p:spTree>
    <p:extLst>
      <p:ext uri="{BB962C8B-B14F-4D97-AF65-F5344CB8AC3E}">
        <p14:creationId xmlns:p14="http://schemas.microsoft.com/office/powerpoint/2010/main" val="366165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2245" y="128470"/>
            <a:ext cx="6108200" cy="763525"/>
          </a:xfrm>
        </p:spPr>
        <p:txBody>
          <a:bodyPr>
            <a:normAutofit/>
          </a:bodyPr>
          <a:lstStyle/>
          <a:p>
            <a:r>
              <a:rPr lang="en-US" sz="2400" b="1" dirty="0">
                <a:solidFill>
                  <a:srgbClr val="FFC000"/>
                </a:solidFill>
              </a:rPr>
              <a:t>How Blockchain is Transforming Disaster Relief</a:t>
            </a:r>
          </a:p>
        </p:txBody>
      </p:sp>
      <p:sp>
        <p:nvSpPr>
          <p:cNvPr id="6" name="TextBox 5">
            <a:extLst>
              <a:ext uri="{FF2B5EF4-FFF2-40B4-BE49-F238E27FC236}">
                <a16:creationId xmlns:a16="http://schemas.microsoft.com/office/drawing/2014/main" id="{F44A0507-7872-45F3-BB80-EDD669268074}"/>
              </a:ext>
            </a:extLst>
          </p:cNvPr>
          <p:cNvSpPr txBox="1"/>
          <p:nvPr/>
        </p:nvSpPr>
        <p:spPr>
          <a:xfrm>
            <a:off x="2697619" y="1179430"/>
            <a:ext cx="6260905" cy="369332"/>
          </a:xfrm>
          <a:prstGeom prst="rect">
            <a:avLst/>
          </a:prstGeom>
          <a:noFill/>
        </p:spPr>
        <p:txBody>
          <a:bodyPr wrap="square" rtlCol="0">
            <a:spAutoFit/>
          </a:bodyPr>
          <a:lstStyle/>
          <a:p>
            <a:r>
              <a:rPr lang="en-US" b="0" i="0" dirty="0">
                <a:solidFill>
                  <a:srgbClr val="323232"/>
                </a:solidFill>
                <a:effectLst/>
                <a:latin typeface="ibm-plex-sans"/>
              </a:rPr>
              <a:t>Bonds of Trust</a:t>
            </a:r>
            <a:endParaRPr lang="en-US" dirty="0"/>
          </a:p>
        </p:txBody>
      </p:sp>
      <p:pic>
        <p:nvPicPr>
          <p:cNvPr id="5" name="Picture 4">
            <a:extLst>
              <a:ext uri="{FF2B5EF4-FFF2-40B4-BE49-F238E27FC236}">
                <a16:creationId xmlns:a16="http://schemas.microsoft.com/office/drawing/2014/main" id="{B267153B-9A14-491B-94F3-FF050BD8BFD3}"/>
              </a:ext>
            </a:extLst>
          </p:cNvPr>
          <p:cNvPicPr>
            <a:picLocks noChangeAspect="1"/>
          </p:cNvPicPr>
          <p:nvPr/>
        </p:nvPicPr>
        <p:blipFill>
          <a:blip r:embed="rId2"/>
          <a:stretch>
            <a:fillRect/>
          </a:stretch>
        </p:blipFill>
        <p:spPr>
          <a:xfrm>
            <a:off x="2739540" y="1836197"/>
            <a:ext cx="5946345" cy="2550321"/>
          </a:xfrm>
          <a:prstGeom prst="rect">
            <a:avLst/>
          </a:prstGeom>
        </p:spPr>
      </p:pic>
      <p:sp>
        <p:nvSpPr>
          <p:cNvPr id="9" name="TextBox 8">
            <a:extLst>
              <a:ext uri="{FF2B5EF4-FFF2-40B4-BE49-F238E27FC236}">
                <a16:creationId xmlns:a16="http://schemas.microsoft.com/office/drawing/2014/main" id="{9B6058C7-B6A3-4F76-BB9F-50A2D7738E88}"/>
              </a:ext>
            </a:extLst>
          </p:cNvPr>
          <p:cNvSpPr txBox="1"/>
          <p:nvPr/>
        </p:nvSpPr>
        <p:spPr>
          <a:xfrm>
            <a:off x="3919259" y="4574936"/>
            <a:ext cx="5039265" cy="553998"/>
          </a:xfrm>
          <a:prstGeom prst="rect">
            <a:avLst/>
          </a:prstGeom>
          <a:noFill/>
        </p:spPr>
        <p:txBody>
          <a:bodyPr wrap="square">
            <a:spAutoFit/>
          </a:bodyPr>
          <a:lstStyle/>
          <a:p>
            <a:r>
              <a:rPr lang="en-US" sz="1200" dirty="0">
                <a:hlinkClick r:id="rId3"/>
              </a:rPr>
              <a:t>https://www.ibm.com/blockchain/resources/disaster-recovery/?urx=true</a:t>
            </a:r>
            <a:endParaRPr lang="en-US" sz="1200" dirty="0"/>
          </a:p>
          <a:p>
            <a:endParaRPr lang="en-US" dirty="0"/>
          </a:p>
        </p:txBody>
      </p:sp>
    </p:spTree>
    <p:extLst>
      <p:ext uri="{BB962C8B-B14F-4D97-AF65-F5344CB8AC3E}">
        <p14:creationId xmlns:p14="http://schemas.microsoft.com/office/powerpoint/2010/main" val="2579910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7080" y="0"/>
            <a:ext cx="8093365" cy="878053"/>
          </a:xfrm>
        </p:spPr>
        <p:txBody>
          <a:bodyPr>
            <a:normAutofit fontScale="90000"/>
          </a:bodyPr>
          <a:lstStyle/>
          <a:p>
            <a:br>
              <a:rPr lang="en-US" sz="2700" b="1" dirty="0">
                <a:solidFill>
                  <a:srgbClr val="FFC000"/>
                </a:solidFill>
              </a:rPr>
            </a:br>
            <a:r>
              <a:rPr lang="en-US" sz="2700" b="1" dirty="0">
                <a:solidFill>
                  <a:srgbClr val="FFC000"/>
                </a:solidFill>
              </a:rPr>
              <a:t>Project: Blockchain at Walmart: Tracking</a:t>
            </a:r>
            <a:br>
              <a:rPr lang="en-US" sz="2700" b="1" dirty="0">
                <a:solidFill>
                  <a:srgbClr val="FFC000"/>
                </a:solidFill>
              </a:rPr>
            </a:br>
            <a:r>
              <a:rPr lang="en-US" sz="2700" b="1" dirty="0">
                <a:solidFill>
                  <a:srgbClr val="FFC000"/>
                </a:solidFill>
              </a:rPr>
              <a:t> Food from Farm to Fork</a:t>
            </a:r>
            <a:br>
              <a:rPr lang="en-US" b="0" i="0" dirty="0">
                <a:solidFill>
                  <a:srgbClr val="000000"/>
                </a:solidFill>
                <a:effectLst/>
                <a:latin typeface="Open Sans" panose="020B0606030504020204" pitchFamily="34" charset="0"/>
              </a:rPr>
            </a:br>
            <a:endParaRPr lang="en-US" b="1" dirty="0">
              <a:solidFill>
                <a:srgbClr val="FFC000"/>
              </a:solidFill>
            </a:endParaRPr>
          </a:p>
        </p:txBody>
      </p:sp>
      <p:pic>
        <p:nvPicPr>
          <p:cNvPr id="5" name="Picture 4">
            <a:extLst>
              <a:ext uri="{FF2B5EF4-FFF2-40B4-BE49-F238E27FC236}">
                <a16:creationId xmlns:a16="http://schemas.microsoft.com/office/drawing/2014/main" id="{2C4D1A3B-BD17-472D-89F5-F367FCC4C573}"/>
              </a:ext>
            </a:extLst>
          </p:cNvPr>
          <p:cNvPicPr>
            <a:picLocks noChangeAspect="1"/>
          </p:cNvPicPr>
          <p:nvPr/>
        </p:nvPicPr>
        <p:blipFill>
          <a:blip r:embed="rId2"/>
          <a:stretch>
            <a:fillRect/>
          </a:stretch>
        </p:blipFill>
        <p:spPr>
          <a:xfrm>
            <a:off x="296260" y="1502815"/>
            <a:ext cx="4419145" cy="2478025"/>
          </a:xfrm>
          <a:prstGeom prst="rect">
            <a:avLst/>
          </a:prstGeom>
        </p:spPr>
      </p:pic>
      <p:sp>
        <p:nvSpPr>
          <p:cNvPr id="7" name="TextBox 6">
            <a:extLst>
              <a:ext uri="{FF2B5EF4-FFF2-40B4-BE49-F238E27FC236}">
                <a16:creationId xmlns:a16="http://schemas.microsoft.com/office/drawing/2014/main" id="{4031031A-3077-44EB-81B3-ECEA2820C603}"/>
              </a:ext>
            </a:extLst>
          </p:cNvPr>
          <p:cNvSpPr txBox="1"/>
          <p:nvPr/>
        </p:nvSpPr>
        <p:spPr>
          <a:xfrm>
            <a:off x="4877410" y="1350110"/>
            <a:ext cx="3864788" cy="3308598"/>
          </a:xfrm>
          <a:prstGeom prst="rect">
            <a:avLst/>
          </a:prstGeom>
          <a:solidFill>
            <a:schemeClr val="accent1">
              <a:lumMod val="75000"/>
            </a:schemeClr>
          </a:solidFill>
        </p:spPr>
        <p:txBody>
          <a:bodyPr wrap="square" rtlCol="0">
            <a:spAutoFit/>
          </a:bodyPr>
          <a:lstStyle/>
          <a:p>
            <a:r>
              <a:rPr lang="en-US" sz="1100" b="1" dirty="0">
                <a:solidFill>
                  <a:schemeClr val="bg1"/>
                </a:solidFill>
              </a:rPr>
              <a:t>Food safety has always been a global concern. According to the World Health Organization, about 420,000 people die each year due to food poisoning.</a:t>
            </a:r>
          </a:p>
          <a:p>
            <a:endParaRPr lang="en-US" sz="1100" b="1" dirty="0">
              <a:solidFill>
                <a:schemeClr val="bg1"/>
              </a:solidFill>
            </a:endParaRPr>
          </a:p>
          <a:p>
            <a:r>
              <a:rPr lang="en-US" sz="1100" b="1" dirty="0">
                <a:solidFill>
                  <a:schemeClr val="bg1"/>
                </a:solidFill>
              </a:rPr>
              <a:t>In the U.S. alone, the total cost caused by food-related concerns—spanning from medical costs to economic loss due to halted productivity—range from $55.5 billion to $93.2 billion a year. This cost has increased by 20% in the last four years according to IBM.</a:t>
            </a:r>
          </a:p>
          <a:p>
            <a:endParaRPr lang="en-US" sz="1100" b="1" i="0" dirty="0">
              <a:solidFill>
                <a:schemeClr val="bg1"/>
              </a:solidFill>
              <a:effectLst/>
              <a:latin typeface="ibm-plex-sans"/>
            </a:endParaRPr>
          </a:p>
          <a:p>
            <a:r>
              <a:rPr lang="en-US" sz="1100" b="1" dirty="0">
                <a:solidFill>
                  <a:schemeClr val="bg1"/>
                </a:solidFill>
              </a:rPr>
              <a:t>These food-borne illnesses happen all over the world. In most cases, it takes authorities days if not weeks to isolate the problem before it can be contained.</a:t>
            </a:r>
          </a:p>
          <a:p>
            <a:endParaRPr lang="en-US" sz="1100" b="1" dirty="0">
              <a:solidFill>
                <a:schemeClr val="bg1"/>
              </a:solidFill>
            </a:endParaRPr>
          </a:p>
          <a:p>
            <a:r>
              <a:rPr lang="en-US" sz="1100" b="1" dirty="0">
                <a:solidFill>
                  <a:schemeClr val="bg1"/>
                </a:solidFill>
              </a:rPr>
              <a:t>Why does it take that long to trace the source? It’s slow because participants in the food industry supply chain each have their own information silos. Food can only be traced one step at a time. Blockchain in combination with the Internet of Things (IoT) might just be able to solve this problem. </a:t>
            </a:r>
            <a:endParaRPr lang="en-US" sz="1400" b="1" dirty="0"/>
          </a:p>
        </p:txBody>
      </p:sp>
    </p:spTree>
    <p:extLst>
      <p:ext uri="{BB962C8B-B14F-4D97-AF65-F5344CB8AC3E}">
        <p14:creationId xmlns:p14="http://schemas.microsoft.com/office/powerpoint/2010/main" val="316907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79"/>
            <a:ext cx="7940660" cy="763525"/>
          </a:xfrm>
        </p:spPr>
        <p:txBody>
          <a:bodyPr>
            <a:normAutofit/>
          </a:bodyPr>
          <a:lstStyle/>
          <a:p>
            <a:r>
              <a:rPr lang="en-US" b="1" dirty="0">
                <a:solidFill>
                  <a:srgbClr val="FFC000"/>
                </a:solidFill>
              </a:rPr>
              <a:t>Objectives</a:t>
            </a:r>
          </a:p>
        </p:txBody>
      </p:sp>
      <p:sp>
        <p:nvSpPr>
          <p:cNvPr id="3" name="Content Placeholder 2"/>
          <p:cNvSpPr>
            <a:spLocks noGrp="1"/>
          </p:cNvSpPr>
          <p:nvPr>
            <p:ph idx="1"/>
          </p:nvPr>
        </p:nvSpPr>
        <p:spPr>
          <a:xfrm>
            <a:off x="448965" y="1808225"/>
            <a:ext cx="8246071" cy="3054099"/>
          </a:xfrm>
        </p:spPr>
        <p:txBody>
          <a:bodyPr/>
          <a:lstStyle/>
          <a:p>
            <a:r>
              <a:rPr lang="en-US" sz="2000" dirty="0"/>
              <a:t>Explore concept of blockchain</a:t>
            </a:r>
          </a:p>
          <a:p>
            <a:r>
              <a:rPr lang="en-US" sz="2000" dirty="0"/>
              <a:t>Determine the key elements of blockchain</a:t>
            </a:r>
          </a:p>
          <a:p>
            <a:r>
              <a:rPr lang="en-US" sz="2000" dirty="0"/>
              <a:t>Analyze the benefits of blockchain</a:t>
            </a:r>
          </a:p>
          <a:p>
            <a:r>
              <a:rPr lang="en-US" sz="2000" dirty="0"/>
              <a:t>Examine how blockchain can be used in the supply chain to provide transparency</a:t>
            </a:r>
          </a:p>
          <a:p>
            <a:r>
              <a:rPr lang="en-US" sz="2000" dirty="0"/>
              <a:t>Create a presentation on how Wal-Mart and IBM are using blockchain in the food industry</a:t>
            </a:r>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4130" y="128470"/>
            <a:ext cx="6108200" cy="763525"/>
          </a:xfrm>
        </p:spPr>
        <p:txBody>
          <a:bodyPr>
            <a:normAutofit/>
          </a:bodyPr>
          <a:lstStyle/>
          <a:p>
            <a:pPr algn="l"/>
            <a:r>
              <a:rPr lang="en-US" b="1" dirty="0">
                <a:solidFill>
                  <a:srgbClr val="FFC000"/>
                </a:solidFill>
              </a:rPr>
              <a:t>Definition of Blockchain</a:t>
            </a:r>
          </a:p>
        </p:txBody>
      </p:sp>
      <p:sp>
        <p:nvSpPr>
          <p:cNvPr id="6" name="TextBox 5">
            <a:extLst>
              <a:ext uri="{FF2B5EF4-FFF2-40B4-BE49-F238E27FC236}">
                <a16:creationId xmlns:a16="http://schemas.microsoft.com/office/drawing/2014/main" id="{F44A0507-7872-45F3-BB80-EDD669268074}"/>
              </a:ext>
            </a:extLst>
          </p:cNvPr>
          <p:cNvSpPr txBox="1"/>
          <p:nvPr/>
        </p:nvSpPr>
        <p:spPr>
          <a:xfrm>
            <a:off x="2697619" y="1179430"/>
            <a:ext cx="6260905" cy="1477328"/>
          </a:xfrm>
          <a:prstGeom prst="rect">
            <a:avLst/>
          </a:prstGeom>
          <a:noFill/>
        </p:spPr>
        <p:txBody>
          <a:bodyPr wrap="square" rtlCol="0">
            <a:spAutoFit/>
          </a:bodyPr>
          <a:lstStyle/>
          <a:p>
            <a:r>
              <a:rPr lang="en-US" dirty="0"/>
              <a:t>A blockchain is a </a:t>
            </a:r>
            <a:r>
              <a:rPr lang="en-US" b="1" i="1" dirty="0"/>
              <a:t>distributed electronic ledger</a:t>
            </a:r>
            <a:r>
              <a:rPr lang="en-US" i="1" dirty="0"/>
              <a:t> </a:t>
            </a:r>
            <a:r>
              <a:rPr lang="en-US" dirty="0"/>
              <a:t>shared across a network of servers that records transactions in cryptographic units that are called blocks in a permanent and verifiable manner. They are often referred to as digital ledger technologies (</a:t>
            </a:r>
            <a:r>
              <a:rPr lang="en-US" dirty="0" err="1"/>
              <a:t>DLT</a:t>
            </a:r>
            <a:r>
              <a:rPr lang="en-US" dirty="0"/>
              <a:t>).</a:t>
            </a:r>
          </a:p>
        </p:txBody>
      </p:sp>
      <p:sp>
        <p:nvSpPr>
          <p:cNvPr id="9" name="TextBox 8">
            <a:extLst>
              <a:ext uri="{FF2B5EF4-FFF2-40B4-BE49-F238E27FC236}">
                <a16:creationId xmlns:a16="http://schemas.microsoft.com/office/drawing/2014/main" id="{03691F01-A6C7-471D-966D-4022A01250B6}"/>
              </a:ext>
            </a:extLst>
          </p:cNvPr>
          <p:cNvSpPr txBox="1"/>
          <p:nvPr/>
        </p:nvSpPr>
        <p:spPr>
          <a:xfrm>
            <a:off x="3350359" y="2944193"/>
            <a:ext cx="5039265" cy="1015663"/>
          </a:xfrm>
          <a:prstGeom prst="rect">
            <a:avLst/>
          </a:prstGeom>
          <a:noFill/>
        </p:spPr>
        <p:txBody>
          <a:bodyPr wrap="square" rtlCol="0">
            <a:spAutoFit/>
          </a:bodyPr>
          <a:lstStyle/>
          <a:p>
            <a:r>
              <a:rPr lang="en-US" sz="1200" dirty="0"/>
              <a:t>IBM Cloud Blockchain TV Commercial, 'The Blockchain Built for Smarter Business - </a:t>
            </a:r>
            <a:r>
              <a:rPr lang="en-US" sz="1000" dirty="0">
                <a:hlinkClick r:id="rId2"/>
              </a:rPr>
              <a:t>https://www.ispot.tv/ad/w9Bi/ibm-cloud-blockchain-the-blockchain-built-for-smarter-business#</a:t>
            </a:r>
            <a:endParaRPr lang="en-US" sz="1000" dirty="0"/>
          </a:p>
          <a:p>
            <a:endParaRPr lang="en-US" sz="1200" dirty="0"/>
          </a:p>
          <a:p>
            <a:endParaRPr lang="en-US" sz="1200" dirty="0"/>
          </a:p>
        </p:txBody>
      </p:sp>
      <p:pic>
        <p:nvPicPr>
          <p:cNvPr id="11" name="Picture 10">
            <a:extLst>
              <a:ext uri="{FF2B5EF4-FFF2-40B4-BE49-F238E27FC236}">
                <a16:creationId xmlns:a16="http://schemas.microsoft.com/office/drawing/2014/main" id="{501059F1-033F-4D1B-8567-43B0FE503261}"/>
              </a:ext>
            </a:extLst>
          </p:cNvPr>
          <p:cNvPicPr>
            <a:picLocks noChangeAspect="1"/>
          </p:cNvPicPr>
          <p:nvPr/>
        </p:nvPicPr>
        <p:blipFill>
          <a:blip r:embed="rId3"/>
          <a:stretch>
            <a:fillRect/>
          </a:stretch>
        </p:blipFill>
        <p:spPr>
          <a:xfrm>
            <a:off x="3160310" y="3793390"/>
            <a:ext cx="5335525" cy="1144266"/>
          </a:xfrm>
          <a:prstGeom prst="rect">
            <a:avLst/>
          </a:prstGeom>
        </p:spPr>
      </p:pic>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670" y="281175"/>
            <a:ext cx="8093365" cy="878053"/>
          </a:xfrm>
        </p:spPr>
        <p:txBody>
          <a:bodyPr>
            <a:normAutofit/>
          </a:bodyPr>
          <a:lstStyle/>
          <a:p>
            <a:r>
              <a:rPr lang="en-US" b="1" dirty="0">
                <a:solidFill>
                  <a:srgbClr val="FFC000"/>
                </a:solidFill>
              </a:rPr>
              <a:t>Key Elements of a Blockchain</a:t>
            </a:r>
          </a:p>
        </p:txBody>
      </p:sp>
      <p:pic>
        <p:nvPicPr>
          <p:cNvPr id="3" name="Picture 2">
            <a:extLst>
              <a:ext uri="{FF2B5EF4-FFF2-40B4-BE49-F238E27FC236}">
                <a16:creationId xmlns:a16="http://schemas.microsoft.com/office/drawing/2014/main" id="{69ED9970-6426-41E6-8A3E-FDCDA0962BA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4700"/>
                    </a14:imgEffect>
                  </a14:imgLayer>
                </a14:imgProps>
              </a:ext>
            </a:extLst>
          </a:blip>
          <a:stretch>
            <a:fillRect/>
          </a:stretch>
        </p:blipFill>
        <p:spPr>
          <a:xfrm>
            <a:off x="601670" y="1502815"/>
            <a:ext cx="8268168" cy="2883180"/>
          </a:xfrm>
          <a:prstGeom prst="rect">
            <a:avLst/>
          </a:prstGeom>
        </p:spPr>
      </p:pic>
      <p:sp>
        <p:nvSpPr>
          <p:cNvPr id="17" name="TextBox 16">
            <a:extLst>
              <a:ext uri="{FF2B5EF4-FFF2-40B4-BE49-F238E27FC236}">
                <a16:creationId xmlns:a16="http://schemas.microsoft.com/office/drawing/2014/main" id="{F4368955-436C-4A74-9EAF-98FCBE74CA72}"/>
              </a:ext>
            </a:extLst>
          </p:cNvPr>
          <p:cNvSpPr txBox="1"/>
          <p:nvPr/>
        </p:nvSpPr>
        <p:spPr>
          <a:xfrm>
            <a:off x="601671" y="4556915"/>
            <a:ext cx="3054100" cy="230832"/>
          </a:xfrm>
          <a:prstGeom prst="rect">
            <a:avLst/>
          </a:prstGeom>
          <a:noFill/>
        </p:spPr>
        <p:txBody>
          <a:bodyPr wrap="square" rtlCol="0">
            <a:spAutoFit/>
          </a:bodyPr>
          <a:lstStyle/>
          <a:p>
            <a:r>
              <a:rPr lang="en-US" sz="900" i="1" dirty="0"/>
              <a:t>Source: https://www.ibm.com/blockchain/what-is-blockchain</a:t>
            </a:r>
          </a:p>
        </p:txBody>
      </p:sp>
    </p:spTree>
    <p:extLst>
      <p:ext uri="{BB962C8B-B14F-4D97-AF65-F5344CB8AC3E}">
        <p14:creationId xmlns:p14="http://schemas.microsoft.com/office/powerpoint/2010/main"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670" y="281175"/>
            <a:ext cx="8093365" cy="878053"/>
          </a:xfrm>
        </p:spPr>
        <p:txBody>
          <a:bodyPr>
            <a:normAutofit/>
          </a:bodyPr>
          <a:lstStyle/>
          <a:p>
            <a:r>
              <a:rPr lang="en-US" b="1" dirty="0">
                <a:solidFill>
                  <a:srgbClr val="FFC000"/>
                </a:solidFill>
              </a:rPr>
              <a:t>Benefits of Blockchain</a:t>
            </a:r>
          </a:p>
        </p:txBody>
      </p:sp>
      <p:sp>
        <p:nvSpPr>
          <p:cNvPr id="17" name="TextBox 16">
            <a:extLst>
              <a:ext uri="{FF2B5EF4-FFF2-40B4-BE49-F238E27FC236}">
                <a16:creationId xmlns:a16="http://schemas.microsoft.com/office/drawing/2014/main" id="{F4368955-436C-4A74-9EAF-98FCBE74CA72}"/>
              </a:ext>
            </a:extLst>
          </p:cNvPr>
          <p:cNvSpPr txBox="1"/>
          <p:nvPr/>
        </p:nvSpPr>
        <p:spPr>
          <a:xfrm>
            <a:off x="6251755" y="4746909"/>
            <a:ext cx="3054100" cy="230832"/>
          </a:xfrm>
          <a:prstGeom prst="rect">
            <a:avLst/>
          </a:prstGeom>
          <a:noFill/>
        </p:spPr>
        <p:txBody>
          <a:bodyPr wrap="square" rtlCol="0">
            <a:spAutoFit/>
          </a:bodyPr>
          <a:lstStyle/>
          <a:p>
            <a:r>
              <a:rPr lang="en-US" sz="900" i="1" dirty="0"/>
              <a:t>Source: The Geography of Transport Systems</a:t>
            </a:r>
          </a:p>
        </p:txBody>
      </p:sp>
      <p:pic>
        <p:nvPicPr>
          <p:cNvPr id="5" name="Picture 4">
            <a:extLst>
              <a:ext uri="{FF2B5EF4-FFF2-40B4-BE49-F238E27FC236}">
                <a16:creationId xmlns:a16="http://schemas.microsoft.com/office/drawing/2014/main" id="{1F29B685-207A-4490-9B92-EE5C156313B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976015" y="1260165"/>
            <a:ext cx="4526538" cy="3449455"/>
          </a:xfrm>
          <a:prstGeom prst="rect">
            <a:avLst/>
          </a:prstGeom>
        </p:spPr>
      </p:pic>
    </p:spTree>
    <p:extLst>
      <p:ext uri="{BB962C8B-B14F-4D97-AF65-F5344CB8AC3E}">
        <p14:creationId xmlns:p14="http://schemas.microsoft.com/office/powerpoint/2010/main" val="3953167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4130" y="128470"/>
            <a:ext cx="6108200" cy="763525"/>
          </a:xfrm>
        </p:spPr>
        <p:txBody>
          <a:bodyPr>
            <a:normAutofit/>
          </a:bodyPr>
          <a:lstStyle/>
          <a:p>
            <a:pPr algn="l"/>
            <a:r>
              <a:rPr lang="en-US" b="1" dirty="0">
                <a:solidFill>
                  <a:srgbClr val="FFC000"/>
                </a:solidFill>
              </a:rPr>
              <a:t>Traceable Supply Chain</a:t>
            </a:r>
          </a:p>
        </p:txBody>
      </p:sp>
      <p:sp>
        <p:nvSpPr>
          <p:cNvPr id="6" name="TextBox 5">
            <a:extLst>
              <a:ext uri="{FF2B5EF4-FFF2-40B4-BE49-F238E27FC236}">
                <a16:creationId xmlns:a16="http://schemas.microsoft.com/office/drawing/2014/main" id="{F44A0507-7872-45F3-BB80-EDD669268074}"/>
              </a:ext>
            </a:extLst>
          </p:cNvPr>
          <p:cNvSpPr txBox="1"/>
          <p:nvPr/>
        </p:nvSpPr>
        <p:spPr>
          <a:xfrm>
            <a:off x="2697619" y="1179430"/>
            <a:ext cx="6260905" cy="1200329"/>
          </a:xfrm>
          <a:prstGeom prst="rect">
            <a:avLst/>
          </a:prstGeom>
          <a:noFill/>
        </p:spPr>
        <p:txBody>
          <a:bodyPr wrap="square" rtlCol="0">
            <a:spAutoFit/>
          </a:bodyPr>
          <a:lstStyle/>
          <a:p>
            <a:r>
              <a:rPr lang="en-US" b="0" i="0" dirty="0">
                <a:solidFill>
                  <a:srgbClr val="323232"/>
                </a:solidFill>
                <a:effectLst/>
                <a:latin typeface="ibm-plex-sans"/>
              </a:rPr>
              <a:t>The food industry is just one of many being transformed through blockchain technology. Learn how it can trace when, where and how food has been grown, picked, shipped and processed – all the while protecting network-participant data.</a:t>
            </a:r>
            <a:endParaRPr lang="en-US" dirty="0"/>
          </a:p>
        </p:txBody>
      </p:sp>
      <p:pic>
        <p:nvPicPr>
          <p:cNvPr id="3" name="Picture 2">
            <a:extLst>
              <a:ext uri="{FF2B5EF4-FFF2-40B4-BE49-F238E27FC236}">
                <a16:creationId xmlns:a16="http://schemas.microsoft.com/office/drawing/2014/main" id="{112633E6-DDD6-496E-AA83-E179E61FE239}"/>
              </a:ext>
            </a:extLst>
          </p:cNvPr>
          <p:cNvPicPr>
            <a:picLocks noChangeAspect="1"/>
          </p:cNvPicPr>
          <p:nvPr/>
        </p:nvPicPr>
        <p:blipFill>
          <a:blip r:embed="rId2"/>
          <a:stretch>
            <a:fillRect/>
          </a:stretch>
        </p:blipFill>
        <p:spPr>
          <a:xfrm>
            <a:off x="2768479" y="2561122"/>
            <a:ext cx="3607042" cy="2062079"/>
          </a:xfrm>
          <a:prstGeom prst="rect">
            <a:avLst/>
          </a:prstGeom>
        </p:spPr>
      </p:pic>
      <p:sp>
        <p:nvSpPr>
          <p:cNvPr id="10" name="TextBox 9">
            <a:extLst>
              <a:ext uri="{FF2B5EF4-FFF2-40B4-BE49-F238E27FC236}">
                <a16:creationId xmlns:a16="http://schemas.microsoft.com/office/drawing/2014/main" id="{EF5A6670-6CCC-4472-B99F-6107DE04EE24}"/>
              </a:ext>
            </a:extLst>
          </p:cNvPr>
          <p:cNvSpPr txBox="1"/>
          <p:nvPr/>
        </p:nvSpPr>
        <p:spPr>
          <a:xfrm>
            <a:off x="5182820" y="4667478"/>
            <a:ext cx="3775704" cy="461665"/>
          </a:xfrm>
          <a:prstGeom prst="rect">
            <a:avLst/>
          </a:prstGeom>
          <a:noFill/>
        </p:spPr>
        <p:txBody>
          <a:bodyPr wrap="square">
            <a:spAutoFit/>
          </a:bodyPr>
          <a:lstStyle/>
          <a:p>
            <a:r>
              <a:rPr lang="en-US" sz="1200" dirty="0">
                <a:hlinkClick r:id="rId3"/>
              </a:rPr>
              <a:t>https://www.ibm.com/blockchain/what-is-blockchain</a:t>
            </a:r>
            <a:endParaRPr lang="en-US" sz="1200" dirty="0"/>
          </a:p>
          <a:p>
            <a:endParaRPr lang="en-US" sz="1200" dirty="0"/>
          </a:p>
        </p:txBody>
      </p:sp>
    </p:spTree>
    <p:extLst>
      <p:ext uri="{BB962C8B-B14F-4D97-AF65-F5344CB8AC3E}">
        <p14:creationId xmlns:p14="http://schemas.microsoft.com/office/powerpoint/2010/main" val="212392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4130" y="281176"/>
            <a:ext cx="6108200" cy="610820"/>
          </a:xfrm>
        </p:spPr>
        <p:txBody>
          <a:bodyPr>
            <a:noAutofit/>
          </a:bodyPr>
          <a:lstStyle/>
          <a:p>
            <a:r>
              <a:rPr lang="en-US" sz="2200" b="1" dirty="0">
                <a:solidFill>
                  <a:srgbClr val="FFC000"/>
                </a:solidFill>
              </a:rPr>
              <a:t>Reading: </a:t>
            </a:r>
            <a:r>
              <a:rPr lang="en-US" sz="2200" b="1" i="1" dirty="0">
                <a:solidFill>
                  <a:srgbClr val="FFC000"/>
                </a:solidFill>
              </a:rPr>
              <a:t>Blockchain at Walmart: Tracking Food from Farm to Fork </a:t>
            </a:r>
          </a:p>
        </p:txBody>
      </p:sp>
      <p:sp>
        <p:nvSpPr>
          <p:cNvPr id="6" name="TextBox 5">
            <a:extLst>
              <a:ext uri="{FF2B5EF4-FFF2-40B4-BE49-F238E27FC236}">
                <a16:creationId xmlns:a16="http://schemas.microsoft.com/office/drawing/2014/main" id="{F44A0507-7872-45F3-BB80-EDD669268074}"/>
              </a:ext>
            </a:extLst>
          </p:cNvPr>
          <p:cNvSpPr txBox="1"/>
          <p:nvPr/>
        </p:nvSpPr>
        <p:spPr>
          <a:xfrm>
            <a:off x="2739540" y="2113635"/>
            <a:ext cx="6260905" cy="1650132"/>
          </a:xfrm>
          <a:prstGeom prst="rect">
            <a:avLst/>
          </a:prstGeom>
          <a:solidFill>
            <a:srgbClr val="FFFFCC"/>
          </a:solidFill>
        </p:spPr>
        <p:txBody>
          <a:bodyPr wrap="square" rtlCol="0">
            <a:spAutoFit/>
          </a:bodyPr>
          <a:lstStyle/>
          <a:p>
            <a:pPr marR="0" lvl="0">
              <a:lnSpc>
                <a:spcPct val="106000"/>
              </a:lnSpc>
              <a:spcBef>
                <a:spcPts val="0"/>
              </a:spcBef>
              <a:spcAft>
                <a:spcPts val="0"/>
              </a:spcAft>
              <a:buClr>
                <a:srgbClr val="203864"/>
              </a:buClr>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Read the article on “</a:t>
            </a:r>
            <a:r>
              <a:rPr lang="en-US" sz="12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Blockchain at Walmart: Tracking Food from Farm to Fork”</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answer the following questions:</a:t>
            </a:r>
            <a:endParaRPr lang="en-US" sz="1200" dirty="0">
              <a:no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eriod"/>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2 examples of food-related concerns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eriod"/>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Why does it take so long to trace the source of food source illnesses?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eriod"/>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Explain how blockchain can bring traceability and transparency to a supply chain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eriod"/>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improvements can blockchain bring to the food industry?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eriod"/>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According to IBM, what are the 3 main costs that affect a food supply chain?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eriod"/>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is Wal-Mart improving their supply chain through machine learning?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80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0635" y="355753"/>
            <a:ext cx="8093365" cy="878053"/>
          </a:xfrm>
        </p:spPr>
        <p:txBody>
          <a:bodyPr>
            <a:normAutofit fontScale="90000"/>
          </a:bodyPr>
          <a:lstStyle/>
          <a:p>
            <a:br>
              <a:rPr lang="en-US" sz="2700" b="1" dirty="0">
                <a:solidFill>
                  <a:srgbClr val="FFC000"/>
                </a:solidFill>
              </a:rPr>
            </a:br>
            <a:r>
              <a:rPr lang="en-US" sz="2700" b="1" dirty="0">
                <a:solidFill>
                  <a:srgbClr val="FFC000"/>
                </a:solidFill>
              </a:rPr>
              <a:t>Walmart’s Food Safety Solution</a:t>
            </a:r>
            <a:br>
              <a:rPr lang="en-US" sz="2700" b="1" dirty="0">
                <a:solidFill>
                  <a:srgbClr val="FFC000"/>
                </a:solidFill>
              </a:rPr>
            </a:br>
            <a:r>
              <a:rPr lang="en-US" sz="2700" b="1" dirty="0">
                <a:solidFill>
                  <a:srgbClr val="FFC000"/>
                </a:solidFill>
              </a:rPr>
              <a:t> Using IBM Food Trust</a:t>
            </a:r>
            <a:br>
              <a:rPr lang="en-US" b="0" i="0" dirty="0">
                <a:solidFill>
                  <a:srgbClr val="000000"/>
                </a:solidFill>
                <a:effectLst/>
                <a:latin typeface="Open Sans" panose="020B0606030504020204" pitchFamily="34" charset="0"/>
              </a:rPr>
            </a:br>
            <a:endParaRPr lang="en-US" b="1" dirty="0">
              <a:solidFill>
                <a:srgbClr val="FFC000"/>
              </a:solidFill>
            </a:endParaRPr>
          </a:p>
        </p:txBody>
      </p:sp>
      <p:sp>
        <p:nvSpPr>
          <p:cNvPr id="7" name="TextBox 6">
            <a:extLst>
              <a:ext uri="{FF2B5EF4-FFF2-40B4-BE49-F238E27FC236}">
                <a16:creationId xmlns:a16="http://schemas.microsoft.com/office/drawing/2014/main" id="{4031031A-3077-44EB-81B3-ECEA2820C603}"/>
              </a:ext>
            </a:extLst>
          </p:cNvPr>
          <p:cNvSpPr txBox="1"/>
          <p:nvPr/>
        </p:nvSpPr>
        <p:spPr>
          <a:xfrm>
            <a:off x="907080" y="1502815"/>
            <a:ext cx="3864788" cy="523220"/>
          </a:xfrm>
          <a:prstGeom prst="rect">
            <a:avLst/>
          </a:prstGeom>
          <a:noFill/>
        </p:spPr>
        <p:txBody>
          <a:bodyPr wrap="square" rtlCol="0">
            <a:spAutoFit/>
          </a:bodyPr>
          <a:lstStyle/>
          <a:p>
            <a:endParaRPr lang="en-US" sz="1400" b="0" i="0" dirty="0">
              <a:effectLst/>
              <a:latin typeface="Roboto" panose="02000000000000000000" pitchFamily="2" charset="0"/>
            </a:endParaRPr>
          </a:p>
          <a:p>
            <a:endParaRPr lang="en-US" sz="1400" dirty="0"/>
          </a:p>
        </p:txBody>
      </p:sp>
      <p:pic>
        <p:nvPicPr>
          <p:cNvPr id="3" name="Picture 2">
            <a:extLst>
              <a:ext uri="{FF2B5EF4-FFF2-40B4-BE49-F238E27FC236}">
                <a16:creationId xmlns:a16="http://schemas.microsoft.com/office/drawing/2014/main" id="{D9FE8762-BE43-49CC-A9D3-83CC1D5B3788}"/>
              </a:ext>
            </a:extLst>
          </p:cNvPr>
          <p:cNvPicPr>
            <a:picLocks noChangeAspect="1"/>
          </p:cNvPicPr>
          <p:nvPr/>
        </p:nvPicPr>
        <p:blipFill>
          <a:blip r:embed="rId2"/>
          <a:stretch>
            <a:fillRect/>
          </a:stretch>
        </p:blipFill>
        <p:spPr>
          <a:xfrm>
            <a:off x="5488230" y="1502815"/>
            <a:ext cx="3382721" cy="1765667"/>
          </a:xfrm>
          <a:prstGeom prst="rect">
            <a:avLst/>
          </a:prstGeom>
        </p:spPr>
      </p:pic>
      <p:sp>
        <p:nvSpPr>
          <p:cNvPr id="10" name="TextBox 9">
            <a:extLst>
              <a:ext uri="{FF2B5EF4-FFF2-40B4-BE49-F238E27FC236}">
                <a16:creationId xmlns:a16="http://schemas.microsoft.com/office/drawing/2014/main" id="{2EB002BF-0DFC-4BC2-B142-60889E03D161}"/>
              </a:ext>
            </a:extLst>
          </p:cNvPr>
          <p:cNvSpPr txBox="1"/>
          <p:nvPr/>
        </p:nvSpPr>
        <p:spPr>
          <a:xfrm>
            <a:off x="5488230" y="3295931"/>
            <a:ext cx="3382721" cy="553998"/>
          </a:xfrm>
          <a:prstGeom prst="rect">
            <a:avLst/>
          </a:prstGeom>
          <a:noFill/>
        </p:spPr>
        <p:txBody>
          <a:bodyPr wrap="square">
            <a:spAutoFit/>
          </a:bodyPr>
          <a:lstStyle/>
          <a:p>
            <a:r>
              <a:rPr lang="en-US" sz="1000" dirty="0">
                <a:hlinkClick r:id="rId3"/>
              </a:rPr>
              <a:t>https://www.youtube.com/watch?time_continue=4&amp;v=SV0KXBxSoio&amp;feature=emb_logo</a:t>
            </a:r>
            <a:endParaRPr lang="en-US" sz="1000" dirty="0"/>
          </a:p>
          <a:p>
            <a:endParaRPr lang="en-US" sz="1000" dirty="0"/>
          </a:p>
        </p:txBody>
      </p:sp>
      <p:pic>
        <p:nvPicPr>
          <p:cNvPr id="12" name="Picture 11">
            <a:extLst>
              <a:ext uri="{FF2B5EF4-FFF2-40B4-BE49-F238E27FC236}">
                <a16:creationId xmlns:a16="http://schemas.microsoft.com/office/drawing/2014/main" id="{BDE37CD0-83EB-4AFD-B8E0-E1C9220FA18E}"/>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08577" y="1502814"/>
            <a:ext cx="4688740" cy="2595985"/>
          </a:xfrm>
          <a:prstGeom prst="rect">
            <a:avLst/>
          </a:prstGeom>
        </p:spPr>
      </p:pic>
    </p:spTree>
    <p:extLst>
      <p:ext uri="{BB962C8B-B14F-4D97-AF65-F5344CB8AC3E}">
        <p14:creationId xmlns:p14="http://schemas.microsoft.com/office/powerpoint/2010/main" val="327403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0635" y="283126"/>
            <a:ext cx="8093365" cy="523220"/>
          </a:xfrm>
        </p:spPr>
        <p:txBody>
          <a:bodyPr>
            <a:normAutofit fontScale="90000"/>
          </a:bodyPr>
          <a:lstStyle/>
          <a:p>
            <a:br>
              <a:rPr lang="en-US" sz="2700" b="1" dirty="0">
                <a:solidFill>
                  <a:srgbClr val="FFC000"/>
                </a:solidFill>
              </a:rPr>
            </a:br>
            <a:r>
              <a:rPr lang="en-US" sz="2700" b="1" dirty="0">
                <a:solidFill>
                  <a:srgbClr val="FFC000"/>
                </a:solidFill>
              </a:rPr>
              <a:t>Walmart’s Expectation of Value</a:t>
            </a:r>
            <a:endParaRPr lang="en-US" b="1" dirty="0">
              <a:solidFill>
                <a:srgbClr val="FFC000"/>
              </a:solidFill>
            </a:endParaRPr>
          </a:p>
        </p:txBody>
      </p:sp>
      <p:sp>
        <p:nvSpPr>
          <p:cNvPr id="7" name="TextBox 6">
            <a:extLst>
              <a:ext uri="{FF2B5EF4-FFF2-40B4-BE49-F238E27FC236}">
                <a16:creationId xmlns:a16="http://schemas.microsoft.com/office/drawing/2014/main" id="{4031031A-3077-44EB-81B3-ECEA2820C603}"/>
              </a:ext>
            </a:extLst>
          </p:cNvPr>
          <p:cNvSpPr txBox="1"/>
          <p:nvPr/>
        </p:nvSpPr>
        <p:spPr>
          <a:xfrm>
            <a:off x="907080" y="1502815"/>
            <a:ext cx="3864788" cy="523220"/>
          </a:xfrm>
          <a:prstGeom prst="rect">
            <a:avLst/>
          </a:prstGeom>
          <a:noFill/>
        </p:spPr>
        <p:txBody>
          <a:bodyPr wrap="square" rtlCol="0">
            <a:spAutoFit/>
          </a:bodyPr>
          <a:lstStyle/>
          <a:p>
            <a:endParaRPr lang="en-US" sz="1400" b="0" i="0" dirty="0">
              <a:effectLst/>
              <a:latin typeface="Roboto" panose="02000000000000000000" pitchFamily="2" charset="0"/>
            </a:endParaRPr>
          </a:p>
          <a:p>
            <a:endParaRPr lang="en-US" sz="1400" dirty="0"/>
          </a:p>
        </p:txBody>
      </p:sp>
      <p:pic>
        <p:nvPicPr>
          <p:cNvPr id="5" name="Picture 4">
            <a:extLst>
              <a:ext uri="{FF2B5EF4-FFF2-40B4-BE49-F238E27FC236}">
                <a16:creationId xmlns:a16="http://schemas.microsoft.com/office/drawing/2014/main" id="{A0F93093-A7D6-445F-9DAB-EBDE23A9029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293417" y="1356181"/>
            <a:ext cx="6557165" cy="3522570"/>
          </a:xfrm>
          <a:prstGeom prst="rect">
            <a:avLst/>
          </a:prstGeom>
        </p:spPr>
      </p:pic>
    </p:spTree>
    <p:extLst>
      <p:ext uri="{BB962C8B-B14F-4D97-AF65-F5344CB8AC3E}">
        <p14:creationId xmlns:p14="http://schemas.microsoft.com/office/powerpoint/2010/main" val="3368569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2350</TotalTime>
  <Words>631</Words>
  <Application>Microsoft Office PowerPoint</Application>
  <PresentationFormat>On-screen Show (16:9)</PresentationFormat>
  <Paragraphs>53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ibm-plex-sans</vt:lpstr>
      <vt:lpstr>Open Sans</vt:lpstr>
      <vt:lpstr>Roboto</vt:lpstr>
      <vt:lpstr>Office Theme</vt:lpstr>
      <vt:lpstr>Supply Chain Trends - Blockchain</vt:lpstr>
      <vt:lpstr>Objectives</vt:lpstr>
      <vt:lpstr>Definition of Blockchain</vt:lpstr>
      <vt:lpstr>Key Elements of a Blockchain</vt:lpstr>
      <vt:lpstr>Benefits of Blockchain</vt:lpstr>
      <vt:lpstr>Traceable Supply Chain</vt:lpstr>
      <vt:lpstr>Reading: Blockchain at Walmart: Tracking Food from Farm to Fork </vt:lpstr>
      <vt:lpstr> Walmart’s Food Safety Solution  Using IBM Food Trust </vt:lpstr>
      <vt:lpstr> Walmart’s Expectation of Value</vt:lpstr>
      <vt:lpstr>Food Traceability and Transparency</vt:lpstr>
      <vt:lpstr>Life of a Mango</vt:lpstr>
      <vt:lpstr>Mango Board Agronometrics</vt:lpstr>
      <vt:lpstr>Essential Question: Benefits to Consumers?</vt:lpstr>
      <vt:lpstr> Themes of Blockchain </vt:lpstr>
      <vt:lpstr>How Blockchain is Transforming Disaster Relief</vt:lpstr>
      <vt:lpstr> Project: Blockchain at Walmart: Tracking  Food from Farm to Fork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ARIANE B KAVASS</cp:lastModifiedBy>
  <cp:revision>88</cp:revision>
  <dcterms:created xsi:type="dcterms:W3CDTF">2013-08-21T19:17:07Z</dcterms:created>
  <dcterms:modified xsi:type="dcterms:W3CDTF">2020-07-28T20:11:04Z</dcterms:modified>
</cp:coreProperties>
</file>