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6" r:id="rId3"/>
    <p:sldId id="257" r:id="rId4"/>
    <p:sldId id="438" r:id="rId5"/>
    <p:sldId id="376" r:id="rId6"/>
    <p:sldId id="394" r:id="rId7"/>
    <p:sldId id="460" r:id="rId8"/>
    <p:sldId id="461" r:id="rId9"/>
    <p:sldId id="264" r:id="rId10"/>
    <p:sldId id="441" r:id="rId11"/>
    <p:sldId id="463" r:id="rId12"/>
    <p:sldId id="462" r:id="rId13"/>
    <p:sldId id="442" r:id="rId14"/>
    <p:sldId id="444" r:id="rId15"/>
    <p:sldId id="484" r:id="rId16"/>
    <p:sldId id="375" r:id="rId17"/>
    <p:sldId id="279" r:id="rId18"/>
    <p:sldId id="304" r:id="rId19"/>
    <p:sldId id="440" r:id="rId20"/>
    <p:sldId id="483" r:id="rId21"/>
    <p:sldId id="445" r:id="rId22"/>
    <p:sldId id="446" r:id="rId23"/>
    <p:sldId id="448" r:id="rId24"/>
    <p:sldId id="449" r:id="rId25"/>
    <p:sldId id="267" r:id="rId26"/>
    <p:sldId id="447" r:id="rId27"/>
    <p:sldId id="465" r:id="rId2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88972" autoAdjust="0"/>
  </p:normalViewPr>
  <p:slideViewPr>
    <p:cSldViewPr>
      <p:cViewPr varScale="1">
        <p:scale>
          <a:sx n="80" d="100"/>
          <a:sy n="80" d="100"/>
        </p:scale>
        <p:origin x="172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13E28-0D27-4686-8561-7353836E7DF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D7C6423-EE11-4F77-898B-7E23CF63AC9F}">
      <dgm:prSet/>
      <dgm:spPr/>
      <dgm:t>
        <a:bodyPr/>
        <a:lstStyle/>
        <a:p>
          <a:r>
            <a:rPr lang="en-US" dirty="0"/>
            <a:t>They offer businesses a competitive advantage by placing the products where and when they are needed by the customer</a:t>
          </a:r>
        </a:p>
      </dgm:t>
    </dgm:pt>
    <dgm:pt modelId="{FD931859-6D62-484D-B2AC-5B1BBD162712}" type="parTrans" cxnId="{89F682FB-3CAF-4813-B113-AF01F926295D}">
      <dgm:prSet/>
      <dgm:spPr/>
      <dgm:t>
        <a:bodyPr/>
        <a:lstStyle/>
        <a:p>
          <a:endParaRPr lang="en-US"/>
        </a:p>
      </dgm:t>
    </dgm:pt>
    <dgm:pt modelId="{CDA57027-51F8-45A3-BAA0-4982FEB78791}" type="sibTrans" cxnId="{89F682FB-3CAF-4813-B113-AF01F926295D}">
      <dgm:prSet/>
      <dgm:spPr/>
      <dgm:t>
        <a:bodyPr/>
        <a:lstStyle/>
        <a:p>
          <a:endParaRPr lang="en-US"/>
        </a:p>
      </dgm:t>
    </dgm:pt>
    <dgm:pt modelId="{3269A580-2443-4C02-AFF4-F2D4E2DA60CF}">
      <dgm:prSet/>
      <dgm:spPr/>
      <dgm:t>
        <a:bodyPr/>
        <a:lstStyle/>
        <a:p>
          <a:r>
            <a:rPr lang="en-US" dirty="0"/>
            <a:t>They allow businesses to meet and anticipate market needs even when fluctuations in supply and demand occur</a:t>
          </a:r>
        </a:p>
      </dgm:t>
    </dgm:pt>
    <dgm:pt modelId="{6D748D16-B8A8-4BC5-805C-24E02ACF2DF3}" type="parTrans" cxnId="{A8247354-DD38-4249-8588-4FC8F91B8BB6}">
      <dgm:prSet/>
      <dgm:spPr/>
      <dgm:t>
        <a:bodyPr/>
        <a:lstStyle/>
        <a:p>
          <a:endParaRPr lang="en-US"/>
        </a:p>
      </dgm:t>
    </dgm:pt>
    <dgm:pt modelId="{A3F55149-DD3D-4D77-938C-7657170A8E45}" type="sibTrans" cxnId="{A8247354-DD38-4249-8588-4FC8F91B8BB6}">
      <dgm:prSet/>
      <dgm:spPr/>
      <dgm:t>
        <a:bodyPr/>
        <a:lstStyle/>
        <a:p>
          <a:endParaRPr lang="en-US"/>
        </a:p>
      </dgm:t>
    </dgm:pt>
    <dgm:pt modelId="{BA9EE872-F7F5-4973-9CCE-80B97DFE979D}" type="pres">
      <dgm:prSet presAssocID="{1CD13E28-0D27-4686-8561-7353836E7DF8}" presName="outerComposite" presStyleCnt="0">
        <dgm:presLayoutVars>
          <dgm:chMax val="5"/>
          <dgm:dir/>
          <dgm:resizeHandles val="exact"/>
        </dgm:presLayoutVars>
      </dgm:prSet>
      <dgm:spPr/>
    </dgm:pt>
    <dgm:pt modelId="{116B52E3-FDC5-4875-81F6-4804F600E71C}" type="pres">
      <dgm:prSet presAssocID="{1CD13E28-0D27-4686-8561-7353836E7DF8}" presName="dummyMaxCanvas" presStyleCnt="0">
        <dgm:presLayoutVars/>
      </dgm:prSet>
      <dgm:spPr/>
    </dgm:pt>
    <dgm:pt modelId="{CB6C5CC6-2E1D-4BF1-97EA-95D6A4EF5110}" type="pres">
      <dgm:prSet presAssocID="{1CD13E28-0D27-4686-8561-7353836E7DF8}" presName="TwoNodes_1" presStyleLbl="node1" presStyleIdx="0" presStyleCnt="2">
        <dgm:presLayoutVars>
          <dgm:bulletEnabled val="1"/>
        </dgm:presLayoutVars>
      </dgm:prSet>
      <dgm:spPr/>
    </dgm:pt>
    <dgm:pt modelId="{6CB60535-CBEF-4A22-87E5-DAEB0A73EA5B}" type="pres">
      <dgm:prSet presAssocID="{1CD13E28-0D27-4686-8561-7353836E7DF8}" presName="TwoNodes_2" presStyleLbl="node1" presStyleIdx="1" presStyleCnt="2">
        <dgm:presLayoutVars>
          <dgm:bulletEnabled val="1"/>
        </dgm:presLayoutVars>
      </dgm:prSet>
      <dgm:spPr/>
    </dgm:pt>
    <dgm:pt modelId="{754EC79E-FDA6-4CE8-9B54-B81C77FBDEE9}" type="pres">
      <dgm:prSet presAssocID="{1CD13E28-0D27-4686-8561-7353836E7DF8}" presName="TwoConn_1-2" presStyleLbl="fgAccFollowNode1" presStyleIdx="0" presStyleCnt="1">
        <dgm:presLayoutVars>
          <dgm:bulletEnabled val="1"/>
        </dgm:presLayoutVars>
      </dgm:prSet>
      <dgm:spPr/>
    </dgm:pt>
    <dgm:pt modelId="{E3595A37-7D1D-4411-9D3B-0807112CE2B6}" type="pres">
      <dgm:prSet presAssocID="{1CD13E28-0D27-4686-8561-7353836E7DF8}" presName="TwoNodes_1_text" presStyleLbl="node1" presStyleIdx="1" presStyleCnt="2">
        <dgm:presLayoutVars>
          <dgm:bulletEnabled val="1"/>
        </dgm:presLayoutVars>
      </dgm:prSet>
      <dgm:spPr/>
    </dgm:pt>
    <dgm:pt modelId="{5928F738-2F04-4204-99AA-E1DB4DF96AA3}" type="pres">
      <dgm:prSet presAssocID="{1CD13E28-0D27-4686-8561-7353836E7DF8}" presName="TwoNodes_2_text" presStyleLbl="node1" presStyleIdx="1" presStyleCnt="2">
        <dgm:presLayoutVars>
          <dgm:bulletEnabled val="1"/>
        </dgm:presLayoutVars>
      </dgm:prSet>
      <dgm:spPr/>
    </dgm:pt>
  </dgm:ptLst>
  <dgm:cxnLst>
    <dgm:cxn modelId="{466E4402-8894-4F2A-B0F5-BFF4C44ED2DE}" type="presOf" srcId="{4D7C6423-EE11-4F77-898B-7E23CF63AC9F}" destId="{E3595A37-7D1D-4411-9D3B-0807112CE2B6}" srcOrd="1" destOrd="0" presId="urn:microsoft.com/office/officeart/2005/8/layout/vProcess5"/>
    <dgm:cxn modelId="{DC082B2E-6080-45F4-A4FD-6331B90D12A4}" type="presOf" srcId="{CDA57027-51F8-45A3-BAA0-4982FEB78791}" destId="{754EC79E-FDA6-4CE8-9B54-B81C77FBDEE9}" srcOrd="0" destOrd="0" presId="urn:microsoft.com/office/officeart/2005/8/layout/vProcess5"/>
    <dgm:cxn modelId="{6D5E6464-F107-415A-96D2-3D341C758F20}" type="presOf" srcId="{1CD13E28-0D27-4686-8561-7353836E7DF8}" destId="{BA9EE872-F7F5-4973-9CCE-80B97DFE979D}" srcOrd="0" destOrd="0" presId="urn:microsoft.com/office/officeart/2005/8/layout/vProcess5"/>
    <dgm:cxn modelId="{279AC56D-A17D-475B-B8CC-205C632B028B}" type="presOf" srcId="{4D7C6423-EE11-4F77-898B-7E23CF63AC9F}" destId="{CB6C5CC6-2E1D-4BF1-97EA-95D6A4EF5110}" srcOrd="0" destOrd="0" presId="urn:microsoft.com/office/officeart/2005/8/layout/vProcess5"/>
    <dgm:cxn modelId="{A8247354-DD38-4249-8588-4FC8F91B8BB6}" srcId="{1CD13E28-0D27-4686-8561-7353836E7DF8}" destId="{3269A580-2443-4C02-AFF4-F2D4E2DA60CF}" srcOrd="1" destOrd="0" parTransId="{6D748D16-B8A8-4BC5-805C-24E02ACF2DF3}" sibTransId="{A3F55149-DD3D-4D77-938C-7657170A8E45}"/>
    <dgm:cxn modelId="{385E7A80-CBA2-4965-8654-8C0D37E540B2}" type="presOf" srcId="{3269A580-2443-4C02-AFF4-F2D4E2DA60CF}" destId="{6CB60535-CBEF-4A22-87E5-DAEB0A73EA5B}" srcOrd="0" destOrd="0" presId="urn:microsoft.com/office/officeart/2005/8/layout/vProcess5"/>
    <dgm:cxn modelId="{E55946E6-3BAB-4D3F-A424-39B35FFB3457}" type="presOf" srcId="{3269A580-2443-4C02-AFF4-F2D4E2DA60CF}" destId="{5928F738-2F04-4204-99AA-E1DB4DF96AA3}" srcOrd="1" destOrd="0" presId="urn:microsoft.com/office/officeart/2005/8/layout/vProcess5"/>
    <dgm:cxn modelId="{89F682FB-3CAF-4813-B113-AF01F926295D}" srcId="{1CD13E28-0D27-4686-8561-7353836E7DF8}" destId="{4D7C6423-EE11-4F77-898B-7E23CF63AC9F}" srcOrd="0" destOrd="0" parTransId="{FD931859-6D62-484D-B2AC-5B1BBD162712}" sibTransId="{CDA57027-51F8-45A3-BAA0-4982FEB78791}"/>
    <dgm:cxn modelId="{D784D2C7-A1B6-4E1C-A24A-036F279D94E7}" type="presParOf" srcId="{BA9EE872-F7F5-4973-9CCE-80B97DFE979D}" destId="{116B52E3-FDC5-4875-81F6-4804F600E71C}" srcOrd="0" destOrd="0" presId="urn:microsoft.com/office/officeart/2005/8/layout/vProcess5"/>
    <dgm:cxn modelId="{8A0E797F-6ACC-46BD-ACA4-28474AFCDEB3}" type="presParOf" srcId="{BA9EE872-F7F5-4973-9CCE-80B97DFE979D}" destId="{CB6C5CC6-2E1D-4BF1-97EA-95D6A4EF5110}" srcOrd="1" destOrd="0" presId="urn:microsoft.com/office/officeart/2005/8/layout/vProcess5"/>
    <dgm:cxn modelId="{13A7B211-BA5F-45F0-ACBD-3402AD9B942B}" type="presParOf" srcId="{BA9EE872-F7F5-4973-9CCE-80B97DFE979D}" destId="{6CB60535-CBEF-4A22-87E5-DAEB0A73EA5B}" srcOrd="2" destOrd="0" presId="urn:microsoft.com/office/officeart/2005/8/layout/vProcess5"/>
    <dgm:cxn modelId="{1639498D-F967-43BD-B391-A317B641B3A4}" type="presParOf" srcId="{BA9EE872-F7F5-4973-9CCE-80B97DFE979D}" destId="{754EC79E-FDA6-4CE8-9B54-B81C77FBDEE9}" srcOrd="3" destOrd="0" presId="urn:microsoft.com/office/officeart/2005/8/layout/vProcess5"/>
    <dgm:cxn modelId="{13F81604-A1EA-4420-9D23-28E389D0A211}" type="presParOf" srcId="{BA9EE872-F7F5-4973-9CCE-80B97DFE979D}" destId="{E3595A37-7D1D-4411-9D3B-0807112CE2B6}" srcOrd="4" destOrd="0" presId="urn:microsoft.com/office/officeart/2005/8/layout/vProcess5"/>
    <dgm:cxn modelId="{A3FCFD42-AB98-4B4D-AE32-84E79AE95CF8}" type="presParOf" srcId="{BA9EE872-F7F5-4973-9CCE-80B97DFE979D}" destId="{5928F738-2F04-4204-99AA-E1DB4DF96AA3}"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13E28-0D27-4686-8561-7353836E7DF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269A580-2443-4C02-AFF4-F2D4E2DA60CF}">
      <dgm:prSet/>
      <dgm:spPr/>
      <dgm:t>
        <a:bodyPr/>
        <a:lstStyle/>
        <a:p>
          <a:r>
            <a:rPr lang="en-US" dirty="0"/>
            <a:t>How did the pandemic affect the supply chain?</a:t>
          </a:r>
        </a:p>
      </dgm:t>
    </dgm:pt>
    <dgm:pt modelId="{6D748D16-B8A8-4BC5-805C-24E02ACF2DF3}" type="parTrans" cxnId="{A8247354-DD38-4249-8588-4FC8F91B8BB6}">
      <dgm:prSet/>
      <dgm:spPr/>
      <dgm:t>
        <a:bodyPr/>
        <a:lstStyle/>
        <a:p>
          <a:endParaRPr lang="en-US"/>
        </a:p>
      </dgm:t>
    </dgm:pt>
    <dgm:pt modelId="{A3F55149-DD3D-4D77-938C-7657170A8E45}" type="sibTrans" cxnId="{A8247354-DD38-4249-8588-4FC8F91B8BB6}">
      <dgm:prSet/>
      <dgm:spPr/>
      <dgm:t>
        <a:bodyPr/>
        <a:lstStyle/>
        <a:p>
          <a:endParaRPr lang="en-US"/>
        </a:p>
      </dgm:t>
    </dgm:pt>
    <dgm:pt modelId="{35740EB9-D2A0-4BDA-B38C-7C1F9B1B83E0}" type="pres">
      <dgm:prSet presAssocID="{1CD13E28-0D27-4686-8561-7353836E7DF8}" presName="diagram" presStyleCnt="0">
        <dgm:presLayoutVars>
          <dgm:dir/>
          <dgm:resizeHandles val="exact"/>
        </dgm:presLayoutVars>
      </dgm:prSet>
      <dgm:spPr/>
    </dgm:pt>
    <dgm:pt modelId="{90FF0468-60DB-4BCB-B463-3427BFE600C1}" type="pres">
      <dgm:prSet presAssocID="{3269A580-2443-4C02-AFF4-F2D4E2DA60CF}" presName="node" presStyleLbl="node1" presStyleIdx="0" presStyleCnt="1" custScaleX="389915">
        <dgm:presLayoutVars>
          <dgm:bulletEnabled val="1"/>
        </dgm:presLayoutVars>
      </dgm:prSet>
      <dgm:spPr/>
    </dgm:pt>
  </dgm:ptLst>
  <dgm:cxnLst>
    <dgm:cxn modelId="{8D138A18-852E-4B98-AC36-F6BD96731461}" type="presOf" srcId="{1CD13E28-0D27-4686-8561-7353836E7DF8}" destId="{35740EB9-D2A0-4BDA-B38C-7C1F9B1B83E0}" srcOrd="0" destOrd="0" presId="urn:microsoft.com/office/officeart/2005/8/layout/default"/>
    <dgm:cxn modelId="{E51D4C1F-1315-4C33-A190-D848D66C888F}" type="presOf" srcId="{3269A580-2443-4C02-AFF4-F2D4E2DA60CF}" destId="{90FF0468-60DB-4BCB-B463-3427BFE600C1}" srcOrd="0" destOrd="0" presId="urn:microsoft.com/office/officeart/2005/8/layout/default"/>
    <dgm:cxn modelId="{A8247354-DD38-4249-8588-4FC8F91B8BB6}" srcId="{1CD13E28-0D27-4686-8561-7353836E7DF8}" destId="{3269A580-2443-4C02-AFF4-F2D4E2DA60CF}" srcOrd="0" destOrd="0" parTransId="{6D748D16-B8A8-4BC5-805C-24E02ACF2DF3}" sibTransId="{A3F55149-DD3D-4D77-938C-7657170A8E45}"/>
    <dgm:cxn modelId="{F07D4309-4488-4DA7-8D90-D17C895B15C2}" type="presParOf" srcId="{35740EB9-D2A0-4BDA-B38C-7C1F9B1B83E0}" destId="{90FF0468-60DB-4BCB-B463-3427BFE600C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A1EE7-2C37-4714-8495-D5C0AB0EE1F8}"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851C5FEA-1D46-41E4-874B-802880B0BFE0}">
      <dgm:prSet/>
      <dgm:spPr/>
      <dgm:t>
        <a:bodyPr/>
        <a:lstStyle/>
        <a:p>
          <a:r>
            <a:rPr lang="en-US"/>
            <a:t>Receivers</a:t>
          </a:r>
        </a:p>
      </dgm:t>
    </dgm:pt>
    <dgm:pt modelId="{BE063069-A2BE-41E9-90A0-96E85A469FD1}" type="parTrans" cxnId="{7CBD4A57-D7E3-4212-BE8C-991C3422876F}">
      <dgm:prSet/>
      <dgm:spPr/>
      <dgm:t>
        <a:bodyPr/>
        <a:lstStyle/>
        <a:p>
          <a:endParaRPr lang="en-US"/>
        </a:p>
      </dgm:t>
    </dgm:pt>
    <dgm:pt modelId="{2D111A36-0AAA-4258-BCBF-A523FE488D1C}" type="sibTrans" cxnId="{7CBD4A57-D7E3-4212-BE8C-991C3422876F}">
      <dgm:prSet/>
      <dgm:spPr/>
      <dgm:t>
        <a:bodyPr/>
        <a:lstStyle/>
        <a:p>
          <a:endParaRPr lang="en-US"/>
        </a:p>
      </dgm:t>
    </dgm:pt>
    <dgm:pt modelId="{CD31AEC8-439A-46FB-9EF2-E3C2FBB6E0A2}">
      <dgm:prSet/>
      <dgm:spPr/>
      <dgm:t>
        <a:bodyPr/>
        <a:lstStyle/>
        <a:p>
          <a:r>
            <a:rPr lang="en-US"/>
            <a:t>Loaders</a:t>
          </a:r>
        </a:p>
      </dgm:t>
    </dgm:pt>
    <dgm:pt modelId="{5C6340F3-F625-41C9-AF76-2687B62A803E}" type="parTrans" cxnId="{87457BBA-CF4B-469E-A7E6-279355586116}">
      <dgm:prSet/>
      <dgm:spPr/>
      <dgm:t>
        <a:bodyPr/>
        <a:lstStyle/>
        <a:p>
          <a:endParaRPr lang="en-US"/>
        </a:p>
      </dgm:t>
    </dgm:pt>
    <dgm:pt modelId="{E686F9FB-008A-49BC-AD20-5B576D3FC193}" type="sibTrans" cxnId="{87457BBA-CF4B-469E-A7E6-279355586116}">
      <dgm:prSet/>
      <dgm:spPr/>
      <dgm:t>
        <a:bodyPr/>
        <a:lstStyle/>
        <a:p>
          <a:endParaRPr lang="en-US"/>
        </a:p>
      </dgm:t>
    </dgm:pt>
    <dgm:pt modelId="{EF731DE5-6161-4567-95BB-011650C48126}">
      <dgm:prSet/>
      <dgm:spPr/>
      <dgm:t>
        <a:bodyPr/>
        <a:lstStyle/>
        <a:p>
          <a:r>
            <a:rPr lang="en-US"/>
            <a:t>Pickers</a:t>
          </a:r>
        </a:p>
      </dgm:t>
    </dgm:pt>
    <dgm:pt modelId="{2C2C0B0D-7082-46E6-AB96-A21391AAFE56}" type="parTrans" cxnId="{2CE60B43-2FE6-4CB7-8533-361987CFB0BE}">
      <dgm:prSet/>
      <dgm:spPr/>
      <dgm:t>
        <a:bodyPr/>
        <a:lstStyle/>
        <a:p>
          <a:endParaRPr lang="en-US"/>
        </a:p>
      </dgm:t>
    </dgm:pt>
    <dgm:pt modelId="{720A6F15-8B4B-42AF-B6F9-382E30A04804}" type="sibTrans" cxnId="{2CE60B43-2FE6-4CB7-8533-361987CFB0BE}">
      <dgm:prSet/>
      <dgm:spPr/>
      <dgm:t>
        <a:bodyPr/>
        <a:lstStyle/>
        <a:p>
          <a:endParaRPr lang="en-US"/>
        </a:p>
      </dgm:t>
    </dgm:pt>
    <dgm:pt modelId="{935E865D-DE03-43C2-BEBA-09C8A806DA0A}" type="pres">
      <dgm:prSet presAssocID="{9A4A1EE7-2C37-4714-8495-D5C0AB0EE1F8}" presName="Name0" presStyleCnt="0">
        <dgm:presLayoutVars>
          <dgm:dir/>
          <dgm:animLvl val="lvl"/>
          <dgm:resizeHandles val="exact"/>
        </dgm:presLayoutVars>
      </dgm:prSet>
      <dgm:spPr/>
    </dgm:pt>
    <dgm:pt modelId="{E4AE7E1E-1120-40B0-B429-1A36F1568EF6}" type="pres">
      <dgm:prSet presAssocID="{851C5FEA-1D46-41E4-874B-802880B0BFE0}" presName="linNode" presStyleCnt="0"/>
      <dgm:spPr/>
    </dgm:pt>
    <dgm:pt modelId="{816C1DA1-9D05-4C44-B3CF-2CB9D7E51605}" type="pres">
      <dgm:prSet presAssocID="{851C5FEA-1D46-41E4-874B-802880B0BFE0}" presName="parentText" presStyleLbl="node1" presStyleIdx="0" presStyleCnt="3">
        <dgm:presLayoutVars>
          <dgm:chMax val="1"/>
          <dgm:bulletEnabled val="1"/>
        </dgm:presLayoutVars>
      </dgm:prSet>
      <dgm:spPr/>
    </dgm:pt>
    <dgm:pt modelId="{ADF2A593-74C3-4C1C-843C-5FBDA9D21543}" type="pres">
      <dgm:prSet presAssocID="{2D111A36-0AAA-4258-BCBF-A523FE488D1C}" presName="sp" presStyleCnt="0"/>
      <dgm:spPr/>
    </dgm:pt>
    <dgm:pt modelId="{73573D80-01C7-486F-8E90-7B66469D3A1B}" type="pres">
      <dgm:prSet presAssocID="{CD31AEC8-439A-46FB-9EF2-E3C2FBB6E0A2}" presName="linNode" presStyleCnt="0"/>
      <dgm:spPr/>
    </dgm:pt>
    <dgm:pt modelId="{8CA8A108-97E3-4B4E-9A35-0E00568369B2}" type="pres">
      <dgm:prSet presAssocID="{CD31AEC8-439A-46FB-9EF2-E3C2FBB6E0A2}" presName="parentText" presStyleLbl="node1" presStyleIdx="1" presStyleCnt="3">
        <dgm:presLayoutVars>
          <dgm:chMax val="1"/>
          <dgm:bulletEnabled val="1"/>
        </dgm:presLayoutVars>
      </dgm:prSet>
      <dgm:spPr/>
    </dgm:pt>
    <dgm:pt modelId="{471CEFD1-8266-4B26-8093-0C7C6BF6BF68}" type="pres">
      <dgm:prSet presAssocID="{E686F9FB-008A-49BC-AD20-5B576D3FC193}" presName="sp" presStyleCnt="0"/>
      <dgm:spPr/>
    </dgm:pt>
    <dgm:pt modelId="{DF7346D2-4C2F-4453-B12A-82590C865428}" type="pres">
      <dgm:prSet presAssocID="{EF731DE5-6161-4567-95BB-011650C48126}" presName="linNode" presStyleCnt="0"/>
      <dgm:spPr/>
    </dgm:pt>
    <dgm:pt modelId="{BEA8A926-98DB-48DB-95E3-3038C168BDDF}" type="pres">
      <dgm:prSet presAssocID="{EF731DE5-6161-4567-95BB-011650C48126}" presName="parentText" presStyleLbl="node1" presStyleIdx="2" presStyleCnt="3">
        <dgm:presLayoutVars>
          <dgm:chMax val="1"/>
          <dgm:bulletEnabled val="1"/>
        </dgm:presLayoutVars>
      </dgm:prSet>
      <dgm:spPr/>
    </dgm:pt>
  </dgm:ptLst>
  <dgm:cxnLst>
    <dgm:cxn modelId="{2CE60B43-2FE6-4CB7-8533-361987CFB0BE}" srcId="{9A4A1EE7-2C37-4714-8495-D5C0AB0EE1F8}" destId="{EF731DE5-6161-4567-95BB-011650C48126}" srcOrd="2" destOrd="0" parTransId="{2C2C0B0D-7082-46E6-AB96-A21391AAFE56}" sibTransId="{720A6F15-8B4B-42AF-B6F9-382E30A04804}"/>
    <dgm:cxn modelId="{52721D53-3F74-42FC-BFFE-4F6BAE7C6D05}" type="presOf" srcId="{851C5FEA-1D46-41E4-874B-802880B0BFE0}" destId="{816C1DA1-9D05-4C44-B3CF-2CB9D7E51605}" srcOrd="0" destOrd="0" presId="urn:microsoft.com/office/officeart/2005/8/layout/vList5"/>
    <dgm:cxn modelId="{7CBD4A57-D7E3-4212-BE8C-991C3422876F}" srcId="{9A4A1EE7-2C37-4714-8495-D5C0AB0EE1F8}" destId="{851C5FEA-1D46-41E4-874B-802880B0BFE0}" srcOrd="0" destOrd="0" parTransId="{BE063069-A2BE-41E9-90A0-96E85A469FD1}" sibTransId="{2D111A36-0AAA-4258-BCBF-A523FE488D1C}"/>
    <dgm:cxn modelId="{952E299B-5BEF-4779-827B-80D56FE8ED55}" type="presOf" srcId="{9A4A1EE7-2C37-4714-8495-D5C0AB0EE1F8}" destId="{935E865D-DE03-43C2-BEBA-09C8A806DA0A}" srcOrd="0" destOrd="0" presId="urn:microsoft.com/office/officeart/2005/8/layout/vList5"/>
    <dgm:cxn modelId="{87457BBA-CF4B-469E-A7E6-279355586116}" srcId="{9A4A1EE7-2C37-4714-8495-D5C0AB0EE1F8}" destId="{CD31AEC8-439A-46FB-9EF2-E3C2FBB6E0A2}" srcOrd="1" destOrd="0" parTransId="{5C6340F3-F625-41C9-AF76-2687B62A803E}" sibTransId="{E686F9FB-008A-49BC-AD20-5B576D3FC193}"/>
    <dgm:cxn modelId="{DB8C15C1-F005-44D0-B3A6-F9EACD884D82}" type="presOf" srcId="{CD31AEC8-439A-46FB-9EF2-E3C2FBB6E0A2}" destId="{8CA8A108-97E3-4B4E-9A35-0E00568369B2}" srcOrd="0" destOrd="0" presId="urn:microsoft.com/office/officeart/2005/8/layout/vList5"/>
    <dgm:cxn modelId="{3D3E6EF8-BBD0-4453-9A79-C5DDFED59B3B}" type="presOf" srcId="{EF731DE5-6161-4567-95BB-011650C48126}" destId="{BEA8A926-98DB-48DB-95E3-3038C168BDDF}" srcOrd="0" destOrd="0" presId="urn:microsoft.com/office/officeart/2005/8/layout/vList5"/>
    <dgm:cxn modelId="{81BADB17-4A3E-43B9-BC37-FF0BB4812716}" type="presParOf" srcId="{935E865D-DE03-43C2-BEBA-09C8A806DA0A}" destId="{E4AE7E1E-1120-40B0-B429-1A36F1568EF6}" srcOrd="0" destOrd="0" presId="urn:microsoft.com/office/officeart/2005/8/layout/vList5"/>
    <dgm:cxn modelId="{9A88CE8F-3912-4640-AAD5-5EE30ACC49E2}" type="presParOf" srcId="{E4AE7E1E-1120-40B0-B429-1A36F1568EF6}" destId="{816C1DA1-9D05-4C44-B3CF-2CB9D7E51605}" srcOrd="0" destOrd="0" presId="urn:microsoft.com/office/officeart/2005/8/layout/vList5"/>
    <dgm:cxn modelId="{71154F3E-C6F0-4838-B44B-F43602F309C3}" type="presParOf" srcId="{935E865D-DE03-43C2-BEBA-09C8A806DA0A}" destId="{ADF2A593-74C3-4C1C-843C-5FBDA9D21543}" srcOrd="1" destOrd="0" presId="urn:microsoft.com/office/officeart/2005/8/layout/vList5"/>
    <dgm:cxn modelId="{4BCE1D83-5D0A-4624-9E8E-2EF543D55C64}" type="presParOf" srcId="{935E865D-DE03-43C2-BEBA-09C8A806DA0A}" destId="{73573D80-01C7-486F-8E90-7B66469D3A1B}" srcOrd="2" destOrd="0" presId="urn:microsoft.com/office/officeart/2005/8/layout/vList5"/>
    <dgm:cxn modelId="{EC42C273-9063-4B24-B575-878FFAC79432}" type="presParOf" srcId="{73573D80-01C7-486F-8E90-7B66469D3A1B}" destId="{8CA8A108-97E3-4B4E-9A35-0E00568369B2}" srcOrd="0" destOrd="0" presId="urn:microsoft.com/office/officeart/2005/8/layout/vList5"/>
    <dgm:cxn modelId="{EF30B29F-4FCE-4B05-8495-17D637B471E0}" type="presParOf" srcId="{935E865D-DE03-43C2-BEBA-09C8A806DA0A}" destId="{471CEFD1-8266-4B26-8093-0C7C6BF6BF68}" srcOrd="3" destOrd="0" presId="urn:microsoft.com/office/officeart/2005/8/layout/vList5"/>
    <dgm:cxn modelId="{7221F19A-6D0E-4B49-AC8B-05284E9DD2A6}" type="presParOf" srcId="{935E865D-DE03-43C2-BEBA-09C8A806DA0A}" destId="{DF7346D2-4C2F-4453-B12A-82590C865428}" srcOrd="4" destOrd="0" presId="urn:microsoft.com/office/officeart/2005/8/layout/vList5"/>
    <dgm:cxn modelId="{86718570-23A7-4B17-A237-CD155D59E4E6}" type="presParOf" srcId="{DF7346D2-4C2F-4453-B12A-82590C865428}" destId="{BEA8A926-98DB-48DB-95E3-3038C168BDD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C5CC6-2E1D-4BF1-97EA-95D6A4EF5110}">
      <dsp:nvSpPr>
        <dsp:cNvPr id="0" name=""/>
        <dsp:cNvSpPr/>
      </dsp:nvSpPr>
      <dsp:spPr>
        <a:xfrm>
          <a:off x="0" y="0"/>
          <a:ext cx="6966490" cy="1660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They offer businesses a competitive advantage by placing the products where and when they are needed by the customer</a:t>
          </a:r>
        </a:p>
      </dsp:txBody>
      <dsp:txXfrm>
        <a:off x="48627" y="48627"/>
        <a:ext cx="5250509" cy="1562978"/>
      </dsp:txXfrm>
    </dsp:sp>
    <dsp:sp modelId="{6CB60535-CBEF-4A22-87E5-DAEB0A73EA5B}">
      <dsp:nvSpPr>
        <dsp:cNvPr id="0" name=""/>
        <dsp:cNvSpPr/>
      </dsp:nvSpPr>
      <dsp:spPr>
        <a:xfrm>
          <a:off x="1229380" y="2029172"/>
          <a:ext cx="6966490" cy="16602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They allow businesses to meet and anticipate market needs even when fluctuations in supply and demand occur</a:t>
          </a:r>
        </a:p>
      </dsp:txBody>
      <dsp:txXfrm>
        <a:off x="1278007" y="2077799"/>
        <a:ext cx="4560704" cy="1562978"/>
      </dsp:txXfrm>
    </dsp:sp>
    <dsp:sp modelId="{754EC79E-FDA6-4CE8-9B54-B81C77FBDEE9}">
      <dsp:nvSpPr>
        <dsp:cNvPr id="0" name=""/>
        <dsp:cNvSpPr/>
      </dsp:nvSpPr>
      <dsp:spPr>
        <a:xfrm>
          <a:off x="5887339"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130148" y="1305127"/>
        <a:ext cx="593532" cy="812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F0468-60DB-4BCB-B463-3427BFE600C1}">
      <dsp:nvSpPr>
        <dsp:cNvPr id="0" name=""/>
        <dsp:cNvSpPr/>
      </dsp:nvSpPr>
      <dsp:spPr>
        <a:xfrm>
          <a:off x="56507" y="640"/>
          <a:ext cx="8082856" cy="12437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How did the pandemic affect the supply chain?</a:t>
          </a:r>
        </a:p>
      </dsp:txBody>
      <dsp:txXfrm>
        <a:off x="56507" y="640"/>
        <a:ext cx="8082856" cy="1243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C1DA1-9D05-4C44-B3CF-2CB9D7E51605}">
      <dsp:nvSpPr>
        <dsp:cNvPr id="0" name=""/>
        <dsp:cNvSpPr/>
      </dsp:nvSpPr>
      <dsp:spPr>
        <a:xfrm>
          <a:off x="1308466" y="1801"/>
          <a:ext cx="1472024" cy="11889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Receivers</a:t>
          </a:r>
        </a:p>
      </dsp:txBody>
      <dsp:txXfrm>
        <a:off x="1366507" y="59842"/>
        <a:ext cx="1355942" cy="1072886"/>
      </dsp:txXfrm>
    </dsp:sp>
    <dsp:sp modelId="{8CA8A108-97E3-4B4E-9A35-0E00568369B2}">
      <dsp:nvSpPr>
        <dsp:cNvPr id="0" name=""/>
        <dsp:cNvSpPr/>
      </dsp:nvSpPr>
      <dsp:spPr>
        <a:xfrm>
          <a:off x="1308466" y="1250218"/>
          <a:ext cx="1472024" cy="11889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Loaders</a:t>
          </a:r>
        </a:p>
      </dsp:txBody>
      <dsp:txXfrm>
        <a:off x="1366507" y="1308259"/>
        <a:ext cx="1355942" cy="1072886"/>
      </dsp:txXfrm>
    </dsp:sp>
    <dsp:sp modelId="{BEA8A926-98DB-48DB-95E3-3038C168BDDF}">
      <dsp:nvSpPr>
        <dsp:cNvPr id="0" name=""/>
        <dsp:cNvSpPr/>
      </dsp:nvSpPr>
      <dsp:spPr>
        <a:xfrm>
          <a:off x="1308466" y="2498635"/>
          <a:ext cx="1472024" cy="118896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Pickers</a:t>
          </a:r>
        </a:p>
      </dsp:txBody>
      <dsp:txXfrm>
        <a:off x="1366507" y="2556676"/>
        <a:ext cx="1355942" cy="10728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39384-0FE7-473E-BD1D-AEA704A6C867}"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AAD0-CEE7-4559-B626-7D5E0F7049E8}" type="slidenum">
              <a:rPr lang="en-US" smtClean="0"/>
              <a:t>‹#›</a:t>
            </a:fld>
            <a:endParaRPr lang="en-US"/>
          </a:p>
        </p:txBody>
      </p:sp>
    </p:spTree>
    <p:extLst>
      <p:ext uri="{BB962C8B-B14F-4D97-AF65-F5344CB8AC3E}">
        <p14:creationId xmlns:p14="http://schemas.microsoft.com/office/powerpoint/2010/main" val="297013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12/29/2021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y.pennfoster.com/scormviewer/index.aspx?resourceID=Xh3%2bD7370nB3XNQFwgX1y6cjO8mgf52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789040"/>
            <a:ext cx="4788024" cy="276999"/>
          </a:xfrm>
          <a:prstGeom prst="rect">
            <a:avLst/>
          </a:prstGeom>
          <a:noFill/>
        </p:spPr>
        <p:txBody>
          <a:bodyPr wrap="square">
            <a:spAutoFit/>
          </a:bodyPr>
          <a:lstStyle/>
          <a:p>
            <a:pPr fontAlgn="auto">
              <a:spcBef>
                <a:spcPts val="0"/>
              </a:spcBef>
              <a:spcAft>
                <a:spcPts val="0"/>
              </a:spcAft>
              <a:defRPr/>
            </a:pPr>
            <a:r>
              <a:rPr kumimoji="0" lang="en-US" altLang="ko-KR" sz="1200" b="1" dirty="0">
                <a:solidFill>
                  <a:schemeClr val="tx1">
                    <a:lumMod val="75000"/>
                    <a:lumOff val="25000"/>
                  </a:schemeClr>
                </a:solidFill>
                <a:latin typeface="Arial" pitchFamily="34" charset="0"/>
                <a:cs typeface="Arial" pitchFamily="34" charset="0"/>
              </a:rPr>
              <a:t>Supply Chain I - Ms. Biba S. Kavass    </a:t>
            </a:r>
          </a:p>
        </p:txBody>
      </p:sp>
      <p:sp>
        <p:nvSpPr>
          <p:cNvPr id="5" name="TextBox 1"/>
          <p:cNvSpPr txBox="1">
            <a:spLocks noChangeArrowheads="1"/>
          </p:cNvSpPr>
          <p:nvPr/>
        </p:nvSpPr>
        <p:spPr bwMode="auto">
          <a:xfrm>
            <a:off x="251520" y="2024880"/>
            <a:ext cx="4788024" cy="1754326"/>
          </a:xfrm>
          <a:prstGeom prst="rect">
            <a:avLst/>
          </a:prstGeom>
          <a:noFill/>
          <a:ln w="9525">
            <a:noFill/>
            <a:miter lim="800000"/>
            <a:headEnd/>
            <a:tailEnd/>
          </a:ln>
        </p:spPr>
        <p:txBody>
          <a:bodyPr wrap="square">
            <a:spAutoFit/>
          </a:bodyPr>
          <a:lstStyle/>
          <a:p>
            <a:r>
              <a:rPr lang="en-US" altLang="ko-KR" sz="3600" b="1" dirty="0">
                <a:solidFill>
                  <a:schemeClr val="tx1">
                    <a:lumMod val="75000"/>
                    <a:lumOff val="25000"/>
                  </a:schemeClr>
                </a:solidFill>
                <a:latin typeface="Arial" pitchFamily="34" charset="0"/>
                <a:ea typeface="맑은 고딕" pitchFamily="50" charset="-127"/>
                <a:cs typeface="Arial" pitchFamily="34" charset="0"/>
              </a:rPr>
              <a:t>WAREHOUSE</a:t>
            </a:r>
          </a:p>
          <a:p>
            <a:r>
              <a:rPr lang="en-US" altLang="ko-KR" sz="3600" b="1" dirty="0">
                <a:solidFill>
                  <a:schemeClr val="tx1">
                    <a:lumMod val="75000"/>
                    <a:lumOff val="25000"/>
                  </a:schemeClr>
                </a:solidFill>
                <a:latin typeface="Arial" pitchFamily="34" charset="0"/>
                <a:ea typeface="맑은 고딕" pitchFamily="50" charset="-127"/>
                <a:cs typeface="Arial" pitchFamily="34" charset="0"/>
              </a:rPr>
              <a:t>MANAGEMENT – Part I</a:t>
            </a:r>
          </a:p>
        </p:txBody>
      </p:sp>
      <p:pic>
        <p:nvPicPr>
          <p:cNvPr id="2" name="Picture 1">
            <a:extLst>
              <a:ext uri="{FF2B5EF4-FFF2-40B4-BE49-F238E27FC236}">
                <a16:creationId xmlns:a16="http://schemas.microsoft.com/office/drawing/2014/main" id="{8C88C106-B652-4E53-864A-60EBB8188B2C}"/>
              </a:ext>
            </a:extLst>
          </p:cNvPr>
          <p:cNvPicPr>
            <a:picLocks noChangeAspect="1"/>
          </p:cNvPicPr>
          <p:nvPr/>
        </p:nvPicPr>
        <p:blipFill>
          <a:blip r:embed="rId2"/>
          <a:stretch>
            <a:fillRect/>
          </a:stretch>
        </p:blipFill>
        <p:spPr>
          <a:xfrm>
            <a:off x="4376515" y="1548221"/>
            <a:ext cx="4767485" cy="3761558"/>
          </a:xfrm>
          <a:prstGeom prst="rect">
            <a:avLst/>
          </a:prstGeom>
        </p:spPr>
      </p:pic>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EDB5-2499-4452-9665-8E59819A0080}"/>
              </a:ext>
            </a:extLst>
          </p:cNvPr>
          <p:cNvSpPr>
            <a:spLocks noGrp="1"/>
          </p:cNvSpPr>
          <p:nvPr>
            <p:ph type="title"/>
          </p:nvPr>
        </p:nvSpPr>
        <p:spPr>
          <a:xfrm>
            <a:off x="1037673" y="348865"/>
            <a:ext cx="7288583" cy="1576446"/>
          </a:xfrm>
        </p:spPr>
        <p:txBody>
          <a:bodyPr vert="horz" lIns="91440" tIns="45720" rIns="91440" bIns="45720" rtlCol="0" anchor="ctr">
            <a:normAutofit/>
          </a:bodyPr>
          <a:lstStyle/>
          <a:p>
            <a:pPr latinLnBrk="0">
              <a:lnSpc>
                <a:spcPct val="90000"/>
              </a:lnSpc>
            </a:pPr>
            <a:r>
              <a:rPr lang="en-US" sz="3500" kern="1200" dirty="0">
                <a:solidFill>
                  <a:srgbClr val="FFFFFF"/>
                </a:solidFill>
                <a:latin typeface="+mj-lt"/>
                <a:ea typeface="+mj-ea"/>
                <a:cs typeface="+mj-cs"/>
              </a:rPr>
              <a:t>Critical Thinking Question</a:t>
            </a:r>
          </a:p>
        </p:txBody>
      </p:sp>
      <p:graphicFrame>
        <p:nvGraphicFramePr>
          <p:cNvPr id="16" name="TextBox 12">
            <a:extLst>
              <a:ext uri="{FF2B5EF4-FFF2-40B4-BE49-F238E27FC236}">
                <a16:creationId xmlns:a16="http://schemas.microsoft.com/office/drawing/2014/main" id="{96A67333-516B-4827-97F7-2E9FCEAC302C}"/>
              </a:ext>
            </a:extLst>
          </p:cNvPr>
          <p:cNvGraphicFramePr/>
          <p:nvPr>
            <p:extLst>
              <p:ext uri="{D42A27DB-BD31-4B8C-83A1-F6EECF244321}">
                <p14:modId xmlns:p14="http://schemas.microsoft.com/office/powerpoint/2010/main" val="3066952596"/>
              </p:ext>
            </p:extLst>
          </p:nvPr>
        </p:nvGraphicFramePr>
        <p:xfrm>
          <a:off x="483042" y="2615979"/>
          <a:ext cx="8195871" cy="1245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891C46B-A9A7-49C7-AFFB-90E2CC4AEE6A}"/>
              </a:ext>
            </a:extLst>
          </p:cNvPr>
          <p:cNvSpPr txBox="1"/>
          <p:nvPr/>
        </p:nvSpPr>
        <p:spPr>
          <a:xfrm>
            <a:off x="1691680" y="4725144"/>
            <a:ext cx="6264696" cy="646331"/>
          </a:xfrm>
          <a:prstGeom prst="rect">
            <a:avLst/>
          </a:prstGeom>
          <a:noFill/>
        </p:spPr>
        <p:txBody>
          <a:bodyPr wrap="square" rtlCol="0">
            <a:spAutoFit/>
          </a:bodyPr>
          <a:lstStyle/>
          <a:p>
            <a:r>
              <a:rPr lang="en-US" dirty="0"/>
              <a:t>Write your answer on the index card provided and turn in at the end of class.</a:t>
            </a:r>
          </a:p>
        </p:txBody>
      </p:sp>
    </p:spTree>
    <p:extLst>
      <p:ext uri="{BB962C8B-B14F-4D97-AF65-F5344CB8AC3E}">
        <p14:creationId xmlns:p14="http://schemas.microsoft.com/office/powerpoint/2010/main" val="250363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EDB5-2499-4452-9665-8E59819A0080}"/>
              </a:ext>
            </a:extLst>
          </p:cNvPr>
          <p:cNvSpPr>
            <a:spLocks noGrp="1"/>
          </p:cNvSpPr>
          <p:nvPr>
            <p:ph type="title"/>
          </p:nvPr>
        </p:nvSpPr>
        <p:spPr>
          <a:solidFill>
            <a:schemeClr val="tx2">
              <a:lumMod val="75000"/>
            </a:schemeClr>
          </a:solidFill>
        </p:spPr>
        <p:txBody>
          <a:bodyPr/>
          <a:lstStyle/>
          <a:p>
            <a:r>
              <a:rPr lang="en-US" dirty="0">
                <a:solidFill>
                  <a:schemeClr val="bg1"/>
                </a:solidFill>
              </a:rPr>
              <a:t>Key Parts of Supply Chain</a:t>
            </a:r>
          </a:p>
        </p:txBody>
      </p:sp>
      <p:sp>
        <p:nvSpPr>
          <p:cNvPr id="3" name="Content Placeholder 2">
            <a:extLst>
              <a:ext uri="{FF2B5EF4-FFF2-40B4-BE49-F238E27FC236}">
                <a16:creationId xmlns:a16="http://schemas.microsoft.com/office/drawing/2014/main" id="{A0D6DF48-2FB6-4A9C-A88B-1C33B011FDDE}"/>
              </a:ext>
            </a:extLst>
          </p:cNvPr>
          <p:cNvSpPr>
            <a:spLocks noGrp="1"/>
          </p:cNvSpPr>
          <p:nvPr>
            <p:ph idx="1"/>
          </p:nvPr>
        </p:nvSpPr>
        <p:spPr>
          <a:xfrm>
            <a:off x="2100300" y="6021288"/>
            <a:ext cx="6563072" cy="460648"/>
          </a:xfrm>
        </p:spPr>
        <p:txBody>
          <a:bodyPr/>
          <a:lstStyle/>
          <a:p>
            <a:r>
              <a:rPr lang="en-US" sz="1400" dirty="0">
                <a:hlinkClick r:id="rId2"/>
              </a:rPr>
              <a:t>https://my.pennfoster.com/scormviewer/index.aspx?resourceID=Xh3%2bD7370nB3XNQFwgX1y6cjO8mgf52s</a:t>
            </a:r>
            <a:endParaRPr lang="en-US" sz="1400" dirty="0"/>
          </a:p>
          <a:p>
            <a:endParaRPr lang="en-US" sz="1400" dirty="0"/>
          </a:p>
        </p:txBody>
      </p:sp>
      <p:pic>
        <p:nvPicPr>
          <p:cNvPr id="6" name="Content Placeholder 5">
            <a:extLst>
              <a:ext uri="{FF2B5EF4-FFF2-40B4-BE49-F238E27FC236}">
                <a16:creationId xmlns:a16="http://schemas.microsoft.com/office/drawing/2014/main" id="{E0609D5B-3FD3-4990-B263-B5C547C4F8A6}"/>
              </a:ext>
            </a:extLst>
          </p:cNvPr>
          <p:cNvPicPr>
            <a:picLocks noGrp="1" noChangeAspect="1"/>
          </p:cNvPicPr>
          <p:nvPr>
            <p:ph idx="10"/>
          </p:nvPr>
        </p:nvPicPr>
        <p:blipFill>
          <a:blip r:embed="rId3"/>
          <a:stretch>
            <a:fillRect/>
          </a:stretch>
        </p:blipFill>
        <p:spPr>
          <a:xfrm>
            <a:off x="2133600" y="2072351"/>
            <a:ext cx="6564313" cy="3692785"/>
          </a:xfrm>
        </p:spPr>
      </p:pic>
    </p:spTree>
    <p:extLst>
      <p:ext uri="{BB962C8B-B14F-4D97-AF65-F5344CB8AC3E}">
        <p14:creationId xmlns:p14="http://schemas.microsoft.com/office/powerpoint/2010/main" val="14574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7FD6A9B-C7AB-462F-97BE-1AD624073E8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11441" y="1265954"/>
            <a:ext cx="8178799" cy="3893544"/>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ECCBCA-4EC1-4B6C-A166-393B6C637A3A}"/>
              </a:ext>
            </a:extLst>
          </p:cNvPr>
          <p:cNvSpPr txBox="1"/>
          <p:nvPr/>
        </p:nvSpPr>
        <p:spPr>
          <a:xfrm>
            <a:off x="827584" y="5360992"/>
            <a:ext cx="7146459" cy="923330"/>
          </a:xfrm>
          <a:prstGeom prst="rect">
            <a:avLst/>
          </a:prstGeom>
          <a:solidFill>
            <a:schemeClr val="accent5">
              <a:lumMod val="60000"/>
              <a:lumOff val="40000"/>
            </a:schemeClr>
          </a:solidFill>
        </p:spPr>
        <p:txBody>
          <a:bodyPr wrap="square" rtlCol="0">
            <a:spAutoFit/>
          </a:bodyPr>
          <a:lstStyle/>
          <a:p>
            <a:r>
              <a:rPr lang="en-US" b="1" dirty="0"/>
              <a:t>FIFO</a:t>
            </a:r>
            <a:r>
              <a:rPr lang="en-US" dirty="0"/>
              <a:t> – first-in, first out method</a:t>
            </a:r>
          </a:p>
          <a:p>
            <a:r>
              <a:rPr lang="en-US" dirty="0"/>
              <a:t>  First products to arrive in the warehouse should be the first</a:t>
            </a:r>
          </a:p>
          <a:p>
            <a:r>
              <a:rPr lang="en-US" dirty="0"/>
              <a:t>  products to be distributed and sold</a:t>
            </a:r>
          </a:p>
        </p:txBody>
      </p:sp>
    </p:spTree>
    <p:extLst>
      <p:ext uri="{BB962C8B-B14F-4D97-AF65-F5344CB8AC3E}">
        <p14:creationId xmlns:p14="http://schemas.microsoft.com/office/powerpoint/2010/main" val="56541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8DA06F-E971-4C47-BAC9-BBEC50CD3D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8369" y="1839455"/>
            <a:ext cx="8387261" cy="3633854"/>
          </a:xfrm>
          <a:prstGeom prst="rect">
            <a:avLst/>
          </a:prstGeom>
        </p:spPr>
      </p:pic>
    </p:spTree>
    <p:extLst>
      <p:ext uri="{BB962C8B-B14F-4D97-AF65-F5344CB8AC3E}">
        <p14:creationId xmlns:p14="http://schemas.microsoft.com/office/powerpoint/2010/main" val="138127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8DA06F-E971-4C47-BAC9-BBEC50CD3D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8369" y="2051589"/>
            <a:ext cx="8387261" cy="3209585"/>
          </a:xfrm>
          <a:prstGeom prst="rect">
            <a:avLst/>
          </a:prstGeom>
        </p:spPr>
      </p:pic>
    </p:spTree>
    <p:extLst>
      <p:ext uri="{BB962C8B-B14F-4D97-AF65-F5344CB8AC3E}">
        <p14:creationId xmlns:p14="http://schemas.microsoft.com/office/powerpoint/2010/main" val="168105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0"/>
            <a:ext cx="7668344" cy="1069514"/>
          </a:xfrm>
          <a:solidFill>
            <a:schemeClr val="tx2">
              <a:lumMod val="75000"/>
            </a:schemeClr>
          </a:solidFill>
        </p:spPr>
        <p:txBody>
          <a:bodyPr/>
          <a:lstStyle/>
          <a:p>
            <a:pPr algn="ctr"/>
            <a:r>
              <a:rPr lang="en-US" altLang="ko-KR" sz="2400" dirty="0">
                <a:solidFill>
                  <a:schemeClr val="bg1"/>
                </a:solidFill>
              </a:rPr>
              <a:t>Activity: What Type of Warehouse Do I Need?</a:t>
            </a:r>
            <a:endParaRPr lang="ko-KR" altLang="en-US" sz="2400" dirty="0">
              <a:solidFill>
                <a:schemeClr val="bg1"/>
              </a:solidFill>
            </a:endParaRPr>
          </a:p>
        </p:txBody>
      </p:sp>
      <p:sp>
        <p:nvSpPr>
          <p:cNvPr id="3" name="Content Placeholder 2">
            <a:extLst>
              <a:ext uri="{FF2B5EF4-FFF2-40B4-BE49-F238E27FC236}">
                <a16:creationId xmlns:a16="http://schemas.microsoft.com/office/drawing/2014/main" id="{8677465A-6C77-4E92-8169-9F4D89908295}"/>
              </a:ext>
            </a:extLst>
          </p:cNvPr>
          <p:cNvSpPr>
            <a:spLocks noGrp="1"/>
          </p:cNvSpPr>
          <p:nvPr>
            <p:ph idx="10"/>
          </p:nvPr>
        </p:nvSpPr>
        <p:spPr>
          <a:xfrm>
            <a:off x="1835696" y="1355067"/>
            <a:ext cx="6696744" cy="1069515"/>
          </a:xfrm>
        </p:spPr>
        <p:style>
          <a:lnRef idx="1">
            <a:schemeClr val="accent6"/>
          </a:lnRef>
          <a:fillRef idx="2">
            <a:schemeClr val="accent6"/>
          </a:fillRef>
          <a:effectRef idx="1">
            <a:schemeClr val="accent6"/>
          </a:effectRef>
          <a:fontRef idx="minor">
            <a:schemeClr val="dk1"/>
          </a:fontRef>
        </p:style>
        <p:txBody>
          <a:bodyPr/>
          <a:lstStyle/>
          <a:p>
            <a:r>
              <a:rPr lang="en-US" sz="1800" b="1" dirty="0">
                <a:solidFill>
                  <a:schemeClr val="accent6">
                    <a:lumMod val="50000"/>
                  </a:schemeClr>
                </a:solidFill>
              </a:rPr>
              <a:t>Different types of products have a diverse warehouse</a:t>
            </a:r>
          </a:p>
          <a:p>
            <a:r>
              <a:rPr lang="en-US" sz="1800" b="1" dirty="0">
                <a:solidFill>
                  <a:schemeClr val="accent6">
                    <a:lumMod val="50000"/>
                  </a:schemeClr>
                </a:solidFill>
              </a:rPr>
              <a:t>requirements. Complete the worksheet on “What type</a:t>
            </a:r>
          </a:p>
          <a:p>
            <a:r>
              <a:rPr lang="en-US" sz="1800" b="1" dirty="0">
                <a:solidFill>
                  <a:schemeClr val="accent6">
                    <a:lumMod val="50000"/>
                  </a:schemeClr>
                </a:solidFill>
              </a:rPr>
              <a:t>of warehouse do I need?”</a:t>
            </a:r>
          </a:p>
        </p:txBody>
      </p:sp>
      <p:pic>
        <p:nvPicPr>
          <p:cNvPr id="5" name="Picture 4">
            <a:extLst>
              <a:ext uri="{FF2B5EF4-FFF2-40B4-BE49-F238E27FC236}">
                <a16:creationId xmlns:a16="http://schemas.microsoft.com/office/drawing/2014/main" id="{D7DB7D40-B82F-467C-A3F6-D3D71827904B}"/>
              </a:ext>
            </a:extLst>
          </p:cNvPr>
          <p:cNvPicPr>
            <a:picLocks noChangeAspect="1"/>
          </p:cNvPicPr>
          <p:nvPr/>
        </p:nvPicPr>
        <p:blipFill>
          <a:blip r:embed="rId2"/>
          <a:stretch>
            <a:fillRect/>
          </a:stretch>
        </p:blipFill>
        <p:spPr>
          <a:xfrm>
            <a:off x="1979712" y="3154922"/>
            <a:ext cx="6667010" cy="2556994"/>
          </a:xfrm>
          <a:prstGeom prst="rect">
            <a:avLst/>
          </a:prstGeom>
        </p:spPr>
      </p:pic>
    </p:spTree>
    <p:extLst>
      <p:ext uri="{BB962C8B-B14F-4D97-AF65-F5344CB8AC3E}">
        <p14:creationId xmlns:p14="http://schemas.microsoft.com/office/powerpoint/2010/main" val="355013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0"/>
            <a:ext cx="7668344" cy="1069514"/>
          </a:xfrm>
          <a:solidFill>
            <a:schemeClr val="tx2">
              <a:lumMod val="75000"/>
            </a:schemeClr>
          </a:solidFill>
        </p:spPr>
        <p:txBody>
          <a:bodyPr/>
          <a:lstStyle/>
          <a:p>
            <a:r>
              <a:rPr lang="en-US" altLang="ko-KR" sz="3200" dirty="0">
                <a:solidFill>
                  <a:schemeClr val="bg1"/>
                </a:solidFill>
              </a:rPr>
              <a:t>Virtual Reality – Warehouse Tour</a:t>
            </a:r>
            <a:endParaRPr lang="ko-KR" altLang="en-US" sz="3200" dirty="0">
              <a:solidFill>
                <a:schemeClr val="bg1"/>
              </a:solidFill>
            </a:endParaRPr>
          </a:p>
        </p:txBody>
      </p:sp>
      <p:pic>
        <p:nvPicPr>
          <p:cNvPr id="6" name="Picture 5">
            <a:extLst>
              <a:ext uri="{FF2B5EF4-FFF2-40B4-BE49-F238E27FC236}">
                <a16:creationId xmlns:a16="http://schemas.microsoft.com/office/drawing/2014/main" id="{883725BC-3982-47C0-B371-DBB5946EEABE}"/>
              </a:ext>
            </a:extLst>
          </p:cNvPr>
          <p:cNvPicPr>
            <a:picLocks noChangeAspect="1"/>
          </p:cNvPicPr>
          <p:nvPr/>
        </p:nvPicPr>
        <p:blipFill>
          <a:blip r:embed="rId2"/>
          <a:stretch>
            <a:fillRect/>
          </a:stretch>
        </p:blipFill>
        <p:spPr>
          <a:xfrm>
            <a:off x="3059832" y="1772816"/>
            <a:ext cx="4928327" cy="3126445"/>
          </a:xfrm>
          <a:prstGeom prst="rect">
            <a:avLst/>
          </a:prstGeom>
        </p:spPr>
      </p:pic>
      <p:sp>
        <p:nvSpPr>
          <p:cNvPr id="7" name="Rectangle 6">
            <a:extLst>
              <a:ext uri="{FF2B5EF4-FFF2-40B4-BE49-F238E27FC236}">
                <a16:creationId xmlns:a16="http://schemas.microsoft.com/office/drawing/2014/main" id="{65340290-D117-4C8D-89CF-C6F462742CA1}"/>
              </a:ext>
            </a:extLst>
          </p:cNvPr>
          <p:cNvSpPr/>
          <p:nvPr/>
        </p:nvSpPr>
        <p:spPr>
          <a:xfrm>
            <a:off x="3995936" y="5157192"/>
            <a:ext cx="3759124" cy="553998"/>
          </a:xfrm>
          <a:prstGeom prst="rect">
            <a:avLst/>
          </a:prstGeom>
        </p:spPr>
        <p:txBody>
          <a:bodyPr wrap="square">
            <a:spAutoFit/>
          </a:bodyPr>
          <a:lstStyle/>
          <a:p>
            <a:r>
              <a:rPr lang="en-US" sz="1200" kern="0" dirty="0">
                <a:solidFill>
                  <a:srgbClr val="0070C0"/>
                </a:solidFill>
              </a:rPr>
              <a:t>https://www.youtube.com/watch?v=-d3DKy-ahdg</a:t>
            </a:r>
          </a:p>
          <a:p>
            <a:endParaRPr lang="en-US" dirty="0"/>
          </a:p>
        </p:txBody>
      </p:sp>
    </p:spTree>
    <p:extLst>
      <p:ext uri="{BB962C8B-B14F-4D97-AF65-F5344CB8AC3E}">
        <p14:creationId xmlns:p14="http://schemas.microsoft.com/office/powerpoint/2010/main" val="2658974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27384"/>
            <a:ext cx="7668344" cy="1069514"/>
          </a:xfrm>
          <a:solidFill>
            <a:schemeClr val="tx2">
              <a:lumMod val="75000"/>
            </a:schemeClr>
          </a:solidFill>
        </p:spPr>
        <p:txBody>
          <a:bodyPr/>
          <a:lstStyle/>
          <a:p>
            <a:r>
              <a:rPr lang="en-US" altLang="ko-KR" sz="1800" dirty="0">
                <a:solidFill>
                  <a:schemeClr val="bg1"/>
                </a:solidFill>
              </a:rPr>
              <a:t>Case Study: Cookware Company Stirs Up a Sizzling Supply Chain</a:t>
            </a:r>
            <a:endParaRPr lang="ko-KR" altLang="en-US" sz="1800" dirty="0">
              <a:solidFill>
                <a:schemeClr val="bg1"/>
              </a:solidFill>
            </a:endParaRPr>
          </a:p>
        </p:txBody>
      </p:sp>
      <p:sp>
        <p:nvSpPr>
          <p:cNvPr id="3" name="Content Placeholder 2">
            <a:extLst>
              <a:ext uri="{FF2B5EF4-FFF2-40B4-BE49-F238E27FC236}">
                <a16:creationId xmlns:a16="http://schemas.microsoft.com/office/drawing/2014/main" id="{8677465A-6C77-4E92-8169-9F4D89908295}"/>
              </a:ext>
            </a:extLst>
          </p:cNvPr>
          <p:cNvSpPr>
            <a:spLocks noGrp="1"/>
          </p:cNvSpPr>
          <p:nvPr>
            <p:ph idx="10"/>
          </p:nvPr>
        </p:nvSpPr>
        <p:spPr>
          <a:xfrm>
            <a:off x="1619672" y="1844824"/>
            <a:ext cx="7077472" cy="4147865"/>
          </a:xfrm>
        </p:spPr>
        <p:txBody>
          <a:bodyPr/>
          <a:lstStyle/>
          <a:p>
            <a:r>
              <a:rPr lang="en-US" sz="2000" dirty="0"/>
              <a:t>When sales of cast-iron cookware heat up, a well-known brand prepares a solution to expand manufacturing</a:t>
            </a:r>
          </a:p>
          <a:p>
            <a:r>
              <a:rPr lang="en-US" sz="2000" dirty="0"/>
              <a:t>capacity and warehouse space.</a:t>
            </a:r>
          </a:p>
          <a:p>
            <a:endParaRPr lang="en-US" sz="2000" dirty="0"/>
          </a:p>
          <a:p>
            <a:r>
              <a:rPr lang="en-US" dirty="0"/>
              <a:t>Cast-iron cookware, a kitchen staple for generations, is surging in popularity.</a:t>
            </a:r>
          </a:p>
          <a:p>
            <a:r>
              <a:rPr lang="en-US" dirty="0"/>
              <a:t>Industry experts attribute a 50-percent jump in sales this decade to millennials</a:t>
            </a:r>
          </a:p>
          <a:p>
            <a:r>
              <a:rPr lang="en-US" dirty="0"/>
              <a:t>and others who appreciate cast iron's value and versatility. Home cooks can</a:t>
            </a:r>
          </a:p>
          <a:p>
            <a:r>
              <a:rPr lang="en-US" dirty="0"/>
              <a:t>prepare nearly any recipe in cast-iron skillets and pots on the stovetop or in the oven.</a:t>
            </a:r>
          </a:p>
          <a:p>
            <a:endParaRPr lang="en-US" dirty="0"/>
          </a:p>
        </p:txBody>
      </p:sp>
      <p:sp>
        <p:nvSpPr>
          <p:cNvPr id="2" name="Rectangle 2">
            <a:extLst>
              <a:ext uri="{FF2B5EF4-FFF2-40B4-BE49-F238E27FC236}">
                <a16:creationId xmlns:a16="http://schemas.microsoft.com/office/drawing/2014/main" id="{471FAB78-F3D8-4AD8-A6C5-7D7233E7CAE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8E2279B8-38F8-4928-BFE1-B83B7B390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 y="5661248"/>
            <a:ext cx="1400175" cy="889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BF84763-4E29-434B-9A6F-7C8F59B9337B}"/>
              </a:ext>
            </a:extLst>
          </p:cNvPr>
          <p:cNvPicPr>
            <a:picLocks noChangeAspect="1"/>
          </p:cNvPicPr>
          <p:nvPr/>
        </p:nvPicPr>
        <p:blipFill>
          <a:blip r:embed="rId3"/>
          <a:stretch>
            <a:fillRect/>
          </a:stretch>
        </p:blipFill>
        <p:spPr>
          <a:xfrm>
            <a:off x="6554019" y="4509120"/>
            <a:ext cx="2143125" cy="2143125"/>
          </a:xfrm>
          <a:prstGeom prst="rect">
            <a:avLst/>
          </a:prstGeom>
        </p:spPr>
      </p:pic>
    </p:spTree>
    <p:extLst>
      <p:ext uri="{BB962C8B-B14F-4D97-AF65-F5344CB8AC3E}">
        <p14:creationId xmlns:p14="http://schemas.microsoft.com/office/powerpoint/2010/main" val="298006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6363E-313B-417A-8CF8-C9464B825C4C}"/>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latinLnBrk="0">
              <a:lnSpc>
                <a:spcPct val="90000"/>
              </a:lnSpc>
            </a:pPr>
            <a:r>
              <a:rPr lang="en-US" sz="3500" kern="1200">
                <a:solidFill>
                  <a:srgbClr val="FFFFFF"/>
                </a:solidFill>
                <a:latin typeface="+mj-lt"/>
                <a:ea typeface="+mj-ea"/>
                <a:cs typeface="+mj-cs"/>
              </a:rPr>
              <a:t>Warehouse Functions</a:t>
            </a:r>
          </a:p>
        </p:txBody>
      </p:sp>
      <p:pic>
        <p:nvPicPr>
          <p:cNvPr id="6" name="Content Placeholder 5">
            <a:extLst>
              <a:ext uri="{FF2B5EF4-FFF2-40B4-BE49-F238E27FC236}">
                <a16:creationId xmlns:a16="http://schemas.microsoft.com/office/drawing/2014/main" id="{C64CBA05-F659-4DD5-8F99-C6033653850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24168" y="2333947"/>
            <a:ext cx="8495662" cy="3716852"/>
          </a:xfrm>
          <a:prstGeom prst="rect">
            <a:avLst/>
          </a:prstGeom>
        </p:spPr>
      </p:pic>
    </p:spTree>
    <p:extLst>
      <p:ext uri="{BB962C8B-B14F-4D97-AF65-F5344CB8AC3E}">
        <p14:creationId xmlns:p14="http://schemas.microsoft.com/office/powerpoint/2010/main" val="171346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8DA06F-E971-4C47-BAC9-BBEC50CD3D5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2900" y="1811370"/>
            <a:ext cx="8458200" cy="3235260"/>
          </a:xfrm>
          <a:prstGeom prst="rect">
            <a:avLst/>
          </a:prstGeom>
        </p:spPr>
      </p:pic>
    </p:spTree>
    <p:extLst>
      <p:ext uri="{BB962C8B-B14F-4D97-AF65-F5344CB8AC3E}">
        <p14:creationId xmlns:p14="http://schemas.microsoft.com/office/powerpoint/2010/main" val="228147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3568" y="778693"/>
            <a:ext cx="7941325" cy="1062644"/>
          </a:xfrm>
          <a:solidFill>
            <a:schemeClr val="tx2">
              <a:lumMod val="75000"/>
            </a:schemeClr>
          </a:solidFill>
        </p:spPr>
        <p:txBody>
          <a:bodyPr anchor="b">
            <a:normAutofit/>
          </a:bodyPr>
          <a:lstStyle/>
          <a:p>
            <a:r>
              <a:rPr lang="en-US" altLang="ko-KR" dirty="0"/>
              <a:t> </a:t>
            </a:r>
            <a:r>
              <a:rPr lang="en-US" altLang="ko-KR" dirty="0">
                <a:solidFill>
                  <a:schemeClr val="bg1"/>
                </a:solidFill>
              </a:rPr>
              <a:t>Objectives</a:t>
            </a:r>
            <a:endParaRPr lang="ko-KR" altLang="en-US" dirty="0">
              <a:solidFill>
                <a:schemeClr val="bg1"/>
              </a:solidFill>
            </a:endParaRPr>
          </a:p>
        </p:txBody>
      </p:sp>
      <p:cxnSp>
        <p:nvCxnSpPr>
          <p:cNvPr id="21" name="Straight Connector 2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7339568-DF5D-4829-9E4F-0FE6659B1E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1560" y="2712604"/>
            <a:ext cx="2433797" cy="2418095"/>
          </a:xfrm>
          <a:prstGeom prst="rect">
            <a:avLst/>
          </a:prstGeom>
        </p:spPr>
      </p:pic>
      <p:sp>
        <p:nvSpPr>
          <p:cNvPr id="7" name="Content Placeholder 6"/>
          <p:cNvSpPr>
            <a:spLocks noGrp="1"/>
          </p:cNvSpPr>
          <p:nvPr>
            <p:ph idx="10"/>
          </p:nvPr>
        </p:nvSpPr>
        <p:spPr>
          <a:xfrm>
            <a:off x="3347865" y="2682433"/>
            <a:ext cx="5277028" cy="3215749"/>
          </a:xfrm>
        </p:spPr>
        <p:txBody>
          <a:bodyPr>
            <a:normAutofit fontScale="92500" lnSpcReduction="20000"/>
          </a:bodyPr>
          <a:lstStyle/>
          <a:p>
            <a:pPr marL="285750" marR="0" lvl="0"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will compare and contrast warehousing</a:t>
            </a:r>
          </a:p>
          <a:p>
            <a:pPr marR="0" lvl="0">
              <a:lnSpc>
                <a:spcPct val="107000"/>
              </a:lnSpc>
              <a:spcBef>
                <a:spcPts val="0"/>
              </a:spcBef>
              <a:spcAft>
                <a:spcPts val="0"/>
              </a:spcAft>
              <a:tabLst>
                <a:tab pos="6858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requirements for a variety of products</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will discuss the role of warehousing in a</a:t>
            </a:r>
          </a:p>
          <a:p>
            <a:pPr marR="0" lvl="0">
              <a:lnSpc>
                <a:spcPct val="107000"/>
              </a:lnSpc>
              <a:spcBef>
                <a:spcPts val="0"/>
              </a:spcBef>
              <a:spcAft>
                <a:spcPts val="0"/>
              </a:spcAft>
              <a:tabLst>
                <a:tab pos="6858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logistics system</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will examine various types of warehouses</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will explore warehouse operations,</a:t>
            </a:r>
          </a:p>
          <a:p>
            <a:pPr marR="0" lvl="0">
              <a:lnSpc>
                <a:spcPct val="107000"/>
              </a:lnSpc>
              <a:spcBef>
                <a:spcPts val="0"/>
              </a:spcBef>
              <a:spcAft>
                <a:spcPts val="0"/>
              </a:spcAft>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including the completion of warehouse documents</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will assess prominent operational issues</a:t>
            </a:r>
          </a:p>
          <a:p>
            <a:pPr marR="0" lvl="0">
              <a:lnSpc>
                <a:spcPct val="107000"/>
              </a:lnSpc>
              <a:spcBef>
                <a:spcPts val="0"/>
              </a:spcBef>
              <a:spcAft>
                <a:spcPts val="0"/>
              </a:spcAft>
              <a:tabLst>
                <a:tab pos="6858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warehousing</a:t>
            </a:r>
          </a:p>
          <a:p>
            <a:pPr marL="285750" marR="0" lvl="0" indent="-285750">
              <a:lnSpc>
                <a:spcPct val="107000"/>
              </a:lnSpc>
              <a:spcBef>
                <a:spcPts val="0"/>
              </a:spcBef>
              <a:spcAft>
                <a:spcPts val="0"/>
              </a:spcAft>
              <a:buFont typeface="Arial" panose="020B0604020202020204" pitchFamily="34" charset="0"/>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will investigate various WMS software</a:t>
            </a:r>
          </a:p>
          <a:p>
            <a:pPr marR="0" lvl="0">
              <a:lnSpc>
                <a:spcPct val="107000"/>
              </a:lnSpc>
              <a:spcBef>
                <a:spcPts val="0"/>
              </a:spcBef>
              <a:spcAft>
                <a:spcPts val="0"/>
              </a:spcAft>
              <a:tabLst>
                <a:tab pos="6858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will design a warehouse layout plan for a specific industry</a:t>
            </a:r>
            <a:endParaRPr lang="ko-KR" altLang="en-US" sz="1900" dirty="0">
              <a:latin typeface="Arial" pitchFamily="34" charset="0"/>
              <a:cs typeface="Arial" pitchFamily="34" charset="0"/>
            </a:endParaRPr>
          </a:p>
        </p:txBody>
      </p:sp>
    </p:spTree>
    <p:extLst>
      <p:ext uri="{BB962C8B-B14F-4D97-AF65-F5344CB8AC3E}">
        <p14:creationId xmlns:p14="http://schemas.microsoft.com/office/powerpoint/2010/main" val="89176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F41FDF-7D16-4CEC-BCD9-4776B4B7098A}"/>
              </a:ext>
            </a:extLst>
          </p:cNvPr>
          <p:cNvSpPr txBox="1"/>
          <p:nvPr/>
        </p:nvSpPr>
        <p:spPr>
          <a:xfrm>
            <a:off x="524784" y="248038"/>
            <a:ext cx="5297791" cy="1159200"/>
          </a:xfrm>
          <a:prstGeom prst="rect">
            <a:avLst/>
          </a:prstGeom>
        </p:spPr>
        <p:txBody>
          <a:bodyPr vert="horz" lIns="91440" tIns="45720" rIns="91440" bIns="45720" rtlCol="0" anchor="ctr">
            <a:normAutofit/>
          </a:bodyPr>
          <a:lstStyle/>
          <a:p>
            <a:pPr latinLnBrk="0">
              <a:lnSpc>
                <a:spcPct val="90000"/>
              </a:lnSpc>
              <a:spcBef>
                <a:spcPct val="0"/>
              </a:spcBef>
              <a:spcAft>
                <a:spcPts val="600"/>
              </a:spcAft>
            </a:pPr>
            <a:r>
              <a:rPr lang="en-US" sz="3500" b="1" kern="1200">
                <a:solidFill>
                  <a:srgbClr val="FFFFFF"/>
                </a:solidFill>
                <a:latin typeface="+mj-lt"/>
                <a:ea typeface="+mj-ea"/>
                <a:cs typeface="+mj-cs"/>
              </a:rPr>
              <a:t>Materials Handling Activity</a:t>
            </a:r>
          </a:p>
        </p:txBody>
      </p:sp>
      <p:pic>
        <p:nvPicPr>
          <p:cNvPr id="5" name="Picture 4">
            <a:extLst>
              <a:ext uri="{FF2B5EF4-FFF2-40B4-BE49-F238E27FC236}">
                <a16:creationId xmlns:a16="http://schemas.microsoft.com/office/drawing/2014/main" id="{226A0D4F-DDE1-4EC8-B49E-51B2071532C1}"/>
              </a:ext>
            </a:extLst>
          </p:cNvPr>
          <p:cNvPicPr>
            <a:picLocks noChangeAspect="1"/>
          </p:cNvPicPr>
          <p:nvPr/>
        </p:nvPicPr>
        <p:blipFill>
          <a:blip r:embed="rId2"/>
          <a:stretch>
            <a:fillRect/>
          </a:stretch>
        </p:blipFill>
        <p:spPr>
          <a:xfrm>
            <a:off x="323441" y="1682390"/>
            <a:ext cx="8495662" cy="2336307"/>
          </a:xfrm>
          <a:prstGeom prst="rect">
            <a:avLst/>
          </a:prstGeom>
        </p:spPr>
      </p:pic>
      <p:sp>
        <p:nvSpPr>
          <p:cNvPr id="6" name="TextBox 5">
            <a:extLst>
              <a:ext uri="{FF2B5EF4-FFF2-40B4-BE49-F238E27FC236}">
                <a16:creationId xmlns:a16="http://schemas.microsoft.com/office/drawing/2014/main" id="{64065D10-CB5A-4AF0-965D-25FFFADFE523}"/>
              </a:ext>
            </a:extLst>
          </p:cNvPr>
          <p:cNvSpPr txBox="1"/>
          <p:nvPr/>
        </p:nvSpPr>
        <p:spPr>
          <a:xfrm>
            <a:off x="1115616" y="4365104"/>
            <a:ext cx="7492825" cy="2031325"/>
          </a:xfrm>
          <a:prstGeom prst="rect">
            <a:avLst/>
          </a:prstGeom>
          <a:noFill/>
        </p:spPr>
        <p:txBody>
          <a:bodyPr wrap="square" rtlCol="0">
            <a:spAutoFit/>
          </a:bodyPr>
          <a:lstStyle/>
          <a:p>
            <a:r>
              <a:rPr lang="en-US" b="1" dirty="0"/>
              <a:t>Sorting</a:t>
            </a:r>
            <a:r>
              <a:rPr lang="en-US" dirty="0"/>
              <a:t> – categorizing items based on their characteristics</a:t>
            </a:r>
          </a:p>
          <a:p>
            <a:endParaRPr lang="en-US" dirty="0"/>
          </a:p>
          <a:p>
            <a:r>
              <a:rPr lang="en-US" b="1" dirty="0"/>
              <a:t>Postponement</a:t>
            </a:r>
            <a:r>
              <a:rPr lang="en-US" dirty="0"/>
              <a:t> – store semi-finished products that are only</a:t>
            </a:r>
          </a:p>
          <a:p>
            <a:r>
              <a:rPr lang="en-US" dirty="0"/>
              <a:t>transformed into end products once an order is received</a:t>
            </a:r>
          </a:p>
          <a:p>
            <a:endParaRPr lang="en-US" b="1" dirty="0"/>
          </a:p>
          <a:p>
            <a:r>
              <a:rPr lang="en-US" b="1" dirty="0"/>
              <a:t>Cross-docking</a:t>
            </a:r>
            <a:r>
              <a:rPr lang="en-US" dirty="0"/>
              <a:t> – movement of merchandise to a shipping dock</a:t>
            </a:r>
          </a:p>
          <a:p>
            <a:r>
              <a:rPr lang="en-US" dirty="0"/>
              <a:t>bypassing storage</a:t>
            </a:r>
            <a:endParaRPr lang="en-US" b="1" dirty="0"/>
          </a:p>
        </p:txBody>
      </p:sp>
    </p:spTree>
    <p:extLst>
      <p:ext uri="{BB962C8B-B14F-4D97-AF65-F5344CB8AC3E}">
        <p14:creationId xmlns:p14="http://schemas.microsoft.com/office/powerpoint/2010/main" val="184797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3AEFF3-282B-4187-8E32-14B8F04359A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2900" y="1800796"/>
            <a:ext cx="8458200" cy="3256407"/>
          </a:xfrm>
          <a:prstGeom prst="rect">
            <a:avLst/>
          </a:prstGeom>
        </p:spPr>
      </p:pic>
    </p:spTree>
    <p:extLst>
      <p:ext uri="{BB962C8B-B14F-4D97-AF65-F5344CB8AC3E}">
        <p14:creationId xmlns:p14="http://schemas.microsoft.com/office/powerpoint/2010/main" val="240996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7EC8DC-D7E5-4868-A144-C12A48AE146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2900" y="1779652"/>
            <a:ext cx="8458200" cy="3298696"/>
          </a:xfrm>
          <a:prstGeom prst="rect">
            <a:avLst/>
          </a:prstGeom>
        </p:spPr>
      </p:pic>
    </p:spTree>
    <p:extLst>
      <p:ext uri="{BB962C8B-B14F-4D97-AF65-F5344CB8AC3E}">
        <p14:creationId xmlns:p14="http://schemas.microsoft.com/office/powerpoint/2010/main" val="141445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6954D5D-9BBA-4D9E-A553-3D479295E81A}"/>
              </a:ext>
            </a:extLst>
          </p:cNvPr>
          <p:cNvPicPr>
            <a:picLocks noChangeAspect="1"/>
          </p:cNvPicPr>
          <p:nvPr/>
        </p:nvPicPr>
        <p:blipFill>
          <a:blip r:embed="rId2"/>
          <a:stretch>
            <a:fillRect/>
          </a:stretch>
        </p:blipFill>
        <p:spPr>
          <a:xfrm>
            <a:off x="342900" y="1790224"/>
            <a:ext cx="8458200" cy="3277552"/>
          </a:xfrm>
          <a:prstGeom prst="rect">
            <a:avLst/>
          </a:prstGeom>
        </p:spPr>
      </p:pic>
    </p:spTree>
    <p:extLst>
      <p:ext uri="{BB962C8B-B14F-4D97-AF65-F5344CB8AC3E}">
        <p14:creationId xmlns:p14="http://schemas.microsoft.com/office/powerpoint/2010/main" val="16285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0"/>
            <a:ext cx="7668344" cy="1069514"/>
          </a:xfrm>
          <a:solidFill>
            <a:schemeClr val="tx2">
              <a:lumMod val="75000"/>
            </a:schemeClr>
          </a:solidFill>
        </p:spPr>
        <p:txBody>
          <a:bodyPr/>
          <a:lstStyle/>
          <a:p>
            <a:r>
              <a:rPr lang="en-US" altLang="ko-KR" dirty="0"/>
              <a:t> </a:t>
            </a:r>
            <a:r>
              <a:rPr lang="en-US" altLang="ko-KR" sz="2800" dirty="0">
                <a:solidFill>
                  <a:schemeClr val="bg1"/>
                </a:solidFill>
              </a:rPr>
              <a:t>Warehouse Operations</a:t>
            </a:r>
            <a:endParaRPr lang="ko-KR" altLang="en-US" sz="2800" dirty="0">
              <a:solidFill>
                <a:schemeClr val="bg1"/>
              </a:solidFill>
            </a:endParaRPr>
          </a:p>
        </p:txBody>
      </p:sp>
      <p:pic>
        <p:nvPicPr>
          <p:cNvPr id="3" name="Content Placeholder 2">
            <a:extLst>
              <a:ext uri="{FF2B5EF4-FFF2-40B4-BE49-F238E27FC236}">
                <a16:creationId xmlns:a16="http://schemas.microsoft.com/office/drawing/2014/main" id="{201E8D3D-CB94-4F16-9556-147FA2983ACB}"/>
              </a:ext>
            </a:extLst>
          </p:cNvPr>
          <p:cNvPicPr>
            <a:picLocks noGrp="1" noChangeAspect="1"/>
          </p:cNvPicPr>
          <p:nvPr>
            <p:ph idx="1"/>
          </p:nvPr>
        </p:nvPicPr>
        <p:blipFill>
          <a:blip r:embed="rId2"/>
          <a:stretch>
            <a:fillRect/>
          </a:stretch>
        </p:blipFill>
        <p:spPr>
          <a:xfrm>
            <a:off x="2483768" y="1567398"/>
            <a:ext cx="5804116" cy="1728192"/>
          </a:xfrm>
          <a:prstGeom prst="rect">
            <a:avLst/>
          </a:prstGeom>
        </p:spPr>
      </p:pic>
      <p:sp>
        <p:nvSpPr>
          <p:cNvPr id="2" name="TextBox 1">
            <a:extLst>
              <a:ext uri="{FF2B5EF4-FFF2-40B4-BE49-F238E27FC236}">
                <a16:creationId xmlns:a16="http://schemas.microsoft.com/office/drawing/2014/main" id="{FF7F330B-485F-4919-8790-9AC2E366AF5A}"/>
              </a:ext>
            </a:extLst>
          </p:cNvPr>
          <p:cNvSpPr txBox="1"/>
          <p:nvPr/>
        </p:nvSpPr>
        <p:spPr>
          <a:xfrm>
            <a:off x="1835696" y="3717032"/>
            <a:ext cx="6552728" cy="2031325"/>
          </a:xfrm>
          <a:prstGeom prst="rect">
            <a:avLst/>
          </a:prstGeom>
          <a:noFill/>
        </p:spPr>
        <p:txBody>
          <a:bodyPr wrap="square" rtlCol="0">
            <a:spAutoFit/>
          </a:bodyPr>
          <a:lstStyle/>
          <a:p>
            <a:r>
              <a:rPr lang="en-US" sz="1400" b="1" dirty="0"/>
              <a:t>Receive: </a:t>
            </a:r>
            <a:r>
              <a:rPr lang="en-US" sz="1400" dirty="0"/>
              <a:t>product arrival and unloading</a:t>
            </a:r>
          </a:p>
          <a:p>
            <a:endParaRPr lang="en-US" sz="1400" dirty="0"/>
          </a:p>
          <a:p>
            <a:r>
              <a:rPr lang="en-US" sz="1400" b="1" dirty="0"/>
              <a:t>Stocking/Put-Away:</a:t>
            </a:r>
            <a:r>
              <a:rPr lang="en-US" sz="1400" dirty="0"/>
              <a:t> product placed in appropriate storage area</a:t>
            </a:r>
          </a:p>
          <a:p>
            <a:endParaRPr lang="en-US" sz="1400" b="1" dirty="0"/>
          </a:p>
          <a:p>
            <a:r>
              <a:rPr lang="en-US" sz="1400" b="1" dirty="0"/>
              <a:t>Order Picking:</a:t>
            </a:r>
            <a:r>
              <a:rPr lang="en-US" sz="1400" dirty="0"/>
              <a:t> Receipt of customer order – required items pulled down from storage</a:t>
            </a:r>
          </a:p>
          <a:p>
            <a:endParaRPr lang="en-US" sz="1400" b="1" dirty="0"/>
          </a:p>
          <a:p>
            <a:r>
              <a:rPr lang="en-US" sz="1400" b="1" dirty="0"/>
              <a:t>Pack, Ship:</a:t>
            </a:r>
            <a:r>
              <a:rPr lang="en-US" sz="1400" dirty="0"/>
              <a:t> check accuracy or order, pack in appropriate containers, and ship product out to customer</a:t>
            </a:r>
            <a:endParaRPr lang="en-US" sz="1400" b="1" dirty="0"/>
          </a:p>
        </p:txBody>
      </p:sp>
    </p:spTree>
    <p:extLst>
      <p:ext uri="{BB962C8B-B14F-4D97-AF65-F5344CB8AC3E}">
        <p14:creationId xmlns:p14="http://schemas.microsoft.com/office/powerpoint/2010/main" val="295097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2DD974-DBC7-478A-8CFF-40482EFE200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2900" y="1779652"/>
            <a:ext cx="8458200" cy="3298696"/>
          </a:xfrm>
          <a:prstGeom prst="rect">
            <a:avLst/>
          </a:prstGeom>
        </p:spPr>
      </p:pic>
    </p:spTree>
    <p:extLst>
      <p:ext uri="{BB962C8B-B14F-4D97-AF65-F5344CB8AC3E}">
        <p14:creationId xmlns:p14="http://schemas.microsoft.com/office/powerpoint/2010/main" val="415855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0EB8F9-ED93-4A6B-BA0C-5DA33E41AFC0}"/>
              </a:ext>
            </a:extLst>
          </p:cNvPr>
          <p:cNvSpPr>
            <a:spLocks noGrp="1"/>
          </p:cNvSpPr>
          <p:nvPr>
            <p:ph type="title"/>
          </p:nvPr>
        </p:nvSpPr>
        <p:spPr>
          <a:xfrm>
            <a:off x="1037673" y="348865"/>
            <a:ext cx="7288583" cy="1576446"/>
          </a:xfrm>
        </p:spPr>
        <p:txBody>
          <a:bodyPr vert="horz" lIns="91440" tIns="45720" rIns="91440" bIns="45720" rtlCol="0" anchor="ctr">
            <a:normAutofit/>
          </a:bodyPr>
          <a:lstStyle/>
          <a:p>
            <a:pPr latinLnBrk="0">
              <a:lnSpc>
                <a:spcPct val="90000"/>
              </a:lnSpc>
            </a:pPr>
            <a:r>
              <a:rPr lang="en-US" sz="3500" kern="1200">
                <a:solidFill>
                  <a:srgbClr val="FFFFFF"/>
                </a:solidFill>
                <a:latin typeface="+mj-lt"/>
                <a:ea typeface="+mj-ea"/>
                <a:cs typeface="+mj-cs"/>
              </a:rPr>
              <a:t>Common Entry Level Jobs</a:t>
            </a:r>
          </a:p>
        </p:txBody>
      </p:sp>
      <p:graphicFrame>
        <p:nvGraphicFramePr>
          <p:cNvPr id="22" name="Content Placeholder 3">
            <a:extLst>
              <a:ext uri="{FF2B5EF4-FFF2-40B4-BE49-F238E27FC236}">
                <a16:creationId xmlns:a16="http://schemas.microsoft.com/office/drawing/2014/main" id="{354372EE-A8D9-48AA-9A29-8DE7DECD546A}"/>
              </a:ext>
            </a:extLst>
          </p:cNvPr>
          <p:cNvGraphicFramePr>
            <a:graphicFrameLocks noGrp="1"/>
          </p:cNvGraphicFramePr>
          <p:nvPr>
            <p:ph idx="10"/>
            <p:extLst>
              <p:ext uri="{D42A27DB-BD31-4B8C-83A1-F6EECF244321}">
                <p14:modId xmlns:p14="http://schemas.microsoft.com/office/powerpoint/2010/main" val="1444169872"/>
              </p:ext>
            </p:extLst>
          </p:nvPr>
        </p:nvGraphicFramePr>
        <p:xfrm>
          <a:off x="-684584" y="2484377"/>
          <a:ext cx="4088957"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E12372B-999E-4C75-BF5B-5AE50C32D496}"/>
              </a:ext>
            </a:extLst>
          </p:cNvPr>
          <p:cNvSpPr txBox="1"/>
          <p:nvPr/>
        </p:nvSpPr>
        <p:spPr>
          <a:xfrm>
            <a:off x="3059832" y="2636912"/>
            <a:ext cx="5544616" cy="830997"/>
          </a:xfrm>
          <a:prstGeom prst="rect">
            <a:avLst/>
          </a:prstGeom>
          <a:noFill/>
        </p:spPr>
        <p:txBody>
          <a:bodyPr wrap="square" rtlCol="0">
            <a:spAutoFit/>
          </a:bodyPr>
          <a:lstStyle/>
          <a:p>
            <a:r>
              <a:rPr lang="en-US" sz="1600" dirty="0"/>
              <a:t>Responsible for unloading merchandise from trailers and making sure freight quality and</a:t>
            </a:r>
          </a:p>
          <a:p>
            <a:r>
              <a:rPr lang="en-US" sz="1600" dirty="0"/>
              <a:t>quantities are accurate</a:t>
            </a:r>
          </a:p>
        </p:txBody>
      </p:sp>
      <p:sp>
        <p:nvSpPr>
          <p:cNvPr id="17" name="TextBox 16">
            <a:extLst>
              <a:ext uri="{FF2B5EF4-FFF2-40B4-BE49-F238E27FC236}">
                <a16:creationId xmlns:a16="http://schemas.microsoft.com/office/drawing/2014/main" id="{5F5264BB-A7B3-45F0-BF54-D3E2E205E705}"/>
              </a:ext>
            </a:extLst>
          </p:cNvPr>
          <p:cNvSpPr txBox="1"/>
          <p:nvPr/>
        </p:nvSpPr>
        <p:spPr>
          <a:xfrm>
            <a:off x="3059831" y="5195262"/>
            <a:ext cx="5112568" cy="584775"/>
          </a:xfrm>
          <a:prstGeom prst="rect">
            <a:avLst/>
          </a:prstGeom>
          <a:noFill/>
        </p:spPr>
        <p:txBody>
          <a:bodyPr wrap="square" rtlCol="0">
            <a:spAutoFit/>
          </a:bodyPr>
          <a:lstStyle/>
          <a:p>
            <a:r>
              <a:rPr lang="en-US" sz="1600" dirty="0"/>
              <a:t>Fulfill store orders through pulling merchandise from a wide variety of places</a:t>
            </a:r>
          </a:p>
        </p:txBody>
      </p:sp>
      <p:sp>
        <p:nvSpPr>
          <p:cNvPr id="23" name="TextBox 22">
            <a:extLst>
              <a:ext uri="{FF2B5EF4-FFF2-40B4-BE49-F238E27FC236}">
                <a16:creationId xmlns:a16="http://schemas.microsoft.com/office/drawing/2014/main" id="{852FCFB0-32C2-4165-AB17-2FEB09B3A281}"/>
              </a:ext>
            </a:extLst>
          </p:cNvPr>
          <p:cNvSpPr txBox="1"/>
          <p:nvPr/>
        </p:nvSpPr>
        <p:spPr>
          <a:xfrm>
            <a:off x="3059831" y="3871079"/>
            <a:ext cx="5432501" cy="830997"/>
          </a:xfrm>
          <a:prstGeom prst="rect">
            <a:avLst/>
          </a:prstGeom>
          <a:noFill/>
        </p:spPr>
        <p:txBody>
          <a:bodyPr wrap="square" rtlCol="0">
            <a:spAutoFit/>
          </a:bodyPr>
          <a:lstStyle/>
          <a:p>
            <a:r>
              <a:rPr lang="en-US" sz="1600" dirty="0"/>
              <a:t>Must perform all functions related to loading trailers,</a:t>
            </a:r>
          </a:p>
          <a:p>
            <a:r>
              <a:rPr lang="en-US" sz="1600" dirty="0"/>
              <a:t>including moving full pallets of products from the</a:t>
            </a:r>
          </a:p>
          <a:p>
            <a:r>
              <a:rPr lang="en-US" sz="1600" dirty="0"/>
              <a:t>warehouse onto a trailer and removing returned pallets</a:t>
            </a:r>
          </a:p>
        </p:txBody>
      </p:sp>
    </p:spTree>
    <p:extLst>
      <p:ext uri="{BB962C8B-B14F-4D97-AF65-F5344CB8AC3E}">
        <p14:creationId xmlns:p14="http://schemas.microsoft.com/office/powerpoint/2010/main" val="381833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C33A-9904-4910-A8A3-667D22A172E0}"/>
              </a:ext>
            </a:extLst>
          </p:cNvPr>
          <p:cNvSpPr>
            <a:spLocks noGrp="1"/>
          </p:cNvSpPr>
          <p:nvPr>
            <p:ph type="title"/>
          </p:nvPr>
        </p:nvSpPr>
        <p:spPr>
          <a:xfrm>
            <a:off x="323528" y="16778"/>
            <a:ext cx="8820472" cy="1069514"/>
          </a:xfrm>
        </p:spPr>
        <p:txBody>
          <a:bodyPr/>
          <a:lstStyle/>
          <a:p>
            <a:r>
              <a:rPr lang="en-US" dirty="0">
                <a:solidFill>
                  <a:schemeClr val="accent6">
                    <a:lumMod val="50000"/>
                  </a:schemeClr>
                </a:solidFill>
              </a:rPr>
              <a:t>TN STATE CTE STANDARDS</a:t>
            </a:r>
          </a:p>
        </p:txBody>
      </p:sp>
      <p:sp>
        <p:nvSpPr>
          <p:cNvPr id="4" name="Content Placeholder 3">
            <a:extLst>
              <a:ext uri="{FF2B5EF4-FFF2-40B4-BE49-F238E27FC236}">
                <a16:creationId xmlns:a16="http://schemas.microsoft.com/office/drawing/2014/main" id="{D8C5F0F0-BCC1-4C03-AD64-FD0760AB8317}"/>
              </a:ext>
            </a:extLst>
          </p:cNvPr>
          <p:cNvSpPr>
            <a:spLocks noGrp="1"/>
          </p:cNvSpPr>
          <p:nvPr>
            <p:ph idx="10"/>
          </p:nvPr>
        </p:nvSpPr>
        <p:spPr>
          <a:xfrm>
            <a:off x="457200" y="1628800"/>
            <a:ext cx="8229600" cy="3600400"/>
          </a:xfrm>
        </p:spPr>
        <p:txBody>
          <a:bodyPr/>
          <a:lstStyle/>
          <a:p>
            <a:pPr marL="0" marR="0">
              <a:lnSpc>
                <a:spcPct val="107000"/>
              </a:lnSpc>
              <a:spcBef>
                <a:spcPts val="0"/>
              </a:spcBef>
              <a:spcAft>
                <a:spcPts val="0"/>
              </a:spcAft>
            </a:pPr>
            <a:r>
              <a:rPr lang="en-US" sz="1200" b="1" dirty="0">
                <a:effectLst/>
                <a:latin typeface="Calibri" panose="020F0502020204030204" pitchFamily="34" charset="0"/>
                <a:ea typeface="Gill Sans MT" panose="020B0502020104020203" pitchFamily="34" charset="0"/>
                <a:cs typeface="Times New Roman" panose="02020603050405020304" pitchFamily="18" charset="0"/>
              </a:rPr>
              <a:t>Warehousing #7</a:t>
            </a:r>
            <a:r>
              <a:rPr lang="en-US" sz="1200" dirty="0">
                <a:effectLst/>
                <a:latin typeface="Calibri" panose="020F0502020204030204" pitchFamily="34" charset="0"/>
                <a:ea typeface="Gill Sans MT" panose="020B0502020104020203" pitchFamily="34" charset="0"/>
                <a:cs typeface="Times New Roman" panose="02020603050405020304" pitchFamily="18" charset="0"/>
              </a:rPr>
              <a:t>: Compare and contrast the warehousing requirements for a variety of different products including items</a:t>
            </a:r>
          </a:p>
          <a:p>
            <a:pPr marL="0" marR="0">
              <a:lnSpc>
                <a:spcPct val="107000"/>
              </a:lnSpc>
              <a:spcBef>
                <a:spcPts val="0"/>
              </a:spcBef>
              <a:spcAft>
                <a:spcPts val="0"/>
              </a:spcAft>
            </a:pPr>
            <a:r>
              <a:rPr lang="en-US" sz="1200" dirty="0">
                <a:effectLst/>
                <a:latin typeface="Calibri" panose="020F0502020204030204" pitchFamily="34" charset="0"/>
                <a:ea typeface="Gill Sans MT" panose="020B0502020104020203" pitchFamily="34" charset="0"/>
                <a:cs typeface="Times New Roman" panose="02020603050405020304" pitchFamily="18" charset="0"/>
              </a:rPr>
              <a:t>such as perishable foods, hazardous chemicals, large items like furniture and appliances, school supplies, seasonal items, and subassemblies for the manufacture of a given product.</a:t>
            </a:r>
          </a:p>
          <a:p>
            <a:pPr marL="0" marR="0">
              <a:lnSpc>
                <a:spcPct val="107000"/>
              </a:lnSpc>
              <a:spcBef>
                <a:spcPts val="0"/>
              </a:spcBef>
              <a:spcAft>
                <a:spcPts val="0"/>
              </a:spcAft>
            </a:pPr>
            <a:endParaRPr lang="en-US" sz="1200" dirty="0">
              <a:effectLst/>
              <a:latin typeface="Gill Sans MT" panose="020B0502020104020203" pitchFamily="34" charset="0"/>
              <a:ea typeface="Gill Sans MT" panose="020B0502020104020203"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Calibri" panose="020F0502020204030204" pitchFamily="34" charset="0"/>
                <a:ea typeface="Gill Sans MT" panose="020B0502020104020203" pitchFamily="34" charset="0"/>
                <a:cs typeface="Times New Roman" panose="02020603050405020304" pitchFamily="18" charset="0"/>
              </a:rPr>
              <a:t>Warehousing #8</a:t>
            </a:r>
            <a:r>
              <a:rPr lang="en-US" sz="1200" dirty="0">
                <a:effectLst/>
                <a:latin typeface="Calibri" panose="020F0502020204030204" pitchFamily="34" charset="0"/>
                <a:ea typeface="Gill Sans MT" panose="020B0502020104020203" pitchFamily="34" charset="0"/>
                <a:cs typeface="Times New Roman" panose="02020603050405020304" pitchFamily="18" charset="0"/>
              </a:rPr>
              <a:t>: Write an informative report describing different warehouse layouts and equipment used to move materials in each, classifying equipment according to type and purpose (including but not limited to powered industrial vehicle,</a:t>
            </a:r>
          </a:p>
          <a:p>
            <a:pPr marL="0" marR="0">
              <a:lnSpc>
                <a:spcPct val="107000"/>
              </a:lnSpc>
              <a:spcBef>
                <a:spcPts val="0"/>
              </a:spcBef>
              <a:spcAft>
                <a:spcPts val="0"/>
              </a:spcAft>
            </a:pPr>
            <a:r>
              <a:rPr lang="en-US" sz="1200" dirty="0">
                <a:effectLst/>
                <a:latin typeface="Calibri" panose="020F0502020204030204" pitchFamily="34" charset="0"/>
                <a:ea typeface="Gill Sans MT" panose="020B0502020104020203" pitchFamily="34" charset="0"/>
                <a:cs typeface="Times New Roman" panose="02020603050405020304" pitchFamily="18" charset="0"/>
              </a:rPr>
              <a:t>sortation equipment, conveyors, automatic storage and retrieval systems, etc.). Differentiate between bulk and rack storage</a:t>
            </a:r>
          </a:p>
          <a:p>
            <a:pPr marL="0" marR="0">
              <a:lnSpc>
                <a:spcPct val="107000"/>
              </a:lnSpc>
              <a:spcBef>
                <a:spcPts val="0"/>
              </a:spcBef>
              <a:spcAft>
                <a:spcPts val="0"/>
              </a:spcAft>
            </a:pPr>
            <a:r>
              <a:rPr lang="en-US" sz="1200" dirty="0">
                <a:effectLst/>
                <a:latin typeface="Calibri" panose="020F0502020204030204" pitchFamily="34" charset="0"/>
                <a:ea typeface="Gill Sans MT" panose="020B0502020104020203" pitchFamily="34" charset="0"/>
                <a:cs typeface="Times New Roman" panose="02020603050405020304" pitchFamily="18" charset="0"/>
              </a:rPr>
              <a:t>and indicate situations when each is employed. List the three categories of aisle spacing and describe the advantages and</a:t>
            </a:r>
          </a:p>
          <a:p>
            <a:pPr marL="0" marR="0">
              <a:lnSpc>
                <a:spcPct val="107000"/>
              </a:lnSpc>
              <a:spcBef>
                <a:spcPts val="0"/>
              </a:spcBef>
              <a:spcAft>
                <a:spcPts val="0"/>
              </a:spcAft>
            </a:pPr>
            <a:r>
              <a:rPr lang="en-US" sz="1200" dirty="0">
                <a:effectLst/>
                <a:latin typeface="Calibri" panose="020F0502020204030204" pitchFamily="34" charset="0"/>
                <a:ea typeface="Gill Sans MT" panose="020B0502020104020203" pitchFamily="34" charset="0"/>
                <a:cs typeface="Times New Roman" panose="02020603050405020304" pitchFamily="18" charset="0"/>
              </a:rPr>
              <a:t>disadvantages of each.</a:t>
            </a:r>
            <a:endParaRPr lang="en-US" sz="1200" dirty="0">
              <a:effectLst/>
              <a:latin typeface="Gill Sans MT" panose="020B0502020104020203" pitchFamily="34" charset="0"/>
              <a:ea typeface="Gill Sans MT" panose="020B0502020104020203" pitchFamily="34" charset="0"/>
              <a:cs typeface="Times New Roman" panose="02020603050405020304" pitchFamily="18" charset="0"/>
            </a:endParaRPr>
          </a:p>
          <a:p>
            <a:pPr marL="0" marR="0">
              <a:lnSpc>
                <a:spcPct val="107000"/>
              </a:lnSpc>
              <a:spcBef>
                <a:spcPts val="0"/>
              </a:spcBef>
              <a:spcAft>
                <a:spcPts val="0"/>
              </a:spcAft>
            </a:pPr>
            <a:endParaRPr lang="en-US" sz="1200" b="1" dirty="0">
              <a:effectLst/>
              <a:latin typeface="Calibri" panose="020F0502020204030204" pitchFamily="34" charset="0"/>
              <a:ea typeface="Gill Sans MT" panose="020B0502020104020203"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Calibri" panose="020F0502020204030204" pitchFamily="34" charset="0"/>
                <a:ea typeface="Gill Sans MT" panose="020B0502020104020203" pitchFamily="34" charset="0"/>
                <a:cs typeface="Times New Roman" panose="02020603050405020304" pitchFamily="18" charset="0"/>
              </a:rPr>
              <a:t>Warehousing #9:</a:t>
            </a:r>
            <a:r>
              <a:rPr lang="en-US" sz="1200" dirty="0">
                <a:effectLst/>
                <a:latin typeface="Calibri" panose="020F0502020204030204" pitchFamily="34" charset="0"/>
                <a:ea typeface="Gill Sans MT" panose="020B0502020104020203" pitchFamily="34" charset="0"/>
                <a:cs typeface="Times New Roman" panose="02020603050405020304" pitchFamily="18" charset="0"/>
              </a:rPr>
              <a:t> Investigate various warehouse management system (WMS) software programs and create a comparison</a:t>
            </a:r>
          </a:p>
          <a:p>
            <a:pPr marL="0" marR="0">
              <a:lnSpc>
                <a:spcPct val="107000"/>
              </a:lnSpc>
              <a:spcBef>
                <a:spcPts val="0"/>
              </a:spcBef>
              <a:spcAft>
                <a:spcPts val="0"/>
              </a:spcAft>
            </a:pPr>
            <a:r>
              <a:rPr lang="en-US" sz="1200" dirty="0">
                <a:effectLst/>
                <a:latin typeface="Calibri" panose="020F0502020204030204" pitchFamily="34" charset="0"/>
                <a:ea typeface="Gill Sans MT" panose="020B0502020104020203" pitchFamily="34" charset="0"/>
                <a:cs typeface="Times New Roman" panose="02020603050405020304" pitchFamily="18" charset="0"/>
              </a:rPr>
              <a:t>chart that could be used by a warehouse manager to select software to meet the specific needs of his/her operation.</a:t>
            </a:r>
            <a:endParaRPr lang="en-US" sz="1200" dirty="0">
              <a:effectLst/>
              <a:latin typeface="Gill Sans MT" panose="020B0502020104020203" pitchFamily="34" charset="0"/>
              <a:ea typeface="Gill Sans MT" panose="020B0502020104020203" pitchFamily="34" charset="0"/>
              <a:cs typeface="Times New Roman" panose="02020603050405020304" pitchFamily="18" charset="0"/>
            </a:endParaRPr>
          </a:p>
          <a:p>
            <a:pPr marL="0" marR="0">
              <a:lnSpc>
                <a:spcPct val="107000"/>
              </a:lnSpc>
              <a:spcBef>
                <a:spcPts val="0"/>
              </a:spcBef>
              <a:spcAft>
                <a:spcPts val="0"/>
              </a:spcAft>
            </a:pPr>
            <a:endParaRPr lang="en-US" sz="1200" b="1" dirty="0">
              <a:effectLst/>
              <a:latin typeface="Calibri" panose="020F0502020204030204" pitchFamily="34" charset="0"/>
              <a:ea typeface="Gill Sans MT" panose="020B0502020104020203"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Calibri" panose="020F0502020204030204" pitchFamily="34" charset="0"/>
                <a:ea typeface="Gill Sans MT" panose="020B0502020104020203" pitchFamily="34" charset="0"/>
                <a:cs typeface="Times New Roman" panose="02020603050405020304" pitchFamily="18" charset="0"/>
              </a:rPr>
              <a:t>Warehousing #10</a:t>
            </a:r>
            <a:r>
              <a:rPr lang="en-US" sz="1200" dirty="0">
                <a:effectLst/>
                <a:latin typeface="Calibri" panose="020F0502020204030204" pitchFamily="34" charset="0"/>
                <a:ea typeface="Gill Sans MT" panose="020B0502020104020203" pitchFamily="34" charset="0"/>
                <a:cs typeface="Times New Roman" panose="02020603050405020304" pitchFamily="18" charset="0"/>
              </a:rPr>
              <a:t>: Demonstrate the ability to complete and interpret warehouse documents including, but not limited to,</a:t>
            </a:r>
          </a:p>
          <a:p>
            <a:pPr marL="0" marR="0">
              <a:lnSpc>
                <a:spcPct val="107000"/>
              </a:lnSpc>
              <a:spcBef>
                <a:spcPts val="0"/>
              </a:spcBef>
              <a:spcAft>
                <a:spcPts val="0"/>
              </a:spcAft>
            </a:pPr>
            <a:r>
              <a:rPr lang="en-US" sz="1200" dirty="0">
                <a:effectLst/>
                <a:latin typeface="Calibri" panose="020F0502020204030204" pitchFamily="34" charset="0"/>
                <a:ea typeface="Gill Sans MT" panose="020B0502020104020203" pitchFamily="34" charset="0"/>
                <a:cs typeface="Times New Roman" panose="02020603050405020304" pitchFamily="18" charset="0"/>
              </a:rPr>
              <a:t>packing slips, bills of lading, advance shipment notices, distribution sheets, pick lists, invoices, special orders, and inventory</a:t>
            </a:r>
          </a:p>
          <a:p>
            <a:pPr marL="0" marR="0">
              <a:lnSpc>
                <a:spcPct val="107000"/>
              </a:lnSpc>
              <a:spcBef>
                <a:spcPts val="0"/>
              </a:spcBef>
              <a:spcAft>
                <a:spcPts val="0"/>
              </a:spcAft>
            </a:pPr>
            <a:r>
              <a:rPr lang="en-US" sz="1200" dirty="0">
                <a:effectLst/>
                <a:latin typeface="Calibri" panose="020F0502020204030204" pitchFamily="34" charset="0"/>
                <a:ea typeface="Gill Sans MT" panose="020B0502020104020203" pitchFamily="34" charset="0"/>
                <a:cs typeface="Times New Roman" panose="02020603050405020304" pitchFamily="18" charset="0"/>
              </a:rPr>
              <a:t>forms. Research storage and shipping documentation required by government and regulatory agencies, such as declaration</a:t>
            </a:r>
          </a:p>
          <a:p>
            <a:pPr marL="0" marR="0">
              <a:lnSpc>
                <a:spcPct val="107000"/>
              </a:lnSpc>
              <a:spcBef>
                <a:spcPts val="0"/>
              </a:spcBef>
              <a:spcAft>
                <a:spcPts val="0"/>
              </a:spcAft>
            </a:pPr>
            <a:r>
              <a:rPr lang="en-US" sz="1200" dirty="0">
                <a:effectLst/>
                <a:latin typeface="Calibri" panose="020F0502020204030204" pitchFamily="34" charset="0"/>
                <a:ea typeface="Gill Sans MT" panose="020B0502020104020203" pitchFamily="34" charset="0"/>
                <a:cs typeface="Times New Roman" panose="02020603050405020304" pitchFamily="18" charset="0"/>
              </a:rPr>
              <a:t>forms for Customs or MSDS when storing materials in a warehouse to be OSHA compliant.</a:t>
            </a:r>
            <a:endParaRPr lang="en-US" sz="1200" dirty="0">
              <a:effectLst/>
              <a:latin typeface="Gill Sans MT" panose="020B0502020104020203" pitchFamily="34" charset="0"/>
              <a:ea typeface="Gill Sans MT" panose="020B0502020104020203"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537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65A14C-715B-443E-966B-80F6590E21DF}"/>
              </a:ext>
            </a:extLst>
          </p:cNvPr>
          <p:cNvPicPr>
            <a:picLocks noChangeAspect="1"/>
          </p:cNvPicPr>
          <p:nvPr/>
        </p:nvPicPr>
        <p:blipFill rotWithShape="1">
          <a:blip r:embed="rId2"/>
          <a:srcRect t="12272" b="6393"/>
          <a:stretch/>
        </p:blipFill>
        <p:spPr>
          <a:xfrm>
            <a:off x="20" y="10"/>
            <a:ext cx="9143980"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35170" y="4514346"/>
            <a:ext cx="2751357" cy="576942"/>
          </a:xfrm>
        </p:spPr>
        <p:txBody>
          <a:bodyPr vert="horz" lIns="91440" tIns="45720" rIns="91440" bIns="45720" rtlCol="0" anchor="ctr">
            <a:normAutofit fontScale="90000"/>
          </a:bodyPr>
          <a:lstStyle/>
          <a:p>
            <a:pPr latinLnBrk="0">
              <a:lnSpc>
                <a:spcPct val="90000"/>
              </a:lnSpc>
            </a:pPr>
            <a:br>
              <a:rPr lang="en-US" altLang="ko-KR" dirty="0">
                <a:solidFill>
                  <a:schemeClr val="accent3">
                    <a:lumMod val="50000"/>
                  </a:schemeClr>
                </a:solidFill>
                <a:latin typeface="+mj-lt"/>
                <a:cs typeface="+mj-cs"/>
              </a:rPr>
            </a:br>
            <a:r>
              <a:rPr lang="en-US" altLang="ko-KR" dirty="0">
                <a:solidFill>
                  <a:schemeClr val="accent3">
                    <a:lumMod val="50000"/>
                  </a:schemeClr>
                </a:solidFill>
                <a:latin typeface="+mj-lt"/>
                <a:cs typeface="+mj-cs"/>
              </a:rPr>
              <a:t>Warehouse</a:t>
            </a:r>
            <a:br>
              <a:rPr lang="en-US" altLang="ko-KR" dirty="0">
                <a:solidFill>
                  <a:schemeClr val="accent3">
                    <a:lumMod val="50000"/>
                  </a:schemeClr>
                </a:solidFill>
                <a:latin typeface="+mj-lt"/>
                <a:cs typeface="+mj-cs"/>
              </a:rPr>
            </a:br>
            <a:endParaRPr lang="en-US" altLang="ko-KR" dirty="0">
              <a:solidFill>
                <a:schemeClr val="accent3">
                  <a:lumMod val="50000"/>
                </a:schemeClr>
              </a:solidFill>
              <a:latin typeface="+mj-lt"/>
              <a:cs typeface="+mj-cs"/>
            </a:endParaRPr>
          </a:p>
        </p:txBody>
      </p:sp>
      <p:sp>
        <p:nvSpPr>
          <p:cNvPr id="3" name="Content Placeholder 2">
            <a:extLst>
              <a:ext uri="{FF2B5EF4-FFF2-40B4-BE49-F238E27FC236}">
                <a16:creationId xmlns:a16="http://schemas.microsoft.com/office/drawing/2014/main" id="{8677465A-6C77-4E92-8169-9F4D89908295}"/>
              </a:ext>
            </a:extLst>
          </p:cNvPr>
          <p:cNvSpPr>
            <a:spLocks noGrp="1"/>
          </p:cNvSpPr>
          <p:nvPr>
            <p:ph idx="10"/>
          </p:nvPr>
        </p:nvSpPr>
        <p:spPr>
          <a:xfrm>
            <a:off x="3041848" y="4388304"/>
            <a:ext cx="5562600" cy="1402782"/>
          </a:xfrm>
          <a:solidFill>
            <a:schemeClr val="accent3">
              <a:lumMod val="75000"/>
            </a:schemeClr>
          </a:solidFill>
        </p:spPr>
        <p:txBody>
          <a:bodyPr vert="horz" lIns="91440" tIns="45720" rIns="91440" bIns="45720" rtlCol="0" anchor="ctr">
            <a:normAutofit/>
          </a:bodyPr>
          <a:lstStyle/>
          <a:p>
            <a:pPr latinLnBrk="0">
              <a:lnSpc>
                <a:spcPct val="90000"/>
              </a:lnSpc>
            </a:pPr>
            <a:r>
              <a:rPr lang="en-US" dirty="0">
                <a:solidFill>
                  <a:srgbClr val="000000"/>
                </a:solidFill>
              </a:rPr>
              <a:t>“</a:t>
            </a:r>
            <a:r>
              <a:rPr lang="en-US" i="1" dirty="0">
                <a:solidFill>
                  <a:srgbClr val="000000"/>
                </a:solidFill>
              </a:rPr>
              <a:t>A </a:t>
            </a:r>
            <a:r>
              <a:rPr lang="en-US" b="1" i="1" dirty="0">
                <a:solidFill>
                  <a:srgbClr val="000000"/>
                </a:solidFill>
              </a:rPr>
              <a:t>warehouse</a:t>
            </a:r>
            <a:r>
              <a:rPr lang="en-US" i="1" dirty="0">
                <a:solidFill>
                  <a:srgbClr val="000000"/>
                </a:solidFill>
              </a:rPr>
              <a:t> is a facility that, along with storage racks, handling equipment and personnel and management resources, allows us to control the differences between the incoming flow of goods (received from suppliers, production centers, etc.) and the outgoing flow of goods (goods being sent to production, sales, etc.).”</a:t>
            </a:r>
            <a:r>
              <a:rPr lang="en-US" sz="1100" i="1" dirty="0">
                <a:solidFill>
                  <a:srgbClr val="000000"/>
                </a:solidFill>
              </a:rPr>
              <a:t>Source: Interlake </a:t>
            </a:r>
            <a:r>
              <a:rPr lang="en-US" sz="1100" i="1" dirty="0" err="1">
                <a:solidFill>
                  <a:srgbClr val="000000"/>
                </a:solidFill>
              </a:rPr>
              <a:t>Mecalux</a:t>
            </a:r>
            <a:endParaRPr lang="en-US" sz="1100" i="1" dirty="0">
              <a:solidFill>
                <a:srgbClr val="000000"/>
              </a:solidFill>
            </a:endParaRPr>
          </a:p>
        </p:txBody>
      </p:sp>
      <p:sp>
        <p:nvSpPr>
          <p:cNvPr id="5" name="TextBox 4">
            <a:extLst>
              <a:ext uri="{FF2B5EF4-FFF2-40B4-BE49-F238E27FC236}">
                <a16:creationId xmlns:a16="http://schemas.microsoft.com/office/drawing/2014/main" id="{325ACB6C-19BC-4DB8-96A9-8FE4B12A6516}"/>
              </a:ext>
            </a:extLst>
          </p:cNvPr>
          <p:cNvSpPr txBox="1"/>
          <p:nvPr/>
        </p:nvSpPr>
        <p:spPr>
          <a:xfrm>
            <a:off x="1547664" y="6093710"/>
            <a:ext cx="6264696" cy="461665"/>
          </a:xfrm>
          <a:prstGeom prst="rect">
            <a:avLst/>
          </a:prstGeom>
          <a:noFill/>
        </p:spPr>
        <p:txBody>
          <a:bodyPr wrap="square" rtlCol="0">
            <a:spAutoFit/>
          </a:bodyPr>
          <a:lstStyle/>
          <a:p>
            <a:r>
              <a:rPr lang="en-US" sz="2400" b="1" dirty="0">
                <a:solidFill>
                  <a:schemeClr val="accent2">
                    <a:lumMod val="50000"/>
                  </a:schemeClr>
                </a:solidFill>
              </a:rPr>
              <a:t>Right Product – Right Place – Right Time</a:t>
            </a:r>
          </a:p>
        </p:txBody>
      </p:sp>
    </p:spTree>
    <p:extLst>
      <p:ext uri="{BB962C8B-B14F-4D97-AF65-F5344CB8AC3E}">
        <p14:creationId xmlns:p14="http://schemas.microsoft.com/office/powerpoint/2010/main" val="103270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0"/>
            <a:ext cx="7668344" cy="1069514"/>
          </a:xfrm>
          <a:solidFill>
            <a:schemeClr val="tx2">
              <a:lumMod val="75000"/>
            </a:schemeClr>
          </a:solidFill>
        </p:spPr>
        <p:txBody>
          <a:bodyPr/>
          <a:lstStyle/>
          <a:p>
            <a:r>
              <a:rPr lang="en-US" altLang="ko-KR" dirty="0"/>
              <a:t> </a:t>
            </a:r>
            <a:r>
              <a:rPr lang="en-US" altLang="ko-KR" sz="2800" dirty="0">
                <a:solidFill>
                  <a:schemeClr val="bg1"/>
                </a:solidFill>
              </a:rPr>
              <a:t>Distribution</a:t>
            </a:r>
            <a:endParaRPr lang="ko-KR" altLang="en-US" sz="2800" dirty="0">
              <a:solidFill>
                <a:schemeClr val="bg1"/>
              </a:solidFill>
            </a:endParaRPr>
          </a:p>
        </p:txBody>
      </p:sp>
      <p:sp>
        <p:nvSpPr>
          <p:cNvPr id="2" name="Content Placeholder 1">
            <a:extLst>
              <a:ext uri="{FF2B5EF4-FFF2-40B4-BE49-F238E27FC236}">
                <a16:creationId xmlns:a16="http://schemas.microsoft.com/office/drawing/2014/main" id="{C4992224-F8AA-47EF-95B3-8D051939279F}"/>
              </a:ext>
            </a:extLst>
          </p:cNvPr>
          <p:cNvSpPr>
            <a:spLocks noGrp="1"/>
          </p:cNvSpPr>
          <p:nvPr>
            <p:ph idx="1"/>
          </p:nvPr>
        </p:nvSpPr>
        <p:spPr>
          <a:xfrm>
            <a:off x="1907704" y="1250986"/>
            <a:ext cx="6995120" cy="1169901"/>
          </a:xfrm>
          <a:solidFill>
            <a:schemeClr val="accent6">
              <a:lumMod val="20000"/>
              <a:lumOff val="80000"/>
            </a:schemeClr>
          </a:solidFill>
        </p:spPr>
        <p:txBody>
          <a:bodyPr/>
          <a:lstStyle/>
          <a:p>
            <a:r>
              <a:rPr lang="en-US" dirty="0"/>
              <a:t>All the activities associated with the movement of</a:t>
            </a:r>
          </a:p>
          <a:p>
            <a:r>
              <a:rPr lang="en-US" dirty="0"/>
              <a:t>material, usually finished goods or service parts, from the manufacturer to the customer.</a:t>
            </a:r>
          </a:p>
        </p:txBody>
      </p:sp>
      <p:sp>
        <p:nvSpPr>
          <p:cNvPr id="8" name="TextBox 7">
            <a:extLst>
              <a:ext uri="{FF2B5EF4-FFF2-40B4-BE49-F238E27FC236}">
                <a16:creationId xmlns:a16="http://schemas.microsoft.com/office/drawing/2014/main" id="{7A934A97-C6C8-4703-8A9D-6A0306E53607}"/>
              </a:ext>
            </a:extLst>
          </p:cNvPr>
          <p:cNvSpPr txBox="1"/>
          <p:nvPr/>
        </p:nvSpPr>
        <p:spPr>
          <a:xfrm>
            <a:off x="2411760" y="2996952"/>
            <a:ext cx="5544616" cy="2585323"/>
          </a:xfrm>
          <a:prstGeom prst="rect">
            <a:avLst/>
          </a:prstGeom>
          <a:noFill/>
        </p:spPr>
        <p:txBody>
          <a:bodyPr wrap="square" rtlCol="0">
            <a:spAutoFit/>
          </a:bodyPr>
          <a:lstStyle/>
          <a:p>
            <a:r>
              <a:rPr lang="en-US" b="1" dirty="0"/>
              <a:t>Distribution Channel</a:t>
            </a:r>
            <a:r>
              <a:rPr lang="en-US" dirty="0"/>
              <a:t> – connecting customers with the products and services they want and need to purchase</a:t>
            </a:r>
          </a:p>
          <a:p>
            <a:endParaRPr lang="en-US" b="1" dirty="0"/>
          </a:p>
          <a:p>
            <a:r>
              <a:rPr lang="en-US" b="1" dirty="0"/>
              <a:t>Manufacturer – </a:t>
            </a:r>
            <a:r>
              <a:rPr lang="en-US" dirty="0"/>
              <a:t>produces finished products</a:t>
            </a:r>
          </a:p>
          <a:p>
            <a:r>
              <a:rPr lang="en-US" dirty="0"/>
              <a:t>Wholesaler – buys large quantities of products</a:t>
            </a:r>
          </a:p>
          <a:p>
            <a:r>
              <a:rPr lang="en-US" dirty="0"/>
              <a:t>directly from the manufacturer, stores them in a</a:t>
            </a:r>
          </a:p>
          <a:p>
            <a:r>
              <a:rPr lang="en-US" dirty="0"/>
              <a:t>warehouse, and then sells smaller quantities to</a:t>
            </a:r>
          </a:p>
          <a:p>
            <a:r>
              <a:rPr lang="en-US" dirty="0"/>
              <a:t>retailers</a:t>
            </a:r>
          </a:p>
        </p:txBody>
      </p:sp>
    </p:spTree>
    <p:extLst>
      <p:ext uri="{BB962C8B-B14F-4D97-AF65-F5344CB8AC3E}">
        <p14:creationId xmlns:p14="http://schemas.microsoft.com/office/powerpoint/2010/main" val="307350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2900" y="8482"/>
            <a:ext cx="2676207"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96635" y="2862471"/>
            <a:ext cx="2281352" cy="2907802"/>
          </a:xfrm>
        </p:spPr>
        <p:txBody>
          <a:bodyPr vert="horz" lIns="91440" tIns="45720" rIns="91440" bIns="45720" rtlCol="0" anchor="t">
            <a:normAutofit/>
          </a:bodyPr>
          <a:lstStyle/>
          <a:p>
            <a:pPr latinLnBrk="0">
              <a:lnSpc>
                <a:spcPct val="90000"/>
              </a:lnSpc>
            </a:pPr>
            <a:r>
              <a:rPr lang="en-US" altLang="ko-KR" sz="2700">
                <a:solidFill>
                  <a:srgbClr val="FFFFFF"/>
                </a:solidFill>
                <a:latin typeface="+mj-lt"/>
                <a:cs typeface="+mj-cs"/>
              </a:rPr>
              <a:t> Product Distribution Channel Options</a:t>
            </a:r>
          </a:p>
        </p:txBody>
      </p:sp>
      <p:pic>
        <p:nvPicPr>
          <p:cNvPr id="10" name="Picture 9">
            <a:extLst>
              <a:ext uri="{FF2B5EF4-FFF2-40B4-BE49-F238E27FC236}">
                <a16:creationId xmlns:a16="http://schemas.microsoft.com/office/drawing/2014/main" id="{05E717B6-843D-4C14-9440-FE9B23777BF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134620" y="4473401"/>
            <a:ext cx="3512745" cy="1773936"/>
          </a:xfrm>
          <a:prstGeom prst="rect">
            <a:avLst/>
          </a:prstGeom>
        </p:spPr>
      </p:pic>
      <p:pic>
        <p:nvPicPr>
          <p:cNvPr id="7" name="Picture 6">
            <a:extLst>
              <a:ext uri="{FF2B5EF4-FFF2-40B4-BE49-F238E27FC236}">
                <a16:creationId xmlns:a16="http://schemas.microsoft.com/office/drawing/2014/main" id="{89CBEE92-F9B7-48AB-8EF0-05F21CE882E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733345" y="2305707"/>
            <a:ext cx="5104857" cy="1773936"/>
          </a:xfrm>
          <a:prstGeom prst="rect">
            <a:avLst/>
          </a:prstGeom>
        </p:spPr>
      </p:pic>
      <p:pic>
        <p:nvPicPr>
          <p:cNvPr id="12" name="Picture 11">
            <a:extLst>
              <a:ext uri="{FF2B5EF4-FFF2-40B4-BE49-F238E27FC236}">
                <a16:creationId xmlns:a16="http://schemas.microsoft.com/office/drawing/2014/main" id="{2163A50D-EC78-49FF-9BF6-88E99270F36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3618615" y="266024"/>
            <a:ext cx="5334317" cy="1773660"/>
          </a:xfrm>
          <a:prstGeom prst="rect">
            <a:avLst/>
          </a:prstGeom>
        </p:spPr>
      </p:pic>
      <p:cxnSp>
        <p:nvCxnSpPr>
          <p:cNvPr id="13" name="Straight Connector 12">
            <a:extLst>
              <a:ext uri="{FF2B5EF4-FFF2-40B4-BE49-F238E27FC236}">
                <a16:creationId xmlns:a16="http://schemas.microsoft.com/office/drawing/2014/main" id="{C3DB8E33-51CE-4DB3-A867-3365AAA6C7BF}"/>
              </a:ext>
            </a:extLst>
          </p:cNvPr>
          <p:cNvCxnSpPr/>
          <p:nvPr/>
        </p:nvCxnSpPr>
        <p:spPr>
          <a:xfrm>
            <a:off x="3618615" y="2039684"/>
            <a:ext cx="512984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6BE8207-1219-4670-82C8-AE4528605B6C}"/>
              </a:ext>
            </a:extLst>
          </p:cNvPr>
          <p:cNvPicPr>
            <a:picLocks noChangeAspect="1"/>
          </p:cNvPicPr>
          <p:nvPr/>
        </p:nvPicPr>
        <p:blipFill>
          <a:blip r:embed="rId8"/>
          <a:stretch>
            <a:fillRect/>
          </a:stretch>
        </p:blipFill>
        <p:spPr>
          <a:xfrm>
            <a:off x="3571952" y="4298082"/>
            <a:ext cx="5145470" cy="18290"/>
          </a:xfrm>
          <a:prstGeom prst="rect">
            <a:avLst/>
          </a:prstGeom>
        </p:spPr>
      </p:pic>
    </p:spTree>
    <p:extLst>
      <p:ext uri="{BB962C8B-B14F-4D97-AF65-F5344CB8AC3E}">
        <p14:creationId xmlns:p14="http://schemas.microsoft.com/office/powerpoint/2010/main" val="1070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ctangle 1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92"/>
            <a:ext cx="9143999"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35"/>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8" y="-3783777"/>
            <a:ext cx="1576446" cy="9144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9075" y="986"/>
            <a:ext cx="322756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24785" y="353160"/>
            <a:ext cx="5318475" cy="898581"/>
          </a:xfrm>
        </p:spPr>
        <p:txBody>
          <a:bodyPr vert="horz" lIns="91440" tIns="45720" rIns="91440" bIns="45720" rtlCol="0" anchor="ctr">
            <a:normAutofit/>
          </a:bodyPr>
          <a:lstStyle/>
          <a:p>
            <a:pPr latinLnBrk="0">
              <a:lnSpc>
                <a:spcPct val="90000"/>
              </a:lnSpc>
            </a:pPr>
            <a:r>
              <a:rPr lang="en-US" altLang="ko-KR" sz="2700" dirty="0">
                <a:solidFill>
                  <a:srgbClr val="FFFFFF"/>
                </a:solidFill>
                <a:latin typeface="+mj-lt"/>
                <a:cs typeface="+mj-cs"/>
              </a:rPr>
              <a:t>Role of Intermediaries in the Distribution Channel</a:t>
            </a:r>
          </a:p>
        </p:txBody>
      </p:sp>
      <p:pic>
        <p:nvPicPr>
          <p:cNvPr id="7" name="Picture 6">
            <a:extLst>
              <a:ext uri="{FF2B5EF4-FFF2-40B4-BE49-F238E27FC236}">
                <a16:creationId xmlns:a16="http://schemas.microsoft.com/office/drawing/2014/main" id="{EFA49916-966F-44E1-AA85-0E4A5A0E2EB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153878" y="2397166"/>
            <a:ext cx="4765235" cy="3240360"/>
          </a:xfrm>
          <a:prstGeom prst="rect">
            <a:avLst/>
          </a:prstGeom>
        </p:spPr>
      </p:pic>
      <p:pic>
        <p:nvPicPr>
          <p:cNvPr id="10" name="Picture 9">
            <a:extLst>
              <a:ext uri="{FF2B5EF4-FFF2-40B4-BE49-F238E27FC236}">
                <a16:creationId xmlns:a16="http://schemas.microsoft.com/office/drawing/2014/main" id="{8DD9DA18-4DD4-4051-9A46-5F98F22816EE}"/>
              </a:ext>
            </a:extLst>
          </p:cNvPr>
          <p:cNvPicPr>
            <a:picLocks noChangeAspect="1"/>
          </p:cNvPicPr>
          <p:nvPr/>
        </p:nvPicPr>
        <p:blipFill>
          <a:blip r:embed="rId3"/>
          <a:stretch>
            <a:fillRect/>
          </a:stretch>
        </p:blipFill>
        <p:spPr>
          <a:xfrm>
            <a:off x="376012" y="2018431"/>
            <a:ext cx="3760336" cy="3997831"/>
          </a:xfrm>
          <a:prstGeom prst="rect">
            <a:avLst/>
          </a:prstGeom>
        </p:spPr>
      </p:pic>
      <p:sp>
        <p:nvSpPr>
          <p:cNvPr id="11" name="TextBox 10">
            <a:extLst>
              <a:ext uri="{FF2B5EF4-FFF2-40B4-BE49-F238E27FC236}">
                <a16:creationId xmlns:a16="http://schemas.microsoft.com/office/drawing/2014/main" id="{7E3D84F5-4CF8-4638-9A37-C84E58A666A7}"/>
              </a:ext>
            </a:extLst>
          </p:cNvPr>
          <p:cNvSpPr txBox="1"/>
          <p:nvPr/>
        </p:nvSpPr>
        <p:spPr>
          <a:xfrm>
            <a:off x="1691680" y="4797152"/>
            <a:ext cx="2257515" cy="648072"/>
          </a:xfrm>
          <a:prstGeom prst="rect">
            <a:avLst/>
          </a:prstGeom>
          <a:solidFill>
            <a:srgbClr val="00B050"/>
          </a:solidFill>
        </p:spPr>
        <p:txBody>
          <a:bodyPr wrap="square" rtlCol="0">
            <a:spAutoFit/>
          </a:bodyPr>
          <a:lstStyle/>
          <a:p>
            <a:endParaRPr lang="en-US" dirty="0"/>
          </a:p>
        </p:txBody>
      </p:sp>
    </p:spTree>
    <p:extLst>
      <p:ext uri="{BB962C8B-B14F-4D97-AF65-F5344CB8AC3E}">
        <p14:creationId xmlns:p14="http://schemas.microsoft.com/office/powerpoint/2010/main" val="164331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09763" y="433545"/>
            <a:ext cx="8354890" cy="930447"/>
          </a:xfrm>
        </p:spPr>
        <p:txBody>
          <a:bodyPr vert="horz" lIns="91440" tIns="45720" rIns="91440" bIns="45720" rtlCol="0" anchor="b">
            <a:normAutofit/>
          </a:bodyPr>
          <a:lstStyle/>
          <a:p>
            <a:pPr algn="ctr" latinLnBrk="0">
              <a:lnSpc>
                <a:spcPct val="90000"/>
              </a:lnSpc>
            </a:pPr>
            <a:r>
              <a:rPr lang="en-US" altLang="ko-KR" sz="2900">
                <a:solidFill>
                  <a:srgbClr val="FFFFFF"/>
                </a:solidFill>
                <a:latin typeface="+mj-lt"/>
                <a:cs typeface="+mj-cs"/>
              </a:rPr>
              <a:t>Difference Between a Warehouse, a Distribution Center and a Fulfillment Center</a:t>
            </a:r>
            <a:endParaRPr lang="en-US" altLang="ko-KR" sz="2900" dirty="0">
              <a:solidFill>
                <a:srgbClr val="FFFFFF"/>
              </a:solidFill>
              <a:latin typeface="+mj-lt"/>
              <a:cs typeface="+mj-cs"/>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07AB0C-1495-4D41-8FD1-B908262D1710}"/>
              </a:ext>
            </a:extLst>
          </p:cNvPr>
          <p:cNvSpPr txBox="1"/>
          <p:nvPr/>
        </p:nvSpPr>
        <p:spPr>
          <a:xfrm>
            <a:off x="297661" y="3540286"/>
            <a:ext cx="4042918" cy="1169551"/>
          </a:xfrm>
          <a:prstGeom prst="rect">
            <a:avLst/>
          </a:prstGeom>
          <a:noFill/>
        </p:spPr>
        <p:txBody>
          <a:bodyPr wrap="square" rtlCol="0">
            <a:spAutoFit/>
          </a:bodyPr>
          <a:lstStyle/>
          <a:p>
            <a:r>
              <a:rPr lang="en-US" sz="1400" b="1"/>
              <a:t>Distribution Center</a:t>
            </a:r>
            <a:r>
              <a:rPr lang="en-US" sz="1400"/>
              <a:t>: set up to distribute goods with a shorter storage time (about a week).</a:t>
            </a:r>
          </a:p>
          <a:p>
            <a:r>
              <a:rPr lang="en-US" sz="1400"/>
              <a:t>Products and supplies constantly move from</a:t>
            </a:r>
          </a:p>
          <a:p>
            <a:r>
              <a:rPr lang="en-US" sz="1400"/>
              <a:t>being received, used to fill orders and shipped out as new products arrive.</a:t>
            </a:r>
            <a:endParaRPr lang="en-US" sz="1400" dirty="0"/>
          </a:p>
        </p:txBody>
      </p:sp>
      <p:sp>
        <p:nvSpPr>
          <p:cNvPr id="2" name="TextBox 1">
            <a:extLst>
              <a:ext uri="{FF2B5EF4-FFF2-40B4-BE49-F238E27FC236}">
                <a16:creationId xmlns:a16="http://schemas.microsoft.com/office/drawing/2014/main" id="{9956D932-E0AD-49F0-BB50-D9A1A1D812AD}"/>
              </a:ext>
            </a:extLst>
          </p:cNvPr>
          <p:cNvSpPr txBox="1"/>
          <p:nvPr/>
        </p:nvSpPr>
        <p:spPr>
          <a:xfrm>
            <a:off x="297661" y="2708920"/>
            <a:ext cx="3410241" cy="584775"/>
          </a:xfrm>
          <a:prstGeom prst="rect">
            <a:avLst/>
          </a:prstGeom>
          <a:noFill/>
        </p:spPr>
        <p:txBody>
          <a:bodyPr wrap="square" rtlCol="0">
            <a:spAutoFit/>
          </a:bodyPr>
          <a:lstStyle/>
          <a:p>
            <a:r>
              <a:rPr lang="en-US" sz="1400" b="1"/>
              <a:t>Warehouse</a:t>
            </a:r>
            <a:r>
              <a:rPr lang="en-US" b="1"/>
              <a:t>:</a:t>
            </a:r>
            <a:r>
              <a:rPr lang="en-US"/>
              <a:t> </a:t>
            </a:r>
            <a:r>
              <a:rPr lang="en-US" sz="1400"/>
              <a:t>accommodate long-term storage of goods</a:t>
            </a:r>
            <a:endParaRPr lang="en-US" sz="1400" dirty="0"/>
          </a:p>
        </p:txBody>
      </p:sp>
      <p:sp>
        <p:nvSpPr>
          <p:cNvPr id="11" name="TextBox 10">
            <a:extLst>
              <a:ext uri="{FF2B5EF4-FFF2-40B4-BE49-F238E27FC236}">
                <a16:creationId xmlns:a16="http://schemas.microsoft.com/office/drawing/2014/main" id="{4AB228E3-4CF1-4DE4-B19F-5F53EAB58A67}"/>
              </a:ext>
            </a:extLst>
          </p:cNvPr>
          <p:cNvSpPr txBox="1"/>
          <p:nvPr/>
        </p:nvSpPr>
        <p:spPr>
          <a:xfrm>
            <a:off x="297660" y="4925143"/>
            <a:ext cx="3554259" cy="584775"/>
          </a:xfrm>
          <a:prstGeom prst="rect">
            <a:avLst/>
          </a:prstGeom>
          <a:noFill/>
        </p:spPr>
        <p:txBody>
          <a:bodyPr wrap="square" rtlCol="0">
            <a:spAutoFit/>
          </a:bodyPr>
          <a:lstStyle/>
          <a:p>
            <a:r>
              <a:rPr lang="en-US" sz="1400" b="1"/>
              <a:t>Fulfillment Center</a:t>
            </a:r>
            <a:r>
              <a:rPr lang="en-US" b="1"/>
              <a:t>:</a:t>
            </a:r>
            <a:r>
              <a:rPr lang="en-US"/>
              <a:t> </a:t>
            </a:r>
            <a:r>
              <a:rPr lang="en-US" sz="1400"/>
              <a:t>fill orders placed by phone or online – tend to be high tech</a:t>
            </a:r>
            <a:endParaRPr lang="en-US" sz="1400" dirty="0"/>
          </a:p>
        </p:txBody>
      </p:sp>
      <p:sp>
        <p:nvSpPr>
          <p:cNvPr id="3" name="TextBox 2">
            <a:extLst>
              <a:ext uri="{FF2B5EF4-FFF2-40B4-BE49-F238E27FC236}">
                <a16:creationId xmlns:a16="http://schemas.microsoft.com/office/drawing/2014/main" id="{24B5EA6B-A3A6-42D4-8C9A-79EE9F69BA72}"/>
              </a:ext>
            </a:extLst>
          </p:cNvPr>
          <p:cNvSpPr txBox="1"/>
          <p:nvPr/>
        </p:nvSpPr>
        <p:spPr>
          <a:xfrm>
            <a:off x="4860032" y="2852936"/>
            <a:ext cx="3744416" cy="1384995"/>
          </a:xfrm>
          <a:prstGeom prst="rect">
            <a:avLst/>
          </a:prstGeom>
          <a:noFill/>
        </p:spPr>
        <p:txBody>
          <a:bodyPr wrap="square" rtlCol="0">
            <a:spAutoFit/>
          </a:bodyPr>
          <a:lstStyle/>
          <a:p>
            <a:r>
              <a:rPr lang="en-US" sz="1400" u="sng"/>
              <a:t>Needs can be different based on products:</a:t>
            </a:r>
          </a:p>
          <a:p>
            <a:endParaRPr lang="en-US" sz="1400"/>
          </a:p>
          <a:p>
            <a:r>
              <a:rPr lang="en-US" sz="1400"/>
              <a:t>Grocery Warehouse – deal with perishable</a:t>
            </a:r>
          </a:p>
          <a:p>
            <a:r>
              <a:rPr lang="en-US" sz="1400"/>
              <a:t>items</a:t>
            </a:r>
          </a:p>
          <a:p>
            <a:endParaRPr lang="en-US" sz="1400"/>
          </a:p>
          <a:p>
            <a:r>
              <a:rPr lang="en-US" sz="1400"/>
              <a:t>High-Ticket Items – needs extra security</a:t>
            </a:r>
            <a:endParaRPr lang="en-US" sz="1400" dirty="0"/>
          </a:p>
        </p:txBody>
      </p:sp>
    </p:spTree>
    <p:extLst>
      <p:ext uri="{BB962C8B-B14F-4D97-AF65-F5344CB8AC3E}">
        <p14:creationId xmlns:p14="http://schemas.microsoft.com/office/powerpoint/2010/main" val="144463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EDB5-2499-4452-9665-8E59819A0080}"/>
              </a:ext>
            </a:extLst>
          </p:cNvPr>
          <p:cNvSpPr>
            <a:spLocks noGrp="1"/>
          </p:cNvSpPr>
          <p:nvPr>
            <p:ph type="title"/>
          </p:nvPr>
        </p:nvSpPr>
        <p:spPr>
          <a:xfrm>
            <a:off x="179512" y="113537"/>
            <a:ext cx="7288583" cy="1576446"/>
          </a:xfrm>
        </p:spPr>
        <p:txBody>
          <a:bodyPr vert="horz" lIns="91440" tIns="45720" rIns="91440" bIns="45720" rtlCol="0" anchor="ctr">
            <a:normAutofit/>
          </a:bodyPr>
          <a:lstStyle/>
          <a:p>
            <a:pPr latinLnBrk="0">
              <a:lnSpc>
                <a:spcPct val="90000"/>
              </a:lnSpc>
            </a:pPr>
            <a:r>
              <a:rPr lang="en-US" sz="3500" kern="1200" dirty="0">
                <a:solidFill>
                  <a:srgbClr val="FFFFFF"/>
                </a:solidFill>
                <a:latin typeface="+mj-lt"/>
                <a:ea typeface="+mj-ea"/>
                <a:cs typeface="+mj-cs"/>
              </a:rPr>
              <a:t>Primary Advantages of Warehousing</a:t>
            </a:r>
          </a:p>
        </p:txBody>
      </p:sp>
      <p:graphicFrame>
        <p:nvGraphicFramePr>
          <p:cNvPr id="16" name="TextBox 12">
            <a:extLst>
              <a:ext uri="{FF2B5EF4-FFF2-40B4-BE49-F238E27FC236}">
                <a16:creationId xmlns:a16="http://schemas.microsoft.com/office/drawing/2014/main" id="{96A67333-516B-4827-97F7-2E9FCEAC302C}"/>
              </a:ext>
            </a:extLst>
          </p:cNvPr>
          <p:cNvGraphicFramePr/>
          <p:nvPr>
            <p:extLst>
              <p:ext uri="{D42A27DB-BD31-4B8C-83A1-F6EECF244321}">
                <p14:modId xmlns:p14="http://schemas.microsoft.com/office/powerpoint/2010/main" val="3997413523"/>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573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16596</TotalTime>
  <Words>1006</Words>
  <Application>Microsoft Office PowerPoint</Application>
  <PresentationFormat>On-screen Show (4:3)</PresentationFormat>
  <Paragraphs>111</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맑은 고딕</vt:lpstr>
      <vt:lpstr>Arial</vt:lpstr>
      <vt:lpstr>Calibri</vt:lpstr>
      <vt:lpstr>Gill Sans MT</vt:lpstr>
      <vt:lpstr>Office Theme</vt:lpstr>
      <vt:lpstr>Custom Design</vt:lpstr>
      <vt:lpstr>PowerPoint Presentation</vt:lpstr>
      <vt:lpstr> Objectives</vt:lpstr>
      <vt:lpstr>TN STATE CTE STANDARDS</vt:lpstr>
      <vt:lpstr> Warehouse </vt:lpstr>
      <vt:lpstr> Distribution</vt:lpstr>
      <vt:lpstr> Product Distribution Channel Options</vt:lpstr>
      <vt:lpstr>Role of Intermediaries in the Distribution Channel</vt:lpstr>
      <vt:lpstr>Difference Between a Warehouse, a Distribution Center and a Fulfillment Center</vt:lpstr>
      <vt:lpstr>Primary Advantages of Warehousing</vt:lpstr>
      <vt:lpstr>Critical Thinking Question</vt:lpstr>
      <vt:lpstr>Key Parts of Supply Chain</vt:lpstr>
      <vt:lpstr>PowerPoint Presentation</vt:lpstr>
      <vt:lpstr>PowerPoint Presentation</vt:lpstr>
      <vt:lpstr>PowerPoint Presentation</vt:lpstr>
      <vt:lpstr>Activity: What Type of Warehouse Do I Need?</vt:lpstr>
      <vt:lpstr>Virtual Reality – Warehouse Tour</vt:lpstr>
      <vt:lpstr>Case Study: Cookware Company Stirs Up a Sizzling Supply Chain</vt:lpstr>
      <vt:lpstr>Warehouse Functions</vt:lpstr>
      <vt:lpstr>PowerPoint Presentation</vt:lpstr>
      <vt:lpstr>PowerPoint Presentation</vt:lpstr>
      <vt:lpstr>PowerPoint Presentation</vt:lpstr>
      <vt:lpstr>PowerPoint Presentation</vt:lpstr>
      <vt:lpstr>PowerPoint Presentation</vt:lpstr>
      <vt:lpstr> Warehouse Operations</vt:lpstr>
      <vt:lpstr>PowerPoint Presentation</vt:lpstr>
      <vt:lpstr>Common Entry Level Jobs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ARIANE KAVASS</dc:creator>
  <cp:lastModifiedBy>ARIANE B KAVASS</cp:lastModifiedBy>
  <cp:revision>25</cp:revision>
  <dcterms:created xsi:type="dcterms:W3CDTF">2020-11-20T18:29:16Z</dcterms:created>
  <dcterms:modified xsi:type="dcterms:W3CDTF">2021-12-29T13:37:02Z</dcterms:modified>
</cp:coreProperties>
</file>