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4"/>
  </p:notesMasterIdLst>
  <p:sldIdLst>
    <p:sldId id="256" r:id="rId3"/>
    <p:sldId id="268" r:id="rId4"/>
    <p:sldId id="450" r:id="rId5"/>
    <p:sldId id="425" r:id="rId6"/>
    <p:sldId id="453" r:id="rId7"/>
    <p:sldId id="468" r:id="rId8"/>
    <p:sldId id="455" r:id="rId9"/>
    <p:sldId id="466" r:id="rId10"/>
    <p:sldId id="467" r:id="rId11"/>
    <p:sldId id="276" r:id="rId12"/>
    <p:sldId id="457" r:id="rId13"/>
    <p:sldId id="458" r:id="rId14"/>
    <p:sldId id="398" r:id="rId15"/>
    <p:sldId id="456" r:id="rId16"/>
    <p:sldId id="399" r:id="rId17"/>
    <p:sldId id="277" r:id="rId18"/>
    <p:sldId id="278" r:id="rId19"/>
    <p:sldId id="275" r:id="rId20"/>
    <p:sldId id="305" r:id="rId21"/>
    <p:sldId id="419" r:id="rId22"/>
    <p:sldId id="400" r:id="rId23"/>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88972" autoAdjust="0"/>
  </p:normalViewPr>
  <p:slideViewPr>
    <p:cSldViewPr>
      <p:cViewPr varScale="1">
        <p:scale>
          <a:sx n="80" d="100"/>
          <a:sy n="80" d="100"/>
        </p:scale>
        <p:origin x="172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39384-0FE7-473E-BD1D-AEA704A6C867}" type="datetimeFigureOut">
              <a:rPr lang="en-US" smtClean="0"/>
              <a:t>12/29/2021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9AAD0-CEE7-4559-B626-7D5E0F7049E8}" type="slidenum">
              <a:rPr lang="en-US" smtClean="0"/>
              <a:t>‹#›</a:t>
            </a:fld>
            <a:endParaRPr lang="en-US"/>
          </a:p>
        </p:txBody>
      </p:sp>
    </p:spTree>
    <p:extLst>
      <p:ext uri="{BB962C8B-B14F-4D97-AF65-F5344CB8AC3E}">
        <p14:creationId xmlns:p14="http://schemas.microsoft.com/office/powerpoint/2010/main" val="297013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59AAD0-CEE7-4559-B626-7D5E0F7049E8}" type="slidenum">
              <a:rPr lang="en-US" smtClean="0"/>
              <a:t>11</a:t>
            </a:fld>
            <a:endParaRPr lang="en-US"/>
          </a:p>
        </p:txBody>
      </p:sp>
    </p:spTree>
    <p:extLst>
      <p:ext uri="{BB962C8B-B14F-4D97-AF65-F5344CB8AC3E}">
        <p14:creationId xmlns:p14="http://schemas.microsoft.com/office/powerpoint/2010/main" val="2706552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12/29/2021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DCCD61-643D-44A5-A450-3A42A50CBC1E}"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CCD61-643D-44A5-A450-3A42A50CBC1E}"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CCD61-643D-44A5-A450-3A42A50CBC1E}" type="datetimeFigureOut">
              <a:rPr lang="en-US" smtClean="0"/>
              <a:t>12/29/2021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CCD61-643D-44A5-A450-3A42A50CBC1E}" type="datetimeFigureOut">
              <a:rPr lang="en-US" smtClean="0"/>
              <a:t>12/29/2021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12/29/2021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y.pennfoster.com/scormviewer/index.aspx?resourceID=sgb8BR8mkoM%2bgEFm1LMy%2ftKKWpCLWXU%2b"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3789040"/>
            <a:ext cx="4788024" cy="276999"/>
          </a:xfrm>
          <a:prstGeom prst="rect">
            <a:avLst/>
          </a:prstGeom>
          <a:noFill/>
        </p:spPr>
        <p:txBody>
          <a:bodyPr wrap="square">
            <a:spAutoFit/>
          </a:bodyPr>
          <a:lstStyle/>
          <a:p>
            <a:pPr fontAlgn="auto">
              <a:spcBef>
                <a:spcPts val="0"/>
              </a:spcBef>
              <a:spcAft>
                <a:spcPts val="0"/>
              </a:spcAft>
              <a:defRPr/>
            </a:pPr>
            <a:r>
              <a:rPr kumimoji="0" lang="en-US" altLang="ko-KR" sz="1200" b="1" dirty="0">
                <a:solidFill>
                  <a:schemeClr val="tx1">
                    <a:lumMod val="75000"/>
                    <a:lumOff val="25000"/>
                  </a:schemeClr>
                </a:solidFill>
                <a:latin typeface="Arial" pitchFamily="34" charset="0"/>
                <a:cs typeface="Arial" pitchFamily="34" charset="0"/>
              </a:rPr>
              <a:t>Supply Chain I - Ms. Biba S. Kavass    </a:t>
            </a:r>
          </a:p>
        </p:txBody>
      </p:sp>
      <p:sp>
        <p:nvSpPr>
          <p:cNvPr id="5" name="TextBox 1"/>
          <p:cNvSpPr txBox="1">
            <a:spLocks noChangeArrowheads="1"/>
          </p:cNvSpPr>
          <p:nvPr/>
        </p:nvSpPr>
        <p:spPr bwMode="auto">
          <a:xfrm>
            <a:off x="251520" y="2024880"/>
            <a:ext cx="4788024" cy="1754326"/>
          </a:xfrm>
          <a:prstGeom prst="rect">
            <a:avLst/>
          </a:prstGeom>
          <a:noFill/>
          <a:ln w="9525">
            <a:noFill/>
            <a:miter lim="800000"/>
            <a:headEnd/>
            <a:tailEnd/>
          </a:ln>
        </p:spPr>
        <p:txBody>
          <a:bodyPr wrap="square">
            <a:spAutoFit/>
          </a:bodyPr>
          <a:lstStyle/>
          <a:p>
            <a:r>
              <a:rPr lang="en-US" altLang="ko-KR" sz="3600" b="1" dirty="0">
                <a:solidFill>
                  <a:schemeClr val="tx1">
                    <a:lumMod val="75000"/>
                    <a:lumOff val="25000"/>
                  </a:schemeClr>
                </a:solidFill>
                <a:latin typeface="Arial" pitchFamily="34" charset="0"/>
                <a:ea typeface="맑은 고딕" pitchFamily="50" charset="-127"/>
                <a:cs typeface="Arial" pitchFamily="34" charset="0"/>
              </a:rPr>
              <a:t>WAREHOUSE</a:t>
            </a:r>
          </a:p>
          <a:p>
            <a:r>
              <a:rPr lang="en-US" altLang="ko-KR" sz="3600" b="1" dirty="0">
                <a:solidFill>
                  <a:schemeClr val="tx1">
                    <a:lumMod val="75000"/>
                    <a:lumOff val="25000"/>
                  </a:schemeClr>
                </a:solidFill>
                <a:latin typeface="Arial" pitchFamily="34" charset="0"/>
                <a:ea typeface="맑은 고딕" pitchFamily="50" charset="-127"/>
                <a:cs typeface="Arial" pitchFamily="34" charset="0"/>
              </a:rPr>
              <a:t>MANAGEMENT – Part II</a:t>
            </a:r>
          </a:p>
        </p:txBody>
      </p:sp>
      <p:pic>
        <p:nvPicPr>
          <p:cNvPr id="2" name="Picture 1">
            <a:extLst>
              <a:ext uri="{FF2B5EF4-FFF2-40B4-BE49-F238E27FC236}">
                <a16:creationId xmlns:a16="http://schemas.microsoft.com/office/drawing/2014/main" id="{8C88C106-B652-4E53-864A-60EBB8188B2C}"/>
              </a:ext>
            </a:extLst>
          </p:cNvPr>
          <p:cNvPicPr>
            <a:picLocks noChangeAspect="1"/>
          </p:cNvPicPr>
          <p:nvPr/>
        </p:nvPicPr>
        <p:blipFill>
          <a:blip r:embed="rId2"/>
          <a:stretch>
            <a:fillRect/>
          </a:stretch>
        </p:blipFill>
        <p:spPr>
          <a:xfrm>
            <a:off x="4376515" y="1548221"/>
            <a:ext cx="4767485" cy="3761558"/>
          </a:xfrm>
          <a:prstGeom prst="rect">
            <a:avLst/>
          </a:prstGeom>
        </p:spPr>
      </p:pic>
    </p:spTree>
    <p:extLst>
      <p:ext uri="{BB962C8B-B14F-4D97-AF65-F5344CB8AC3E}">
        <p14:creationId xmlns:p14="http://schemas.microsoft.com/office/powerpoint/2010/main" val="194122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5656" y="0"/>
            <a:ext cx="7668344" cy="1069514"/>
          </a:xfrm>
          <a:solidFill>
            <a:schemeClr val="tx2">
              <a:lumMod val="75000"/>
            </a:schemeClr>
          </a:solidFill>
        </p:spPr>
        <p:txBody>
          <a:bodyPr/>
          <a:lstStyle/>
          <a:p>
            <a:r>
              <a:rPr lang="en-US" altLang="ko-KR" sz="2400" dirty="0">
                <a:solidFill>
                  <a:schemeClr val="bg1"/>
                </a:solidFill>
              </a:rPr>
              <a:t>Stocking Activities</a:t>
            </a:r>
            <a:endParaRPr lang="ko-KR" altLang="en-US" sz="2400" dirty="0">
              <a:solidFill>
                <a:schemeClr val="bg1"/>
              </a:solidFill>
            </a:endParaRPr>
          </a:p>
        </p:txBody>
      </p:sp>
      <p:sp>
        <p:nvSpPr>
          <p:cNvPr id="3" name="Content Placeholder 2">
            <a:extLst>
              <a:ext uri="{FF2B5EF4-FFF2-40B4-BE49-F238E27FC236}">
                <a16:creationId xmlns:a16="http://schemas.microsoft.com/office/drawing/2014/main" id="{C64473F8-189F-429B-BDEC-B270FF5C4CC8}"/>
              </a:ext>
            </a:extLst>
          </p:cNvPr>
          <p:cNvSpPr>
            <a:spLocks noGrp="1"/>
          </p:cNvSpPr>
          <p:nvPr>
            <p:ph idx="10"/>
          </p:nvPr>
        </p:nvSpPr>
        <p:spPr/>
        <p:txBody>
          <a:bodyPr/>
          <a:lstStyle/>
          <a:p>
            <a:endParaRPr lang="en-US" b="1" dirty="0"/>
          </a:p>
          <a:p>
            <a:endParaRPr lang="en-US" b="1" dirty="0"/>
          </a:p>
        </p:txBody>
      </p:sp>
      <p:pic>
        <p:nvPicPr>
          <p:cNvPr id="5" name="Picture 4">
            <a:extLst>
              <a:ext uri="{FF2B5EF4-FFF2-40B4-BE49-F238E27FC236}">
                <a16:creationId xmlns:a16="http://schemas.microsoft.com/office/drawing/2014/main" id="{0A3E3F25-5FE6-40A7-B590-DD842836A9E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763688" y="1890346"/>
            <a:ext cx="7380312" cy="3626886"/>
          </a:xfrm>
          <a:prstGeom prst="rect">
            <a:avLst/>
          </a:prstGeom>
        </p:spPr>
      </p:pic>
    </p:spTree>
    <p:extLst>
      <p:ext uri="{BB962C8B-B14F-4D97-AF65-F5344CB8AC3E}">
        <p14:creationId xmlns:p14="http://schemas.microsoft.com/office/powerpoint/2010/main" val="2196820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5656" y="-33867"/>
            <a:ext cx="7668344" cy="1069514"/>
          </a:xfrm>
          <a:solidFill>
            <a:schemeClr val="tx2">
              <a:lumMod val="75000"/>
            </a:schemeClr>
          </a:solidFill>
        </p:spPr>
        <p:txBody>
          <a:bodyPr/>
          <a:lstStyle/>
          <a:p>
            <a:r>
              <a:rPr lang="en-US" altLang="ko-KR" sz="2400" dirty="0">
                <a:solidFill>
                  <a:schemeClr val="bg1"/>
                </a:solidFill>
              </a:rPr>
              <a:t>Product Storage Activities</a:t>
            </a:r>
            <a:endParaRPr lang="ko-KR" altLang="en-US" sz="2400" dirty="0">
              <a:solidFill>
                <a:schemeClr val="bg1"/>
              </a:solidFill>
            </a:endParaRPr>
          </a:p>
        </p:txBody>
      </p:sp>
      <p:sp>
        <p:nvSpPr>
          <p:cNvPr id="3" name="Content Placeholder 2">
            <a:extLst>
              <a:ext uri="{FF2B5EF4-FFF2-40B4-BE49-F238E27FC236}">
                <a16:creationId xmlns:a16="http://schemas.microsoft.com/office/drawing/2014/main" id="{C64473F8-189F-429B-BDEC-B270FF5C4CC8}"/>
              </a:ext>
            </a:extLst>
          </p:cNvPr>
          <p:cNvSpPr>
            <a:spLocks noGrp="1"/>
          </p:cNvSpPr>
          <p:nvPr>
            <p:ph idx="10"/>
          </p:nvPr>
        </p:nvSpPr>
        <p:spPr>
          <a:xfrm>
            <a:off x="5508104" y="1490724"/>
            <a:ext cx="3384907" cy="4507905"/>
          </a:xfrm>
        </p:spPr>
        <p:txBody>
          <a:bodyPr/>
          <a:lstStyle/>
          <a:p>
            <a:endParaRPr lang="en-US" b="1" dirty="0"/>
          </a:p>
          <a:p>
            <a:endParaRPr lang="en-US" b="1" dirty="0"/>
          </a:p>
        </p:txBody>
      </p:sp>
      <p:sp>
        <p:nvSpPr>
          <p:cNvPr id="7" name="TextBox 6">
            <a:extLst>
              <a:ext uri="{FF2B5EF4-FFF2-40B4-BE49-F238E27FC236}">
                <a16:creationId xmlns:a16="http://schemas.microsoft.com/office/drawing/2014/main" id="{535FD4C8-8DC3-4334-B24C-1611FB838D1B}"/>
              </a:ext>
            </a:extLst>
          </p:cNvPr>
          <p:cNvSpPr txBox="1"/>
          <p:nvPr/>
        </p:nvSpPr>
        <p:spPr>
          <a:xfrm>
            <a:off x="1978393" y="2204864"/>
            <a:ext cx="1873527" cy="3754874"/>
          </a:xfrm>
          <a:prstGeom prst="rect">
            <a:avLst/>
          </a:prstGeom>
          <a:noFill/>
        </p:spPr>
        <p:txBody>
          <a:bodyPr wrap="square" rtlCol="0">
            <a:spAutoFit/>
          </a:bodyPr>
          <a:lstStyle/>
          <a:p>
            <a:r>
              <a:rPr lang="en-US" sz="1400" b="1" dirty="0"/>
              <a:t>Stowing</a:t>
            </a:r>
          </a:p>
          <a:p>
            <a:endParaRPr lang="en-US" sz="1400" b="1" dirty="0"/>
          </a:p>
          <a:p>
            <a:r>
              <a:rPr lang="en-US" sz="1400" b="1" dirty="0"/>
              <a:t>Stockpiling</a:t>
            </a:r>
          </a:p>
          <a:p>
            <a:endParaRPr lang="en-US" sz="1400" b="1" dirty="0"/>
          </a:p>
          <a:p>
            <a:r>
              <a:rPr lang="en-US" sz="1400" b="1" dirty="0"/>
              <a:t>Product Rotation</a:t>
            </a:r>
          </a:p>
          <a:p>
            <a:endParaRPr lang="en-US" sz="1400" b="1" dirty="0"/>
          </a:p>
          <a:p>
            <a:r>
              <a:rPr lang="en-US" sz="1400" b="1" dirty="0"/>
              <a:t>Consolidation</a:t>
            </a:r>
          </a:p>
          <a:p>
            <a:endParaRPr lang="en-US" sz="1400" b="1" dirty="0"/>
          </a:p>
          <a:p>
            <a:r>
              <a:rPr lang="en-US" sz="1400" b="1" dirty="0"/>
              <a:t>Bulk Breaking</a:t>
            </a:r>
          </a:p>
          <a:p>
            <a:endParaRPr lang="en-US" sz="1400" b="1" dirty="0"/>
          </a:p>
          <a:p>
            <a:r>
              <a:rPr lang="en-US" sz="1400" b="1" dirty="0"/>
              <a:t>Product Mixing</a:t>
            </a:r>
          </a:p>
          <a:p>
            <a:endParaRPr lang="en-US" sz="1400" b="1" dirty="0"/>
          </a:p>
          <a:p>
            <a:r>
              <a:rPr lang="en-US" sz="1400" b="1" dirty="0"/>
              <a:t>Spot Stocking</a:t>
            </a:r>
          </a:p>
          <a:p>
            <a:endParaRPr lang="en-US" sz="1400" b="1" dirty="0"/>
          </a:p>
          <a:p>
            <a:r>
              <a:rPr lang="en-US" sz="1400" b="1" dirty="0"/>
              <a:t>Product Support</a:t>
            </a:r>
          </a:p>
          <a:p>
            <a:endParaRPr lang="en-US" sz="1400" b="1" dirty="0"/>
          </a:p>
          <a:p>
            <a:r>
              <a:rPr lang="en-US" sz="1400" b="1" dirty="0"/>
              <a:t>Slotting</a:t>
            </a:r>
          </a:p>
        </p:txBody>
      </p:sp>
      <p:sp>
        <p:nvSpPr>
          <p:cNvPr id="8" name="TextBox 7">
            <a:extLst>
              <a:ext uri="{FF2B5EF4-FFF2-40B4-BE49-F238E27FC236}">
                <a16:creationId xmlns:a16="http://schemas.microsoft.com/office/drawing/2014/main" id="{3969CC06-7AC1-4D76-858C-41736A16BF9B}"/>
              </a:ext>
            </a:extLst>
          </p:cNvPr>
          <p:cNvSpPr txBox="1"/>
          <p:nvPr/>
        </p:nvSpPr>
        <p:spPr>
          <a:xfrm>
            <a:off x="1588014" y="1132794"/>
            <a:ext cx="7057315" cy="369332"/>
          </a:xfrm>
          <a:prstGeom prst="rect">
            <a:avLst/>
          </a:prstGeom>
          <a:noFill/>
        </p:spPr>
        <p:txBody>
          <a:bodyPr wrap="square" rtlCol="0">
            <a:spAutoFit/>
          </a:bodyPr>
          <a:lstStyle/>
          <a:p>
            <a:r>
              <a:rPr lang="en-US" b="1" dirty="0"/>
              <a:t>Match each activity with the correct definition.</a:t>
            </a:r>
          </a:p>
        </p:txBody>
      </p:sp>
      <p:sp>
        <p:nvSpPr>
          <p:cNvPr id="9" name="TextBox 8">
            <a:extLst>
              <a:ext uri="{FF2B5EF4-FFF2-40B4-BE49-F238E27FC236}">
                <a16:creationId xmlns:a16="http://schemas.microsoft.com/office/drawing/2014/main" id="{65FEAD57-AE03-450D-9286-F7BA8D98CC84}"/>
              </a:ext>
            </a:extLst>
          </p:cNvPr>
          <p:cNvSpPr txBox="1"/>
          <p:nvPr/>
        </p:nvSpPr>
        <p:spPr>
          <a:xfrm>
            <a:off x="4788024" y="1782108"/>
            <a:ext cx="3888432" cy="5447645"/>
          </a:xfrm>
          <a:prstGeom prst="rect">
            <a:avLst/>
          </a:prstGeom>
          <a:noFill/>
        </p:spPr>
        <p:txBody>
          <a:bodyPr wrap="square" rtlCol="0">
            <a:spAutoFit/>
          </a:bodyPr>
          <a:lstStyle/>
          <a:p>
            <a:r>
              <a:rPr lang="en-US" sz="1200" dirty="0"/>
              <a:t>Provides inventory storage for raw materials and</a:t>
            </a:r>
          </a:p>
          <a:p>
            <a:r>
              <a:rPr lang="en-US" sz="1200" dirty="0"/>
              <a:t>components used in manufacturing</a:t>
            </a:r>
          </a:p>
          <a:p>
            <a:endParaRPr lang="en-US" sz="1200" dirty="0"/>
          </a:p>
          <a:p>
            <a:r>
              <a:rPr lang="en-US" sz="1200" dirty="0"/>
              <a:t>Converting small shipments into full truckloads</a:t>
            </a:r>
          </a:p>
          <a:p>
            <a:r>
              <a:rPr lang="en-US" sz="1200" dirty="0"/>
              <a:t>through repackaging or combining orders</a:t>
            </a:r>
          </a:p>
          <a:p>
            <a:endParaRPr lang="en-US" sz="1200" dirty="0"/>
          </a:p>
          <a:p>
            <a:r>
              <a:rPr lang="en-US" sz="1200" dirty="0"/>
              <a:t>Placing received inventory in proper warehouse</a:t>
            </a:r>
          </a:p>
          <a:p>
            <a:r>
              <a:rPr lang="en-US" sz="1200" dirty="0"/>
              <a:t>storage locations</a:t>
            </a:r>
          </a:p>
          <a:p>
            <a:endParaRPr lang="en-US" sz="1200" dirty="0"/>
          </a:p>
          <a:p>
            <a:r>
              <a:rPr lang="en-US" sz="1200" dirty="0"/>
              <a:t>Handles products bought through “spot” purchases</a:t>
            </a:r>
          </a:p>
          <a:p>
            <a:r>
              <a:rPr lang="en-US" sz="1200" dirty="0"/>
              <a:t>to fulfill unplanned demand</a:t>
            </a:r>
          </a:p>
          <a:p>
            <a:endParaRPr lang="en-US" sz="1200" dirty="0"/>
          </a:p>
          <a:p>
            <a:r>
              <a:rPr lang="en-US" sz="1200" dirty="0"/>
              <a:t>Transforms products received in bulk or large</a:t>
            </a:r>
          </a:p>
          <a:p>
            <a:r>
              <a:rPr lang="en-US" sz="1200" dirty="0"/>
              <a:t>quantities into smaller quantities</a:t>
            </a:r>
          </a:p>
          <a:p>
            <a:endParaRPr lang="en-US" sz="1200" dirty="0"/>
          </a:p>
          <a:p>
            <a:r>
              <a:rPr lang="en-US" sz="1200" dirty="0"/>
              <a:t>Holding stock due to seasonality, demand and sales</a:t>
            </a:r>
          </a:p>
          <a:p>
            <a:endParaRPr lang="en-US" sz="1200" dirty="0"/>
          </a:p>
          <a:p>
            <a:r>
              <a:rPr lang="en-US" sz="1200" dirty="0"/>
              <a:t>Calculates the optimum location for product storage within a warehouse, based on product characteristics</a:t>
            </a:r>
          </a:p>
          <a:p>
            <a:endParaRPr lang="en-US" sz="1200" dirty="0"/>
          </a:p>
          <a:p>
            <a:r>
              <a:rPr lang="en-US" sz="1200" dirty="0"/>
              <a:t>First-in first-out rotation subject to shelf-life</a:t>
            </a:r>
          </a:p>
          <a:p>
            <a:r>
              <a:rPr lang="en-US" sz="1200" dirty="0"/>
              <a:t>restrictions to avoid spoilage</a:t>
            </a:r>
          </a:p>
          <a:p>
            <a:endParaRPr lang="en-US" sz="1200" dirty="0"/>
          </a:p>
          <a:p>
            <a:r>
              <a:rPr lang="en-US" sz="1200" dirty="0"/>
              <a:t>Converts or combines wide variety of produced or</a:t>
            </a:r>
          </a:p>
          <a:p>
            <a:r>
              <a:rPr lang="en-US" sz="1200" dirty="0"/>
              <a:t>purchased products into stocked assortments or kits</a:t>
            </a:r>
          </a:p>
          <a:p>
            <a:endParaRPr lang="en-US" sz="1200" dirty="0"/>
          </a:p>
          <a:p>
            <a:endParaRPr lang="en-US" sz="1200" dirty="0"/>
          </a:p>
          <a:p>
            <a:endParaRPr lang="en-US" sz="1200" dirty="0"/>
          </a:p>
        </p:txBody>
      </p:sp>
    </p:spTree>
    <p:extLst>
      <p:ext uri="{BB962C8B-B14F-4D97-AF65-F5344CB8AC3E}">
        <p14:creationId xmlns:p14="http://schemas.microsoft.com/office/powerpoint/2010/main" val="55518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5656" y="0"/>
            <a:ext cx="7668344" cy="1069514"/>
          </a:xfrm>
          <a:solidFill>
            <a:schemeClr val="tx2">
              <a:lumMod val="75000"/>
            </a:schemeClr>
          </a:solidFill>
        </p:spPr>
        <p:txBody>
          <a:bodyPr/>
          <a:lstStyle/>
          <a:p>
            <a:r>
              <a:rPr lang="en-US" altLang="ko-KR" sz="2400" dirty="0">
                <a:solidFill>
                  <a:schemeClr val="bg1"/>
                </a:solidFill>
              </a:rPr>
              <a:t>Storage Locations</a:t>
            </a:r>
            <a:endParaRPr lang="ko-KR" altLang="en-US" sz="2400" dirty="0">
              <a:solidFill>
                <a:schemeClr val="bg1"/>
              </a:solidFill>
            </a:endParaRPr>
          </a:p>
        </p:txBody>
      </p:sp>
      <p:sp>
        <p:nvSpPr>
          <p:cNvPr id="3" name="Content Placeholder 2">
            <a:extLst>
              <a:ext uri="{FF2B5EF4-FFF2-40B4-BE49-F238E27FC236}">
                <a16:creationId xmlns:a16="http://schemas.microsoft.com/office/drawing/2014/main" id="{C64473F8-189F-429B-BDEC-B270FF5C4CC8}"/>
              </a:ext>
            </a:extLst>
          </p:cNvPr>
          <p:cNvSpPr>
            <a:spLocks noGrp="1"/>
          </p:cNvSpPr>
          <p:nvPr>
            <p:ph idx="10"/>
          </p:nvPr>
        </p:nvSpPr>
        <p:spPr/>
        <p:txBody>
          <a:bodyPr/>
          <a:lstStyle/>
          <a:p>
            <a:endParaRPr lang="en-US" b="1" dirty="0"/>
          </a:p>
          <a:p>
            <a:endParaRPr lang="en-US" b="1" dirty="0"/>
          </a:p>
        </p:txBody>
      </p:sp>
      <p:pic>
        <p:nvPicPr>
          <p:cNvPr id="6" name="Picture 5">
            <a:extLst>
              <a:ext uri="{FF2B5EF4-FFF2-40B4-BE49-F238E27FC236}">
                <a16:creationId xmlns:a16="http://schemas.microsoft.com/office/drawing/2014/main" id="{E5FD2D6B-6EF8-4268-AE7F-04B8644F1CBA}"/>
              </a:ext>
            </a:extLst>
          </p:cNvPr>
          <p:cNvPicPr>
            <a:picLocks noChangeAspect="1"/>
          </p:cNvPicPr>
          <p:nvPr/>
        </p:nvPicPr>
        <p:blipFill>
          <a:blip r:embed="rId2"/>
          <a:stretch>
            <a:fillRect/>
          </a:stretch>
        </p:blipFill>
        <p:spPr>
          <a:xfrm>
            <a:off x="3707904" y="1340768"/>
            <a:ext cx="3038475" cy="2381250"/>
          </a:xfrm>
          <a:prstGeom prst="rect">
            <a:avLst/>
          </a:prstGeom>
        </p:spPr>
      </p:pic>
      <p:sp>
        <p:nvSpPr>
          <p:cNvPr id="7" name="TextBox 6">
            <a:extLst>
              <a:ext uri="{FF2B5EF4-FFF2-40B4-BE49-F238E27FC236}">
                <a16:creationId xmlns:a16="http://schemas.microsoft.com/office/drawing/2014/main" id="{9F80BA88-AF0E-4BC5-A182-F56C333071BE}"/>
              </a:ext>
            </a:extLst>
          </p:cNvPr>
          <p:cNvSpPr txBox="1"/>
          <p:nvPr/>
        </p:nvSpPr>
        <p:spPr>
          <a:xfrm>
            <a:off x="1979712" y="4223533"/>
            <a:ext cx="6717432" cy="1754326"/>
          </a:xfrm>
          <a:prstGeom prst="rect">
            <a:avLst/>
          </a:prstGeom>
          <a:noFill/>
        </p:spPr>
        <p:txBody>
          <a:bodyPr wrap="square" rtlCol="0">
            <a:spAutoFit/>
          </a:bodyPr>
          <a:lstStyle/>
          <a:p>
            <a:r>
              <a:rPr lang="en-US" b="1" dirty="0"/>
              <a:t>Area</a:t>
            </a:r>
            <a:r>
              <a:rPr lang="en-US" dirty="0"/>
              <a:t> – designates each physical area (ex. Cold storage)</a:t>
            </a:r>
            <a:endParaRPr lang="en-US" b="1" dirty="0"/>
          </a:p>
          <a:p>
            <a:r>
              <a:rPr lang="en-US" b="1" dirty="0"/>
              <a:t>Row</a:t>
            </a:r>
            <a:r>
              <a:rPr lang="en-US" dirty="0"/>
              <a:t> – each rack line along an aisle</a:t>
            </a:r>
            <a:endParaRPr lang="en-US" b="1" dirty="0"/>
          </a:p>
          <a:p>
            <a:r>
              <a:rPr lang="en-US" b="1" dirty="0"/>
              <a:t>Bay</a:t>
            </a:r>
            <a:r>
              <a:rPr lang="en-US" dirty="0"/>
              <a:t> – each row separated by metal beams or columns which divide the sections</a:t>
            </a:r>
            <a:endParaRPr lang="en-US" b="1" dirty="0"/>
          </a:p>
          <a:p>
            <a:r>
              <a:rPr lang="en-US" b="1" dirty="0"/>
              <a:t>Level</a:t>
            </a:r>
            <a:r>
              <a:rPr lang="en-US" dirty="0"/>
              <a:t> – each shelf within a bay</a:t>
            </a:r>
            <a:endParaRPr lang="en-US" b="1" dirty="0"/>
          </a:p>
          <a:p>
            <a:r>
              <a:rPr lang="en-US" b="1" dirty="0"/>
              <a:t>Position</a:t>
            </a:r>
            <a:r>
              <a:rPr lang="en-US" dirty="0"/>
              <a:t> - bins</a:t>
            </a:r>
            <a:endParaRPr lang="en-US" b="1" dirty="0"/>
          </a:p>
        </p:txBody>
      </p:sp>
    </p:spTree>
    <p:extLst>
      <p:ext uri="{BB962C8B-B14F-4D97-AF65-F5344CB8AC3E}">
        <p14:creationId xmlns:p14="http://schemas.microsoft.com/office/powerpoint/2010/main" val="1174836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5656" y="0"/>
            <a:ext cx="7668344" cy="1069514"/>
          </a:xfrm>
          <a:solidFill>
            <a:schemeClr val="tx2">
              <a:lumMod val="75000"/>
            </a:schemeClr>
          </a:solidFill>
        </p:spPr>
        <p:txBody>
          <a:bodyPr/>
          <a:lstStyle/>
          <a:p>
            <a:pPr algn="r"/>
            <a:r>
              <a:rPr lang="en-US" altLang="ko-KR" dirty="0"/>
              <a:t> </a:t>
            </a:r>
            <a:r>
              <a:rPr lang="en-US" altLang="ko-KR" sz="2400" dirty="0">
                <a:solidFill>
                  <a:schemeClr val="bg1"/>
                </a:solidFill>
              </a:rPr>
              <a:t>Practice: Steps for Standard</a:t>
            </a:r>
            <a:br>
              <a:rPr lang="en-US" altLang="ko-KR" sz="2400" dirty="0">
                <a:solidFill>
                  <a:schemeClr val="bg1"/>
                </a:solidFill>
              </a:rPr>
            </a:br>
            <a:r>
              <a:rPr lang="en-US" altLang="ko-KR" sz="2400" dirty="0">
                <a:solidFill>
                  <a:schemeClr val="bg1"/>
                </a:solidFill>
              </a:rPr>
              <a:t> Receiving Activities</a:t>
            </a:r>
            <a:endParaRPr lang="ko-KR" altLang="en-US" sz="2400" dirty="0">
              <a:solidFill>
                <a:schemeClr val="bg1"/>
              </a:solidFill>
            </a:endParaRPr>
          </a:p>
        </p:txBody>
      </p:sp>
      <p:sp>
        <p:nvSpPr>
          <p:cNvPr id="2" name="Content Placeholder 1">
            <a:extLst>
              <a:ext uri="{FF2B5EF4-FFF2-40B4-BE49-F238E27FC236}">
                <a16:creationId xmlns:a16="http://schemas.microsoft.com/office/drawing/2014/main" id="{4ED76236-E198-4F55-AEA2-175D345F2150}"/>
              </a:ext>
            </a:extLst>
          </p:cNvPr>
          <p:cNvSpPr>
            <a:spLocks noGrp="1"/>
          </p:cNvSpPr>
          <p:nvPr>
            <p:ph idx="1"/>
          </p:nvPr>
        </p:nvSpPr>
        <p:spPr>
          <a:xfrm>
            <a:off x="1763688" y="1268760"/>
            <a:ext cx="6923112" cy="576064"/>
          </a:xfrm>
        </p:spPr>
        <p:style>
          <a:lnRef idx="1">
            <a:schemeClr val="accent6"/>
          </a:lnRef>
          <a:fillRef idx="2">
            <a:schemeClr val="accent6"/>
          </a:fillRef>
          <a:effectRef idx="1">
            <a:schemeClr val="accent6"/>
          </a:effectRef>
          <a:fontRef idx="minor">
            <a:schemeClr val="dk1"/>
          </a:fontRef>
        </p:style>
        <p:txBody>
          <a:bodyPr/>
          <a:lstStyle/>
          <a:p>
            <a:endParaRPr lang="en-US" sz="1400" dirty="0"/>
          </a:p>
          <a:p>
            <a:r>
              <a:rPr lang="en-US" sz="1400" b="1" dirty="0">
                <a:latin typeface="Arial" panose="020B0604020202020204" pitchFamily="34" charset="0"/>
              </a:rPr>
              <a:t>Do you know the steps for standard receiving activities in chronological order? Drag and drop the following steps from first to last.</a:t>
            </a:r>
          </a:p>
          <a:p>
            <a:endParaRPr lang="en-US" dirty="0"/>
          </a:p>
        </p:txBody>
      </p:sp>
      <p:pic>
        <p:nvPicPr>
          <p:cNvPr id="6" name="Picture 5">
            <a:extLst>
              <a:ext uri="{FF2B5EF4-FFF2-40B4-BE49-F238E27FC236}">
                <a16:creationId xmlns:a16="http://schemas.microsoft.com/office/drawing/2014/main" id="{2F339A5B-5969-4005-B50B-350DC3617A86}"/>
              </a:ext>
            </a:extLst>
          </p:cNvPr>
          <p:cNvPicPr>
            <a:picLocks noChangeAspect="1"/>
          </p:cNvPicPr>
          <p:nvPr/>
        </p:nvPicPr>
        <p:blipFill>
          <a:blip r:embed="rId2"/>
          <a:stretch>
            <a:fillRect/>
          </a:stretch>
        </p:blipFill>
        <p:spPr>
          <a:xfrm>
            <a:off x="1835696" y="2564904"/>
            <a:ext cx="3245532" cy="2790946"/>
          </a:xfrm>
          <a:prstGeom prst="rect">
            <a:avLst/>
          </a:prstGeom>
        </p:spPr>
      </p:pic>
      <p:sp>
        <p:nvSpPr>
          <p:cNvPr id="7" name="TextBox 6">
            <a:extLst>
              <a:ext uri="{FF2B5EF4-FFF2-40B4-BE49-F238E27FC236}">
                <a16:creationId xmlns:a16="http://schemas.microsoft.com/office/drawing/2014/main" id="{EC219B5E-7192-4E1C-87B8-B762CF3B34FA}"/>
              </a:ext>
            </a:extLst>
          </p:cNvPr>
          <p:cNvSpPr txBox="1"/>
          <p:nvPr/>
        </p:nvSpPr>
        <p:spPr>
          <a:xfrm>
            <a:off x="5580112" y="2588788"/>
            <a:ext cx="3024336" cy="246221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a:t>Inspecting the contents</a:t>
            </a:r>
          </a:p>
          <a:p>
            <a:endParaRPr lang="en-US" sz="1400" b="1" dirty="0"/>
          </a:p>
          <a:p>
            <a:r>
              <a:rPr lang="en-US" sz="1400" b="1" dirty="0"/>
              <a:t>Securing the truck</a:t>
            </a:r>
          </a:p>
          <a:p>
            <a:endParaRPr lang="en-US" sz="1400" b="1" dirty="0"/>
          </a:p>
          <a:p>
            <a:r>
              <a:rPr lang="en-US" sz="1400" b="1" dirty="0"/>
              <a:t>Assigning a truck to the proper</a:t>
            </a:r>
          </a:p>
          <a:p>
            <a:r>
              <a:rPr lang="en-US" sz="1400" b="1" dirty="0"/>
              <a:t>unloading location</a:t>
            </a:r>
          </a:p>
          <a:p>
            <a:endParaRPr lang="en-US" sz="1400" b="1" dirty="0"/>
          </a:p>
          <a:p>
            <a:r>
              <a:rPr lang="en-US" sz="1400" b="1" dirty="0"/>
              <a:t>Documenting discrepancies</a:t>
            </a:r>
          </a:p>
          <a:p>
            <a:endParaRPr lang="en-US" sz="1400" b="1" dirty="0"/>
          </a:p>
          <a:p>
            <a:r>
              <a:rPr lang="en-US" sz="1400" b="1" dirty="0"/>
              <a:t>Inspecting and breaking the seal on the truck door</a:t>
            </a:r>
          </a:p>
        </p:txBody>
      </p:sp>
    </p:spTree>
    <p:extLst>
      <p:ext uri="{BB962C8B-B14F-4D97-AF65-F5344CB8AC3E}">
        <p14:creationId xmlns:p14="http://schemas.microsoft.com/office/powerpoint/2010/main" val="22195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13"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9272" cy="1576446"/>
            <a:chOff x="0" y="0"/>
            <a:chExt cx="12192002" cy="1576446"/>
          </a:xfrm>
        </p:grpSpPr>
        <p:sp>
          <p:nvSpPr>
            <p:cNvPr id="15" name="Rectangle 14">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a:xfrm>
            <a:off x="1028698" y="319314"/>
            <a:ext cx="7108033" cy="1030515"/>
          </a:xfrm>
        </p:spPr>
        <p:txBody>
          <a:bodyPr vert="horz" lIns="91440" tIns="45720" rIns="91440" bIns="45720" rtlCol="0" anchor="ctr">
            <a:normAutofit/>
          </a:bodyPr>
          <a:lstStyle/>
          <a:p>
            <a:pPr latinLnBrk="0">
              <a:lnSpc>
                <a:spcPct val="90000"/>
              </a:lnSpc>
            </a:pPr>
            <a:r>
              <a:rPr lang="en-US" altLang="ko-KR" sz="3200">
                <a:solidFill>
                  <a:srgbClr val="FFFFFF"/>
                </a:solidFill>
                <a:latin typeface="+mj-lt"/>
                <a:cs typeface="+mj-cs"/>
              </a:rPr>
              <a:t>When Should You Refuse a Shipment?</a:t>
            </a:r>
          </a:p>
        </p:txBody>
      </p:sp>
      <p:pic>
        <p:nvPicPr>
          <p:cNvPr id="7" name="Picture 6">
            <a:extLst>
              <a:ext uri="{FF2B5EF4-FFF2-40B4-BE49-F238E27FC236}">
                <a16:creationId xmlns:a16="http://schemas.microsoft.com/office/drawing/2014/main" id="{ED21DBF2-819B-491B-9B4B-6EA5C352939A}"/>
              </a:ext>
            </a:extLst>
          </p:cNvPr>
          <p:cNvPicPr>
            <a:picLocks noChangeAspect="1"/>
          </p:cNvPicPr>
          <p:nvPr/>
        </p:nvPicPr>
        <p:blipFill>
          <a:blip r:embed="rId2"/>
          <a:stretch>
            <a:fillRect/>
          </a:stretch>
        </p:blipFill>
        <p:spPr>
          <a:xfrm>
            <a:off x="1835270" y="2050595"/>
            <a:ext cx="2617365" cy="2617365"/>
          </a:xfrm>
          <a:prstGeom prst="rect">
            <a:avLst/>
          </a:prstGeom>
        </p:spPr>
      </p:pic>
      <p:pic>
        <p:nvPicPr>
          <p:cNvPr id="6" name="Picture 5">
            <a:extLst>
              <a:ext uri="{FF2B5EF4-FFF2-40B4-BE49-F238E27FC236}">
                <a16:creationId xmlns:a16="http://schemas.microsoft.com/office/drawing/2014/main" id="{0FB26888-0FF8-4D62-84C7-748DBEC28EC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700753" y="2074130"/>
            <a:ext cx="3209528" cy="2617365"/>
          </a:xfrm>
          <a:prstGeom prst="rect">
            <a:avLst/>
          </a:prstGeom>
        </p:spPr>
      </p:pic>
      <p:sp>
        <p:nvSpPr>
          <p:cNvPr id="3" name="Content Placeholder 2">
            <a:extLst>
              <a:ext uri="{FF2B5EF4-FFF2-40B4-BE49-F238E27FC236}">
                <a16:creationId xmlns:a16="http://schemas.microsoft.com/office/drawing/2014/main" id="{C64473F8-189F-429B-BDEC-B270FF5C4CC8}"/>
              </a:ext>
            </a:extLst>
          </p:cNvPr>
          <p:cNvSpPr>
            <a:spLocks noGrp="1"/>
          </p:cNvSpPr>
          <p:nvPr>
            <p:ph idx="10"/>
          </p:nvPr>
        </p:nvSpPr>
        <p:spPr>
          <a:xfrm>
            <a:off x="4996834" y="4768308"/>
            <a:ext cx="2617365" cy="518894"/>
          </a:xfrm>
        </p:spPr>
        <p:txBody>
          <a:bodyPr vert="horz" lIns="91440" tIns="45720" rIns="91440" bIns="45720" rtlCol="0">
            <a:normAutofit/>
          </a:bodyPr>
          <a:lstStyle/>
          <a:p>
            <a:pPr indent="-228600" latinLnBrk="0">
              <a:lnSpc>
                <a:spcPct val="90000"/>
              </a:lnSpc>
              <a:buFont typeface="Arial" panose="020B0604020202020204" pitchFamily="34" charset="0"/>
              <a:buChar char="•"/>
            </a:pPr>
            <a:r>
              <a:rPr lang="en-US" sz="1700" b="1" dirty="0">
                <a:solidFill>
                  <a:schemeClr val="tx1"/>
                </a:solidFill>
              </a:rPr>
              <a:t>Check all that apply</a:t>
            </a:r>
            <a:endParaRPr lang="en-US" sz="1700" dirty="0">
              <a:solidFill>
                <a:schemeClr val="tx1"/>
              </a:solidFill>
            </a:endParaRPr>
          </a:p>
          <a:p>
            <a:pPr indent="-228600" latinLnBrk="0">
              <a:lnSpc>
                <a:spcPct val="90000"/>
              </a:lnSpc>
              <a:buFont typeface="Arial" panose="020B0604020202020204" pitchFamily="34" charset="0"/>
              <a:buChar char="•"/>
            </a:pPr>
            <a:endParaRPr lang="en-US" sz="1700" b="1" dirty="0">
              <a:solidFill>
                <a:schemeClr val="tx1"/>
              </a:solidFill>
            </a:endParaRPr>
          </a:p>
          <a:p>
            <a:pPr indent="-228600" latinLnBrk="0">
              <a:lnSpc>
                <a:spcPct val="90000"/>
              </a:lnSpc>
              <a:buFont typeface="Arial" panose="020B0604020202020204" pitchFamily="34" charset="0"/>
              <a:buChar char="•"/>
            </a:pPr>
            <a:endParaRPr lang="en-US" sz="1700" b="1" dirty="0">
              <a:solidFill>
                <a:schemeClr val="tx1"/>
              </a:solidFill>
            </a:endParaRPr>
          </a:p>
        </p:txBody>
      </p:sp>
    </p:spTree>
    <p:extLst>
      <p:ext uri="{BB962C8B-B14F-4D97-AF65-F5344CB8AC3E}">
        <p14:creationId xmlns:p14="http://schemas.microsoft.com/office/powerpoint/2010/main" val="3825387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028699" y="294538"/>
            <a:ext cx="7421963" cy="1033669"/>
          </a:xfrm>
        </p:spPr>
        <p:txBody>
          <a:bodyPr vert="horz" lIns="91440" tIns="45720" rIns="91440" bIns="45720" rtlCol="0" anchor="ctr">
            <a:normAutofit/>
          </a:bodyPr>
          <a:lstStyle/>
          <a:p>
            <a:pPr latinLnBrk="0">
              <a:lnSpc>
                <a:spcPct val="90000"/>
              </a:lnSpc>
            </a:pPr>
            <a:r>
              <a:rPr lang="en-US" altLang="ko-KR" sz="3200" kern="1200">
                <a:solidFill>
                  <a:srgbClr val="FFFFFF"/>
                </a:solidFill>
                <a:latin typeface="+mj-lt"/>
                <a:ea typeface="+mj-ea"/>
                <a:cs typeface="+mj-cs"/>
              </a:rPr>
              <a:t>Warehouse Operations – Receiving Documents</a:t>
            </a:r>
          </a:p>
        </p:txBody>
      </p:sp>
      <p:sp>
        <p:nvSpPr>
          <p:cNvPr id="5" name="Content Placeholder 4">
            <a:extLst>
              <a:ext uri="{FF2B5EF4-FFF2-40B4-BE49-F238E27FC236}">
                <a16:creationId xmlns:a16="http://schemas.microsoft.com/office/drawing/2014/main" id="{8DAAE2A8-5AD6-4E18-A4FA-70BE7B89C560}"/>
              </a:ext>
            </a:extLst>
          </p:cNvPr>
          <p:cNvSpPr txBox="1">
            <a:spLocks noGrp="1"/>
          </p:cNvSpPr>
          <p:nvPr>
            <p:ph idx="10"/>
          </p:nvPr>
        </p:nvSpPr>
        <p:spPr>
          <a:xfrm>
            <a:off x="1028699" y="2318197"/>
            <a:ext cx="7293023" cy="3683358"/>
          </a:xfrm>
          <a:prstGeom prst="rect">
            <a:avLst/>
          </a:prstGeom>
        </p:spPr>
        <p:txBody>
          <a:bodyPr vert="horz" lIns="91440" tIns="45720" rIns="91440" bIns="45720" rtlCol="0" anchor="ctr">
            <a:normAutofit/>
          </a:bodyPr>
          <a:lstStyle/>
          <a:p>
            <a:pPr indent="-228600" latinLnBrk="0">
              <a:lnSpc>
                <a:spcPct val="90000"/>
              </a:lnSpc>
              <a:buFont typeface="Arial" panose="020B0604020202020204" pitchFamily="34" charset="0"/>
              <a:buChar char="•"/>
            </a:pPr>
            <a:endParaRPr lang="en-US" sz="1200" u="sng">
              <a:solidFill>
                <a:schemeClr val="tx1"/>
              </a:solidFill>
            </a:endParaRPr>
          </a:p>
          <a:p>
            <a:pPr indent="-228600" latinLnBrk="0">
              <a:lnSpc>
                <a:spcPct val="90000"/>
              </a:lnSpc>
              <a:buFont typeface="Arial" panose="020B0604020202020204" pitchFamily="34" charset="0"/>
              <a:buChar char="•"/>
            </a:pPr>
            <a:r>
              <a:rPr lang="en-US" sz="1200" b="1">
                <a:solidFill>
                  <a:schemeClr val="tx1"/>
                </a:solidFill>
              </a:rPr>
              <a:t>Advanced Ship Notice (ASN) </a:t>
            </a:r>
            <a:r>
              <a:rPr lang="en-US" sz="1200">
                <a:solidFill>
                  <a:schemeClr val="tx1"/>
                </a:solidFill>
              </a:rPr>
              <a:t>– electronic data interchange notification of shipment of product</a:t>
            </a:r>
          </a:p>
          <a:p>
            <a:pPr indent="-228600" latinLnBrk="0">
              <a:lnSpc>
                <a:spcPct val="90000"/>
              </a:lnSpc>
              <a:buFont typeface="Arial" panose="020B0604020202020204" pitchFamily="34" charset="0"/>
              <a:buChar char="•"/>
            </a:pPr>
            <a:endParaRPr lang="en-US" sz="1200">
              <a:solidFill>
                <a:schemeClr val="tx1"/>
              </a:solidFill>
            </a:endParaRPr>
          </a:p>
          <a:p>
            <a:pPr indent="-228600" latinLnBrk="0">
              <a:lnSpc>
                <a:spcPct val="90000"/>
              </a:lnSpc>
              <a:buFont typeface="Arial" panose="020B0604020202020204" pitchFamily="34" charset="0"/>
              <a:buChar char="•"/>
            </a:pPr>
            <a:r>
              <a:rPr lang="en-US" sz="1200" b="1">
                <a:solidFill>
                  <a:schemeClr val="tx1"/>
                </a:solidFill>
              </a:rPr>
              <a:t>Bill of Lading</a:t>
            </a:r>
            <a:r>
              <a:rPr lang="en-US" sz="1200">
                <a:solidFill>
                  <a:schemeClr val="tx1"/>
                </a:solidFill>
              </a:rPr>
              <a:t>: receipt from the carrier to the shipper for the goods</a:t>
            </a:r>
          </a:p>
          <a:p>
            <a:pPr indent="-228600" latinLnBrk="0">
              <a:lnSpc>
                <a:spcPct val="90000"/>
              </a:lnSpc>
              <a:buFont typeface="Arial" panose="020B0604020202020204" pitchFamily="34" charset="0"/>
              <a:buChar char="•"/>
            </a:pPr>
            <a:r>
              <a:rPr lang="en-US" sz="1200">
                <a:solidFill>
                  <a:schemeClr val="tx1"/>
                </a:solidFill>
              </a:rPr>
              <a:t>received for transportation</a:t>
            </a:r>
          </a:p>
          <a:p>
            <a:pPr indent="-228600" latinLnBrk="0">
              <a:lnSpc>
                <a:spcPct val="90000"/>
              </a:lnSpc>
              <a:buFont typeface="Arial" panose="020B0604020202020204" pitchFamily="34" charset="0"/>
              <a:buChar char="•"/>
            </a:pPr>
            <a:endParaRPr lang="en-US" sz="1200" b="1">
              <a:solidFill>
                <a:schemeClr val="tx1"/>
              </a:solidFill>
            </a:endParaRPr>
          </a:p>
          <a:p>
            <a:pPr indent="-228600" latinLnBrk="0">
              <a:lnSpc>
                <a:spcPct val="90000"/>
              </a:lnSpc>
              <a:buFont typeface="Arial" panose="020B0604020202020204" pitchFamily="34" charset="0"/>
              <a:buChar char="•"/>
            </a:pPr>
            <a:r>
              <a:rPr lang="en-US" sz="1200" b="1">
                <a:solidFill>
                  <a:schemeClr val="tx1"/>
                </a:solidFill>
              </a:rPr>
              <a:t>Carrier Freight Bill</a:t>
            </a:r>
            <a:r>
              <a:rPr lang="en-US" sz="1200">
                <a:solidFill>
                  <a:schemeClr val="tx1"/>
                </a:solidFill>
              </a:rPr>
              <a:t>: invoice presented by the carrier to the shipper, as a</a:t>
            </a:r>
          </a:p>
          <a:p>
            <a:pPr indent="-228600" latinLnBrk="0">
              <a:lnSpc>
                <a:spcPct val="90000"/>
              </a:lnSpc>
              <a:buFont typeface="Arial" panose="020B0604020202020204" pitchFamily="34" charset="0"/>
              <a:buChar char="•"/>
            </a:pPr>
            <a:r>
              <a:rPr lang="en-US" sz="1200">
                <a:solidFill>
                  <a:schemeClr val="tx1"/>
                </a:solidFill>
              </a:rPr>
              <a:t>demand for payment for services rendered</a:t>
            </a:r>
          </a:p>
          <a:p>
            <a:pPr indent="-228600" latinLnBrk="0">
              <a:lnSpc>
                <a:spcPct val="90000"/>
              </a:lnSpc>
              <a:buFont typeface="Arial" panose="020B0604020202020204" pitchFamily="34" charset="0"/>
              <a:buChar char="•"/>
            </a:pPr>
            <a:endParaRPr lang="en-US" sz="1200">
              <a:solidFill>
                <a:schemeClr val="tx1"/>
              </a:solidFill>
            </a:endParaRPr>
          </a:p>
          <a:p>
            <a:pPr indent="-228600" latinLnBrk="0">
              <a:lnSpc>
                <a:spcPct val="90000"/>
              </a:lnSpc>
              <a:buFont typeface="Arial" panose="020B0604020202020204" pitchFamily="34" charset="0"/>
              <a:buChar char="•"/>
            </a:pPr>
            <a:r>
              <a:rPr lang="en-US" sz="1200" b="1">
                <a:solidFill>
                  <a:schemeClr val="tx1"/>
                </a:solidFill>
              </a:rPr>
              <a:t>Delivery Receipt:</a:t>
            </a:r>
            <a:r>
              <a:rPr lang="en-US" sz="1200">
                <a:solidFill>
                  <a:schemeClr val="tx1"/>
                </a:solidFill>
              </a:rPr>
              <a:t> document, issued by the carrier, which the consignee</a:t>
            </a:r>
          </a:p>
          <a:p>
            <a:pPr indent="-228600" latinLnBrk="0">
              <a:lnSpc>
                <a:spcPct val="90000"/>
              </a:lnSpc>
              <a:buFont typeface="Arial" panose="020B0604020202020204" pitchFamily="34" charset="0"/>
              <a:buChar char="•"/>
            </a:pPr>
            <a:r>
              <a:rPr lang="en-US" sz="1200">
                <a:solidFill>
                  <a:schemeClr val="tx1"/>
                </a:solidFill>
              </a:rPr>
              <a:t>signs as proof of receipt</a:t>
            </a:r>
          </a:p>
          <a:p>
            <a:pPr indent="-228600" latinLnBrk="0">
              <a:lnSpc>
                <a:spcPct val="90000"/>
              </a:lnSpc>
              <a:buFont typeface="Arial" panose="020B0604020202020204" pitchFamily="34" charset="0"/>
              <a:buChar char="•"/>
            </a:pPr>
            <a:endParaRPr lang="en-US" sz="1200" b="1">
              <a:solidFill>
                <a:schemeClr val="tx1"/>
              </a:solidFill>
            </a:endParaRPr>
          </a:p>
          <a:p>
            <a:pPr indent="-228600" latinLnBrk="0">
              <a:lnSpc>
                <a:spcPct val="90000"/>
              </a:lnSpc>
              <a:buFont typeface="Arial" panose="020B0604020202020204" pitchFamily="34" charset="0"/>
              <a:buChar char="•"/>
            </a:pPr>
            <a:r>
              <a:rPr lang="en-US" sz="1200" b="1">
                <a:solidFill>
                  <a:schemeClr val="tx1"/>
                </a:solidFill>
              </a:rPr>
              <a:t>Air Waybill: </a:t>
            </a:r>
            <a:r>
              <a:rPr lang="en-US" sz="1200">
                <a:solidFill>
                  <a:schemeClr val="tx1"/>
                </a:solidFill>
              </a:rPr>
              <a:t>airfreight industry’s equivalent of the trucking industry’s bill of</a:t>
            </a:r>
          </a:p>
          <a:p>
            <a:pPr indent="-228600" latinLnBrk="0">
              <a:lnSpc>
                <a:spcPct val="90000"/>
              </a:lnSpc>
              <a:buFont typeface="Arial" panose="020B0604020202020204" pitchFamily="34" charset="0"/>
              <a:buChar char="•"/>
            </a:pPr>
            <a:r>
              <a:rPr lang="en-US" sz="1200">
                <a:solidFill>
                  <a:schemeClr val="tx1"/>
                </a:solidFill>
              </a:rPr>
              <a:t>Lading</a:t>
            </a:r>
          </a:p>
          <a:p>
            <a:pPr indent="-228600" latinLnBrk="0">
              <a:lnSpc>
                <a:spcPct val="90000"/>
              </a:lnSpc>
              <a:buFont typeface="Arial" panose="020B0604020202020204" pitchFamily="34" charset="0"/>
              <a:buChar char="•"/>
            </a:pPr>
            <a:endParaRPr lang="en-US" sz="1200">
              <a:solidFill>
                <a:schemeClr val="tx1"/>
              </a:solidFill>
            </a:endParaRPr>
          </a:p>
          <a:p>
            <a:pPr indent="-228600" latinLnBrk="0">
              <a:lnSpc>
                <a:spcPct val="90000"/>
              </a:lnSpc>
              <a:buFont typeface="Arial" panose="020B0604020202020204" pitchFamily="34" charset="0"/>
              <a:buChar char="•"/>
            </a:pPr>
            <a:r>
              <a:rPr lang="en-US" sz="1200" b="1">
                <a:solidFill>
                  <a:schemeClr val="tx1"/>
                </a:solidFill>
              </a:rPr>
              <a:t>Packing List:</a:t>
            </a:r>
            <a:r>
              <a:rPr lang="en-US" sz="1200">
                <a:solidFill>
                  <a:schemeClr val="tx1"/>
                </a:solidFill>
              </a:rPr>
              <a:t> list of the individual items in the shipment</a:t>
            </a:r>
            <a:endParaRPr lang="en-US" sz="1200" b="1">
              <a:solidFill>
                <a:schemeClr val="tx1"/>
              </a:solidFill>
            </a:endParaRPr>
          </a:p>
          <a:p>
            <a:pPr indent="-228600" latinLnBrk="0">
              <a:lnSpc>
                <a:spcPct val="90000"/>
              </a:lnSpc>
              <a:buFont typeface="Arial" panose="020B0604020202020204" pitchFamily="34" charset="0"/>
              <a:buChar char="•"/>
            </a:pPr>
            <a:endParaRPr lang="en-US" sz="1200">
              <a:solidFill>
                <a:schemeClr val="tx1"/>
              </a:solidFill>
            </a:endParaRPr>
          </a:p>
          <a:p>
            <a:pPr indent="-228600" latinLnBrk="0">
              <a:lnSpc>
                <a:spcPct val="90000"/>
              </a:lnSpc>
              <a:buFont typeface="Arial" panose="020B0604020202020204" pitchFamily="34" charset="0"/>
              <a:buChar char="•"/>
            </a:pPr>
            <a:r>
              <a:rPr lang="en-US" sz="1200" b="1">
                <a:solidFill>
                  <a:schemeClr val="tx1"/>
                </a:solidFill>
              </a:rPr>
              <a:t>Purchase Order: </a:t>
            </a:r>
            <a:r>
              <a:rPr lang="en-US" sz="1200">
                <a:solidFill>
                  <a:schemeClr val="tx1"/>
                </a:solidFill>
              </a:rPr>
              <a:t>document that authorizes the purchase of the goods</a:t>
            </a:r>
            <a:endParaRPr lang="en-US" sz="1200" b="1">
              <a:solidFill>
                <a:schemeClr val="tx1"/>
              </a:solidFill>
            </a:endParaRPr>
          </a:p>
        </p:txBody>
      </p:sp>
    </p:spTree>
    <p:extLst>
      <p:ext uri="{BB962C8B-B14F-4D97-AF65-F5344CB8AC3E}">
        <p14:creationId xmlns:p14="http://schemas.microsoft.com/office/powerpoint/2010/main" val="1354486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028699" y="294538"/>
            <a:ext cx="7421963" cy="1033669"/>
          </a:xfrm>
        </p:spPr>
        <p:txBody>
          <a:bodyPr vert="horz" lIns="91440" tIns="45720" rIns="91440" bIns="45720" rtlCol="0" anchor="ctr">
            <a:normAutofit/>
          </a:bodyPr>
          <a:lstStyle/>
          <a:p>
            <a:pPr latinLnBrk="0">
              <a:lnSpc>
                <a:spcPct val="90000"/>
              </a:lnSpc>
            </a:pPr>
            <a:r>
              <a:rPr lang="en-US" altLang="ko-KR" sz="3200" kern="1200">
                <a:solidFill>
                  <a:srgbClr val="FFFFFF"/>
                </a:solidFill>
                <a:latin typeface="+mj-lt"/>
                <a:ea typeface="+mj-ea"/>
                <a:cs typeface="+mj-cs"/>
              </a:rPr>
              <a:t>Receiving Documents – Bill of Lading</a:t>
            </a:r>
          </a:p>
        </p:txBody>
      </p:sp>
      <p:sp>
        <p:nvSpPr>
          <p:cNvPr id="13" name="Content Placeholder 12"/>
          <p:cNvSpPr>
            <a:spLocks noGrp="1"/>
          </p:cNvSpPr>
          <p:nvPr>
            <p:ph idx="10"/>
          </p:nvPr>
        </p:nvSpPr>
        <p:spPr>
          <a:xfrm>
            <a:off x="1028699" y="2318197"/>
            <a:ext cx="7293023" cy="3683358"/>
          </a:xfrm>
        </p:spPr>
        <p:txBody>
          <a:bodyPr vert="horz" lIns="91440" tIns="45720" rIns="91440" bIns="45720" rtlCol="0" anchor="ctr">
            <a:normAutofit/>
          </a:bodyPr>
          <a:lstStyle/>
          <a:p>
            <a:pPr indent="-228600" latinLnBrk="0">
              <a:lnSpc>
                <a:spcPct val="90000"/>
              </a:lnSpc>
              <a:buFont typeface="Arial" panose="020B0604020202020204" pitchFamily="34" charset="0"/>
              <a:buChar char="•"/>
            </a:pPr>
            <a:r>
              <a:rPr lang="en-US" altLang="ko-KR" sz="1200" b="1" u="sng">
                <a:solidFill>
                  <a:schemeClr val="tx1"/>
                </a:solidFill>
              </a:rPr>
              <a:t>Primary Purposes:</a:t>
            </a:r>
          </a:p>
          <a:p>
            <a:pPr marL="342900" indent="-228600" latinLnBrk="0">
              <a:lnSpc>
                <a:spcPct val="90000"/>
              </a:lnSpc>
              <a:buFont typeface="Arial" panose="020B0604020202020204" pitchFamily="34" charset="0"/>
              <a:buChar char="•"/>
            </a:pPr>
            <a:r>
              <a:rPr lang="en-US" altLang="ko-KR" sz="1200">
                <a:solidFill>
                  <a:schemeClr val="tx1"/>
                </a:solidFill>
              </a:rPr>
              <a:t>Receipt from the carrier to the shipper for the goods received for transportation</a:t>
            </a:r>
          </a:p>
          <a:p>
            <a:pPr marL="342900" indent="-228600" latinLnBrk="0">
              <a:lnSpc>
                <a:spcPct val="90000"/>
              </a:lnSpc>
              <a:buFont typeface="Arial" panose="020B0604020202020204" pitchFamily="34" charset="0"/>
              <a:buChar char="•"/>
            </a:pPr>
            <a:r>
              <a:rPr lang="en-US" altLang="ko-KR" sz="1200">
                <a:solidFill>
                  <a:schemeClr val="tx1"/>
                </a:solidFill>
              </a:rPr>
              <a:t>Contract of carriage – contract between carrier of goods and consignee</a:t>
            </a:r>
          </a:p>
          <a:p>
            <a:pPr indent="-228600" latinLnBrk="0">
              <a:lnSpc>
                <a:spcPct val="90000"/>
              </a:lnSpc>
              <a:buFont typeface="Arial" panose="020B0604020202020204" pitchFamily="34" charset="0"/>
              <a:buChar char="•"/>
            </a:pPr>
            <a:r>
              <a:rPr lang="en-US" altLang="ko-KR" sz="1200">
                <a:solidFill>
                  <a:schemeClr val="tx1"/>
                </a:solidFill>
              </a:rPr>
              <a:t>      ( person whom goods will be delivered to at place of delivery)</a:t>
            </a:r>
          </a:p>
          <a:p>
            <a:pPr marL="342900" indent="-228600" latinLnBrk="0">
              <a:lnSpc>
                <a:spcPct val="90000"/>
              </a:lnSpc>
              <a:buFont typeface="Arial" panose="020B0604020202020204" pitchFamily="34" charset="0"/>
              <a:buChar char="•"/>
            </a:pPr>
            <a:r>
              <a:rPr lang="en-US" altLang="ko-KR" sz="1200">
                <a:solidFill>
                  <a:schemeClr val="tx1"/>
                </a:solidFill>
              </a:rPr>
              <a:t>Presumption of title to the goods</a:t>
            </a:r>
          </a:p>
          <a:p>
            <a:pPr indent="-228600" latinLnBrk="0">
              <a:lnSpc>
                <a:spcPct val="90000"/>
              </a:lnSpc>
              <a:buFont typeface="Arial" panose="020B0604020202020204" pitchFamily="34" charset="0"/>
              <a:buChar char="•"/>
            </a:pPr>
            <a:endParaRPr lang="en-US" altLang="ko-KR" sz="1200">
              <a:solidFill>
                <a:schemeClr val="tx1"/>
              </a:solidFill>
            </a:endParaRPr>
          </a:p>
          <a:p>
            <a:pPr indent="-228600" latinLnBrk="0">
              <a:lnSpc>
                <a:spcPct val="90000"/>
              </a:lnSpc>
              <a:buFont typeface="Arial" panose="020B0604020202020204" pitchFamily="34" charset="0"/>
              <a:buChar char="•"/>
            </a:pPr>
            <a:r>
              <a:rPr lang="en-US" altLang="ko-KR" sz="1200" b="1" u="sng">
                <a:solidFill>
                  <a:schemeClr val="tx1"/>
                </a:solidFill>
              </a:rPr>
              <a:t>Types of Bills of Lading:</a:t>
            </a:r>
            <a:endParaRPr lang="en-US" altLang="ko-KR" sz="1200" b="1">
              <a:solidFill>
                <a:schemeClr val="tx1"/>
              </a:solidFill>
            </a:endParaRPr>
          </a:p>
          <a:p>
            <a:pPr indent="-228600" fontAlgn="base" latinLnBrk="0">
              <a:lnSpc>
                <a:spcPct val="90000"/>
              </a:lnSpc>
              <a:buFont typeface="Arial" panose="020B0604020202020204" pitchFamily="34" charset="0"/>
              <a:buChar char="•"/>
            </a:pPr>
            <a:r>
              <a:rPr lang="en-US" sz="1200" b="1" i="1">
                <a:solidFill>
                  <a:schemeClr val="tx1"/>
                </a:solidFill>
              </a:rPr>
              <a:t>Straight Bill of Lading</a:t>
            </a:r>
            <a:r>
              <a:rPr lang="en-US" sz="1200" b="1">
                <a:solidFill>
                  <a:schemeClr val="tx1"/>
                </a:solidFill>
              </a:rPr>
              <a:t>:</a:t>
            </a:r>
            <a:r>
              <a:rPr lang="en-US" sz="1200">
                <a:solidFill>
                  <a:schemeClr val="tx1"/>
                </a:solidFill>
              </a:rPr>
              <a:t> a non-negotiable bill of lading used where the goods have been paid</a:t>
            </a:r>
          </a:p>
          <a:p>
            <a:pPr indent="-228600" fontAlgn="base" latinLnBrk="0">
              <a:lnSpc>
                <a:spcPct val="90000"/>
              </a:lnSpc>
              <a:buFont typeface="Arial" panose="020B0604020202020204" pitchFamily="34" charset="0"/>
              <a:buChar char="•"/>
            </a:pPr>
            <a:r>
              <a:rPr lang="en-US" sz="1200">
                <a:solidFill>
                  <a:schemeClr val="tx1"/>
                </a:solidFill>
              </a:rPr>
              <a:t>for or do not require payment – most common</a:t>
            </a:r>
          </a:p>
          <a:p>
            <a:pPr indent="-228600" fontAlgn="base" latinLnBrk="0">
              <a:lnSpc>
                <a:spcPct val="90000"/>
              </a:lnSpc>
              <a:buFont typeface="Arial" panose="020B0604020202020204" pitchFamily="34" charset="0"/>
              <a:buChar char="•"/>
            </a:pPr>
            <a:r>
              <a:rPr lang="en-US" sz="1200" b="1" i="1">
                <a:solidFill>
                  <a:schemeClr val="tx1"/>
                </a:solidFill>
              </a:rPr>
              <a:t>Order Bill of Lading</a:t>
            </a:r>
            <a:r>
              <a:rPr lang="en-US" sz="1200" b="1">
                <a:solidFill>
                  <a:schemeClr val="tx1"/>
                </a:solidFill>
              </a:rPr>
              <a:t>:</a:t>
            </a:r>
            <a:r>
              <a:rPr lang="en-US" sz="1200">
                <a:solidFill>
                  <a:schemeClr val="tx1"/>
                </a:solidFill>
              </a:rPr>
              <a:t> used as a means for the shipper to obtain payment for the materials from the customer</a:t>
            </a:r>
          </a:p>
          <a:p>
            <a:pPr indent="-228600" fontAlgn="base" latinLnBrk="0">
              <a:lnSpc>
                <a:spcPct val="90000"/>
              </a:lnSpc>
              <a:buFont typeface="Arial" panose="020B0604020202020204" pitchFamily="34" charset="0"/>
              <a:buChar char="•"/>
            </a:pPr>
            <a:r>
              <a:rPr lang="en-US" sz="1200" b="1" i="1">
                <a:solidFill>
                  <a:schemeClr val="tx1"/>
                </a:solidFill>
              </a:rPr>
              <a:t>Electronic Bill of Lading</a:t>
            </a:r>
            <a:r>
              <a:rPr lang="en-US" sz="1200" b="1">
                <a:solidFill>
                  <a:schemeClr val="tx1"/>
                </a:solidFill>
              </a:rPr>
              <a:t>:</a:t>
            </a:r>
            <a:r>
              <a:rPr lang="en-US" sz="1200">
                <a:solidFill>
                  <a:schemeClr val="tx1"/>
                </a:solidFill>
              </a:rPr>
              <a:t> a paperless version of the bill of lading</a:t>
            </a:r>
          </a:p>
          <a:p>
            <a:pPr indent="-228600" latinLnBrk="0">
              <a:lnSpc>
                <a:spcPct val="90000"/>
              </a:lnSpc>
              <a:buFont typeface="Arial" panose="020B0604020202020204" pitchFamily="34" charset="0"/>
              <a:buChar char="•"/>
            </a:pPr>
            <a:endParaRPr lang="en-US" altLang="ko-KR" sz="1200" u="sng">
              <a:solidFill>
                <a:schemeClr val="tx1"/>
              </a:solidFill>
            </a:endParaRPr>
          </a:p>
          <a:p>
            <a:pPr indent="-228600" latinLnBrk="0">
              <a:lnSpc>
                <a:spcPct val="90000"/>
              </a:lnSpc>
              <a:buFont typeface="Arial" panose="020B0604020202020204" pitchFamily="34" charset="0"/>
              <a:buChar char="•"/>
            </a:pPr>
            <a:r>
              <a:rPr lang="en-US" altLang="ko-KR" sz="1200" b="1" u="sng">
                <a:solidFill>
                  <a:schemeClr val="tx1"/>
                </a:solidFill>
              </a:rPr>
              <a:t>Information on the Bill of Lading:</a:t>
            </a:r>
          </a:p>
          <a:p>
            <a:pPr indent="-228600" latinLnBrk="0">
              <a:lnSpc>
                <a:spcPct val="90000"/>
              </a:lnSpc>
              <a:buFont typeface="Arial" panose="020B0604020202020204" pitchFamily="34" charset="0"/>
              <a:buChar char="•"/>
            </a:pPr>
            <a:r>
              <a:rPr lang="en-US" altLang="ko-KR" sz="1200">
                <a:solidFill>
                  <a:schemeClr val="tx1"/>
                </a:solidFill>
              </a:rPr>
              <a:t>Shipper’s name and address                       Gross weight of shipment</a:t>
            </a:r>
          </a:p>
          <a:p>
            <a:pPr indent="-228600" latinLnBrk="0">
              <a:lnSpc>
                <a:spcPct val="90000"/>
              </a:lnSpc>
              <a:buFont typeface="Arial" panose="020B0604020202020204" pitchFamily="34" charset="0"/>
              <a:buChar char="•"/>
            </a:pPr>
            <a:r>
              <a:rPr lang="en-US" altLang="ko-KR" sz="1200">
                <a:solidFill>
                  <a:schemeClr val="tx1"/>
                </a:solidFill>
              </a:rPr>
              <a:t>Consignee’s name and address                    Who pays freight charges</a:t>
            </a:r>
          </a:p>
          <a:p>
            <a:pPr indent="-228600" latinLnBrk="0">
              <a:lnSpc>
                <a:spcPct val="90000"/>
              </a:lnSpc>
              <a:buFont typeface="Arial" panose="020B0604020202020204" pitchFamily="34" charset="0"/>
              <a:buChar char="•"/>
            </a:pPr>
            <a:r>
              <a:rPr lang="en-US" altLang="ko-KR" sz="1200">
                <a:solidFill>
                  <a:schemeClr val="tx1"/>
                </a:solidFill>
              </a:rPr>
              <a:t>Description of Materials</a:t>
            </a:r>
          </a:p>
        </p:txBody>
      </p:sp>
    </p:spTree>
    <p:extLst>
      <p:ext uri="{BB962C8B-B14F-4D97-AF65-F5344CB8AC3E}">
        <p14:creationId xmlns:p14="http://schemas.microsoft.com/office/powerpoint/2010/main" val="2838581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p:cNvSpPr>
            <a:spLocks noGrp="1"/>
          </p:cNvSpPr>
          <p:nvPr>
            <p:ph type="title"/>
          </p:nvPr>
        </p:nvSpPr>
        <p:spPr>
          <a:xfrm>
            <a:off x="495030" y="2767106"/>
            <a:ext cx="2160621" cy="3071906"/>
          </a:xfrm>
        </p:spPr>
        <p:txBody>
          <a:bodyPr vert="horz" lIns="91440" tIns="45720" rIns="91440" bIns="45720" rtlCol="0" anchor="t">
            <a:normAutofit/>
          </a:bodyPr>
          <a:lstStyle/>
          <a:p>
            <a:pPr latinLnBrk="0">
              <a:lnSpc>
                <a:spcPct val="90000"/>
              </a:lnSpc>
            </a:pPr>
            <a:r>
              <a:rPr lang="en-US" altLang="ko-KR" sz="3200" kern="1200">
                <a:solidFill>
                  <a:srgbClr val="FFFFFF"/>
                </a:solidFill>
                <a:latin typeface="+mj-lt"/>
                <a:ea typeface="+mj-ea"/>
                <a:cs typeface="+mj-cs"/>
              </a:rPr>
              <a:t>Activity: Complete a Bill of Lading</a:t>
            </a:r>
          </a:p>
        </p:txBody>
      </p:sp>
      <p:pic>
        <p:nvPicPr>
          <p:cNvPr id="2" name="Content Placeholder 1">
            <a:extLst>
              <a:ext uri="{FF2B5EF4-FFF2-40B4-BE49-F238E27FC236}">
                <a16:creationId xmlns:a16="http://schemas.microsoft.com/office/drawing/2014/main" id="{F1D0ACC4-03DB-429B-9DF7-3D96686216D4}"/>
              </a:ext>
            </a:extLst>
          </p:cNvPr>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3842919" y="467208"/>
            <a:ext cx="4487114" cy="5923584"/>
          </a:xfrm>
          <a:prstGeom prst="rect">
            <a:avLst/>
          </a:prstGeom>
        </p:spPr>
      </p:pic>
    </p:spTree>
    <p:extLst>
      <p:ext uri="{BB962C8B-B14F-4D97-AF65-F5344CB8AC3E}">
        <p14:creationId xmlns:p14="http://schemas.microsoft.com/office/powerpoint/2010/main" val="363363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p:cNvSpPr>
            <a:spLocks noGrp="1"/>
          </p:cNvSpPr>
          <p:nvPr>
            <p:ph type="title"/>
          </p:nvPr>
        </p:nvSpPr>
        <p:spPr>
          <a:xfrm>
            <a:off x="495030" y="2767106"/>
            <a:ext cx="2160621" cy="3071906"/>
          </a:xfrm>
        </p:spPr>
        <p:txBody>
          <a:bodyPr vert="horz" lIns="91440" tIns="45720" rIns="91440" bIns="45720" rtlCol="0" anchor="t">
            <a:normAutofit/>
          </a:bodyPr>
          <a:lstStyle/>
          <a:p>
            <a:pPr latinLnBrk="0">
              <a:lnSpc>
                <a:spcPct val="90000"/>
              </a:lnSpc>
            </a:pPr>
            <a:r>
              <a:rPr lang="en-US" altLang="ko-KR" sz="2700" kern="1200">
                <a:solidFill>
                  <a:srgbClr val="FFFFFF"/>
                </a:solidFill>
                <a:latin typeface="+mj-lt"/>
                <a:ea typeface="+mj-ea"/>
                <a:cs typeface="+mj-cs"/>
              </a:rPr>
              <a:t>Customs Declaration Forms</a:t>
            </a:r>
          </a:p>
        </p:txBody>
      </p:sp>
      <p:pic>
        <p:nvPicPr>
          <p:cNvPr id="2" name="Content Placeholder 1">
            <a:extLst>
              <a:ext uri="{FF2B5EF4-FFF2-40B4-BE49-F238E27FC236}">
                <a16:creationId xmlns:a16="http://schemas.microsoft.com/office/drawing/2014/main" id="{ED83A5E5-03E1-4511-A7FF-FB57B8C3FE04}"/>
              </a:ext>
            </a:extLst>
          </p:cNvPr>
          <p:cNvPicPr>
            <a:picLocks noGrp="1" noChangeAspect="1"/>
          </p:cNvPicPr>
          <p:nvPr>
            <p:ph idx="10"/>
          </p:nvPr>
        </p:nvPicPr>
        <p:blipFill>
          <a:blip r:embed="rId2"/>
          <a:stretch>
            <a:fillRect/>
          </a:stretch>
        </p:blipFill>
        <p:spPr>
          <a:xfrm>
            <a:off x="3376821" y="1417081"/>
            <a:ext cx="5419311" cy="4023838"/>
          </a:xfrm>
          <a:prstGeom prst="rect">
            <a:avLst/>
          </a:prstGeom>
        </p:spPr>
      </p:pic>
    </p:spTree>
    <p:extLst>
      <p:ext uri="{BB962C8B-B14F-4D97-AF65-F5344CB8AC3E}">
        <p14:creationId xmlns:p14="http://schemas.microsoft.com/office/powerpoint/2010/main" val="3405379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52297" y="502020"/>
            <a:ext cx="3992787" cy="1642970"/>
          </a:xfrm>
        </p:spPr>
        <p:txBody>
          <a:bodyPr vert="horz" lIns="91440" tIns="45720" rIns="91440" bIns="45720" rtlCol="0" anchor="b">
            <a:normAutofit/>
          </a:bodyPr>
          <a:lstStyle/>
          <a:p>
            <a:pPr latinLnBrk="0">
              <a:lnSpc>
                <a:spcPct val="90000"/>
              </a:lnSpc>
            </a:pPr>
            <a:r>
              <a:rPr lang="en-US" altLang="ko-KR" sz="3500" kern="1200">
                <a:solidFill>
                  <a:schemeClr val="tx1"/>
                </a:solidFill>
                <a:latin typeface="+mj-lt"/>
                <a:ea typeface="+mj-ea"/>
                <a:cs typeface="+mj-cs"/>
              </a:rPr>
              <a:t>Commercial Invoice</a:t>
            </a:r>
          </a:p>
        </p:txBody>
      </p:sp>
      <p:sp>
        <p:nvSpPr>
          <p:cNvPr id="5" name="Content Placeholder 4">
            <a:extLst>
              <a:ext uri="{FF2B5EF4-FFF2-40B4-BE49-F238E27FC236}">
                <a16:creationId xmlns:a16="http://schemas.microsoft.com/office/drawing/2014/main" id="{07D02D69-3D12-4EFB-BB0D-66C1D0E8AAA1}"/>
              </a:ext>
            </a:extLst>
          </p:cNvPr>
          <p:cNvSpPr>
            <a:spLocks noGrp="1"/>
          </p:cNvSpPr>
          <p:nvPr>
            <p:ph idx="10"/>
          </p:nvPr>
        </p:nvSpPr>
        <p:spPr>
          <a:xfrm>
            <a:off x="858692" y="2405894"/>
            <a:ext cx="3986392" cy="3535083"/>
          </a:xfrm>
        </p:spPr>
        <p:txBody>
          <a:bodyPr vert="horz" lIns="91440" tIns="45720" rIns="91440" bIns="45720" rtlCol="0" anchor="t">
            <a:normAutofit/>
          </a:bodyPr>
          <a:lstStyle/>
          <a:p>
            <a:pPr indent="-228600" latinLnBrk="0">
              <a:lnSpc>
                <a:spcPct val="90000"/>
              </a:lnSpc>
              <a:buFont typeface="Arial" panose="020B0604020202020204" pitchFamily="34" charset="0"/>
              <a:buChar char="•"/>
            </a:pPr>
            <a:r>
              <a:rPr lang="en-US" sz="1700" b="1" dirty="0">
                <a:solidFill>
                  <a:schemeClr val="tx1"/>
                </a:solidFill>
              </a:rPr>
              <a:t>Commercial Invoice is a bill for the goods from the seller to the buyer. The buyer (importer) will use this invoice and other shipping documents to get the products cleared through customs in the country of import.</a:t>
            </a:r>
            <a:endParaRPr lang="en-US" sz="1700" b="1">
              <a:solidFill>
                <a:schemeClr val="tx1"/>
              </a:solidFill>
            </a:endParaRPr>
          </a:p>
          <a:p>
            <a:pPr indent="-228600" latinLnBrk="0">
              <a:lnSpc>
                <a:spcPct val="90000"/>
              </a:lnSpc>
              <a:buFont typeface="Arial" panose="020B0604020202020204" pitchFamily="34" charset="0"/>
              <a:buChar char="•"/>
            </a:pPr>
            <a:endParaRPr lang="en-US" sz="1700" b="1">
              <a:solidFill>
                <a:schemeClr val="tx1"/>
              </a:solidFill>
            </a:endParaRPr>
          </a:p>
          <a:p>
            <a:pPr indent="-228600" latinLnBrk="0">
              <a:lnSpc>
                <a:spcPct val="90000"/>
              </a:lnSpc>
              <a:buFont typeface="Arial" panose="020B0604020202020204" pitchFamily="34" charset="0"/>
              <a:buChar char="•"/>
            </a:pPr>
            <a:r>
              <a:rPr lang="en-US" sz="1700" b="1" dirty="0">
                <a:solidFill>
                  <a:schemeClr val="tx1"/>
                </a:solidFill>
              </a:rPr>
              <a:t>Many governments use commercial invoices to determine the true value of goods when assessing customs duties.</a:t>
            </a:r>
            <a:endParaRPr lang="en-US" sz="1700" b="1">
              <a:solidFill>
                <a:schemeClr val="tx1"/>
              </a:solidFill>
            </a:endParaRPr>
          </a:p>
        </p:txBody>
      </p:sp>
      <p:sp>
        <p:nvSpPr>
          <p:cNvPr id="28" name="Rectangle 2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23DB76C-B00D-4F2F-8DDF-294E8093018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4510" r="-2" b="-2"/>
          <a:stretch/>
        </p:blipFill>
        <p:spPr>
          <a:xfrm>
            <a:off x="5306975" y="1425073"/>
            <a:ext cx="3127897" cy="4039747"/>
          </a:xfrm>
          <a:prstGeom prst="rect">
            <a:avLst/>
          </a:prstGeom>
        </p:spPr>
      </p:pic>
    </p:spTree>
    <p:extLst>
      <p:ext uri="{BB962C8B-B14F-4D97-AF65-F5344CB8AC3E}">
        <p14:creationId xmlns:p14="http://schemas.microsoft.com/office/powerpoint/2010/main" val="1564454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495031" y="891652"/>
            <a:ext cx="3309016" cy="3030724"/>
          </a:xfrm>
        </p:spPr>
        <p:txBody>
          <a:bodyPr vert="horz" lIns="91440" tIns="45720" rIns="91440" bIns="45720" rtlCol="0" anchor="b">
            <a:normAutofit/>
          </a:bodyPr>
          <a:lstStyle/>
          <a:p>
            <a:pPr algn="r" latinLnBrk="0">
              <a:lnSpc>
                <a:spcPct val="90000"/>
              </a:lnSpc>
            </a:pPr>
            <a:r>
              <a:rPr lang="en-US" altLang="ko-KR" sz="3500" kern="1200">
                <a:solidFill>
                  <a:srgbClr val="FFFFFF"/>
                </a:solidFill>
                <a:latin typeface="+mj-lt"/>
                <a:ea typeface="+mj-ea"/>
                <a:cs typeface="+mj-cs"/>
              </a:rPr>
              <a:t> Warehouse Operations - Receiving</a:t>
            </a:r>
          </a:p>
        </p:txBody>
      </p:sp>
      <p:pic>
        <p:nvPicPr>
          <p:cNvPr id="7" name="Picture 6">
            <a:extLst>
              <a:ext uri="{FF2B5EF4-FFF2-40B4-BE49-F238E27FC236}">
                <a16:creationId xmlns:a16="http://schemas.microsoft.com/office/drawing/2014/main" id="{7B8F6B29-B557-4658-8FEB-73CA57E4339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572000" y="1831465"/>
            <a:ext cx="4206240" cy="3150620"/>
          </a:xfrm>
          <a:prstGeom prst="rect">
            <a:avLst/>
          </a:prstGeom>
        </p:spPr>
      </p:pic>
    </p:spTree>
    <p:extLst>
      <p:ext uri="{BB962C8B-B14F-4D97-AF65-F5344CB8AC3E}">
        <p14:creationId xmlns:p14="http://schemas.microsoft.com/office/powerpoint/2010/main" val="3212008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p:cNvSpPr>
            <a:spLocks noGrp="1"/>
          </p:cNvSpPr>
          <p:nvPr>
            <p:ph type="title"/>
          </p:nvPr>
        </p:nvSpPr>
        <p:spPr>
          <a:xfrm>
            <a:off x="495030" y="2767106"/>
            <a:ext cx="2160621" cy="3071906"/>
          </a:xfrm>
        </p:spPr>
        <p:txBody>
          <a:bodyPr vert="horz" lIns="91440" tIns="45720" rIns="91440" bIns="45720" rtlCol="0" anchor="t">
            <a:normAutofit/>
          </a:bodyPr>
          <a:lstStyle/>
          <a:p>
            <a:pPr latinLnBrk="0">
              <a:lnSpc>
                <a:spcPct val="90000"/>
              </a:lnSpc>
            </a:pPr>
            <a:r>
              <a:rPr lang="en-US" altLang="ko-KR" sz="2700" kern="1200">
                <a:solidFill>
                  <a:srgbClr val="FFFFFF"/>
                </a:solidFill>
                <a:latin typeface="+mj-lt"/>
                <a:ea typeface="+mj-ea"/>
                <a:cs typeface="+mj-cs"/>
              </a:rPr>
              <a:t>Activity: Complete a Commercial</a:t>
            </a:r>
            <a:br>
              <a:rPr lang="en-US" altLang="ko-KR" sz="2700" kern="1200">
                <a:solidFill>
                  <a:srgbClr val="FFFFFF"/>
                </a:solidFill>
                <a:latin typeface="+mj-lt"/>
                <a:ea typeface="+mj-ea"/>
                <a:cs typeface="+mj-cs"/>
              </a:rPr>
            </a:br>
            <a:r>
              <a:rPr lang="en-US" altLang="ko-KR" sz="2700" kern="1200">
                <a:solidFill>
                  <a:srgbClr val="FFFFFF"/>
                </a:solidFill>
                <a:latin typeface="+mj-lt"/>
                <a:ea typeface="+mj-ea"/>
                <a:cs typeface="+mj-cs"/>
              </a:rPr>
              <a:t>Invoice</a:t>
            </a:r>
          </a:p>
        </p:txBody>
      </p:sp>
      <p:pic>
        <p:nvPicPr>
          <p:cNvPr id="2" name="Picture 1">
            <a:extLst>
              <a:ext uri="{FF2B5EF4-FFF2-40B4-BE49-F238E27FC236}">
                <a16:creationId xmlns:a16="http://schemas.microsoft.com/office/drawing/2014/main" id="{6824CD1E-89D3-4090-B3D8-8FA82A7CEAF6}"/>
              </a:ext>
            </a:extLst>
          </p:cNvPr>
          <p:cNvPicPr>
            <a:picLocks noChangeAspect="1"/>
          </p:cNvPicPr>
          <p:nvPr/>
        </p:nvPicPr>
        <p:blipFill>
          <a:blip r:embed="rId2"/>
          <a:stretch>
            <a:fillRect/>
          </a:stretch>
        </p:blipFill>
        <p:spPr>
          <a:xfrm>
            <a:off x="3376821" y="807409"/>
            <a:ext cx="5419311" cy="5243182"/>
          </a:xfrm>
          <a:prstGeom prst="rect">
            <a:avLst/>
          </a:prstGeom>
        </p:spPr>
      </p:pic>
    </p:spTree>
    <p:extLst>
      <p:ext uri="{BB962C8B-B14F-4D97-AF65-F5344CB8AC3E}">
        <p14:creationId xmlns:p14="http://schemas.microsoft.com/office/powerpoint/2010/main" val="3104464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24784" y="248038"/>
            <a:ext cx="5297791" cy="1159200"/>
          </a:xfrm>
        </p:spPr>
        <p:txBody>
          <a:bodyPr vert="horz" lIns="91440" tIns="45720" rIns="91440" bIns="45720" rtlCol="0" anchor="ctr">
            <a:normAutofit/>
          </a:bodyPr>
          <a:lstStyle/>
          <a:p>
            <a:pPr latinLnBrk="0">
              <a:lnSpc>
                <a:spcPct val="90000"/>
              </a:lnSpc>
            </a:pPr>
            <a:r>
              <a:rPr lang="en-US" altLang="ko-KR" sz="2700" kern="1200">
                <a:solidFill>
                  <a:srgbClr val="FFFFFF"/>
                </a:solidFill>
                <a:latin typeface="+mj-lt"/>
                <a:ea typeface="+mj-ea"/>
                <a:cs typeface="+mj-cs"/>
              </a:rPr>
              <a:t>Match the Standard Product Delivery Documents</a:t>
            </a:r>
          </a:p>
        </p:txBody>
      </p:sp>
      <p:pic>
        <p:nvPicPr>
          <p:cNvPr id="2" name="Picture 1">
            <a:extLst>
              <a:ext uri="{FF2B5EF4-FFF2-40B4-BE49-F238E27FC236}">
                <a16:creationId xmlns:a16="http://schemas.microsoft.com/office/drawing/2014/main" id="{99AE65F3-01E7-4B72-B459-B80F8585F43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334065" y="1966293"/>
            <a:ext cx="6475868" cy="4452160"/>
          </a:xfrm>
          <a:prstGeom prst="rect">
            <a:avLst/>
          </a:prstGeom>
        </p:spPr>
      </p:pic>
    </p:spTree>
    <p:extLst>
      <p:ext uri="{BB962C8B-B14F-4D97-AF65-F5344CB8AC3E}">
        <p14:creationId xmlns:p14="http://schemas.microsoft.com/office/powerpoint/2010/main" val="3398316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6640D-5276-4CEF-9176-79DD2A0749BA}"/>
              </a:ext>
            </a:extLst>
          </p:cNvPr>
          <p:cNvSpPr>
            <a:spLocks noGrp="1"/>
          </p:cNvSpPr>
          <p:nvPr>
            <p:ph type="title"/>
          </p:nvPr>
        </p:nvSpPr>
        <p:spPr/>
        <p:txBody>
          <a:bodyPr/>
          <a:lstStyle/>
          <a:p>
            <a:r>
              <a:rPr lang="en-US" dirty="0">
                <a:solidFill>
                  <a:schemeClr val="accent6">
                    <a:lumMod val="75000"/>
                  </a:schemeClr>
                </a:solidFill>
              </a:rPr>
              <a:t>Warehouse Receiving</a:t>
            </a:r>
          </a:p>
        </p:txBody>
      </p:sp>
      <p:sp>
        <p:nvSpPr>
          <p:cNvPr id="3" name="Content Placeholder 2">
            <a:extLst>
              <a:ext uri="{FF2B5EF4-FFF2-40B4-BE49-F238E27FC236}">
                <a16:creationId xmlns:a16="http://schemas.microsoft.com/office/drawing/2014/main" id="{49DB9E1A-F6AD-42EE-8AD8-253553934E86}"/>
              </a:ext>
            </a:extLst>
          </p:cNvPr>
          <p:cNvSpPr>
            <a:spLocks noGrp="1"/>
          </p:cNvSpPr>
          <p:nvPr>
            <p:ph idx="1"/>
          </p:nvPr>
        </p:nvSpPr>
        <p:spPr>
          <a:xfrm>
            <a:off x="2100300" y="6165304"/>
            <a:ext cx="6563072" cy="460648"/>
          </a:xfrm>
        </p:spPr>
        <p:txBody>
          <a:bodyPr/>
          <a:lstStyle/>
          <a:p>
            <a:r>
              <a:rPr lang="en-US" sz="1400" dirty="0">
                <a:hlinkClick r:id="rId2"/>
              </a:rPr>
              <a:t>https://my.pennfoster.com/scormviewer/index.aspx?resourceID=sgb8BR8mkoM%2bgEFm1LMy%2ftKKWpCLWXU%2b</a:t>
            </a:r>
            <a:endParaRPr lang="en-US" sz="1400" dirty="0"/>
          </a:p>
          <a:p>
            <a:endParaRPr lang="en-US" dirty="0"/>
          </a:p>
        </p:txBody>
      </p:sp>
      <p:pic>
        <p:nvPicPr>
          <p:cNvPr id="6" name="Content Placeholder 5">
            <a:extLst>
              <a:ext uri="{FF2B5EF4-FFF2-40B4-BE49-F238E27FC236}">
                <a16:creationId xmlns:a16="http://schemas.microsoft.com/office/drawing/2014/main" id="{E24AE74A-1A18-4546-ABDB-0471383C6C4E}"/>
              </a:ext>
            </a:extLst>
          </p:cNvPr>
          <p:cNvPicPr>
            <a:picLocks noGrp="1" noChangeAspect="1"/>
          </p:cNvPicPr>
          <p:nvPr>
            <p:ph idx="10"/>
          </p:nvPr>
        </p:nvPicPr>
        <p:blipFill>
          <a:blip r:embed="rId3"/>
          <a:stretch>
            <a:fillRect/>
          </a:stretch>
        </p:blipFill>
        <p:spPr>
          <a:xfrm>
            <a:off x="2195736" y="1412776"/>
            <a:ext cx="6564313" cy="3633816"/>
          </a:xfrm>
        </p:spPr>
      </p:pic>
    </p:spTree>
    <p:extLst>
      <p:ext uri="{BB962C8B-B14F-4D97-AF65-F5344CB8AC3E}">
        <p14:creationId xmlns:p14="http://schemas.microsoft.com/office/powerpoint/2010/main" val="197921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5656" y="-27384"/>
            <a:ext cx="7668344" cy="1069514"/>
          </a:xfrm>
          <a:solidFill>
            <a:schemeClr val="tx2">
              <a:lumMod val="75000"/>
            </a:schemeClr>
          </a:solidFill>
        </p:spPr>
        <p:txBody>
          <a:bodyPr/>
          <a:lstStyle/>
          <a:p>
            <a:r>
              <a:rPr lang="en-US" altLang="ko-KR" dirty="0"/>
              <a:t> </a:t>
            </a:r>
            <a:r>
              <a:rPr lang="en-US" altLang="ko-KR" sz="2800" dirty="0">
                <a:solidFill>
                  <a:schemeClr val="bg1"/>
                </a:solidFill>
              </a:rPr>
              <a:t>Receiving Activities</a:t>
            </a:r>
            <a:endParaRPr lang="ko-KR" altLang="en-US" sz="2800" dirty="0">
              <a:solidFill>
                <a:schemeClr val="bg1"/>
              </a:solidFill>
            </a:endParaRPr>
          </a:p>
        </p:txBody>
      </p:sp>
      <p:pic>
        <p:nvPicPr>
          <p:cNvPr id="6" name="Picture 5">
            <a:extLst>
              <a:ext uri="{FF2B5EF4-FFF2-40B4-BE49-F238E27FC236}">
                <a16:creationId xmlns:a16="http://schemas.microsoft.com/office/drawing/2014/main" id="{6900017C-F4C7-4CF7-A890-37847C539A5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907704" y="2996952"/>
            <a:ext cx="7056784" cy="2048388"/>
          </a:xfrm>
          <a:prstGeom prst="rect">
            <a:avLst/>
          </a:prstGeom>
        </p:spPr>
      </p:pic>
      <p:sp>
        <p:nvSpPr>
          <p:cNvPr id="7" name="TextBox 6">
            <a:extLst>
              <a:ext uri="{FF2B5EF4-FFF2-40B4-BE49-F238E27FC236}">
                <a16:creationId xmlns:a16="http://schemas.microsoft.com/office/drawing/2014/main" id="{8B47636D-CECC-4454-993D-92E5576E0512}"/>
              </a:ext>
            </a:extLst>
          </p:cNvPr>
          <p:cNvSpPr txBox="1"/>
          <p:nvPr/>
        </p:nvSpPr>
        <p:spPr>
          <a:xfrm>
            <a:off x="1907704" y="1484784"/>
            <a:ext cx="6264696" cy="923330"/>
          </a:xfrm>
          <a:prstGeom prst="rect">
            <a:avLst/>
          </a:prstGeom>
          <a:noFill/>
        </p:spPr>
        <p:txBody>
          <a:bodyPr wrap="square" rtlCol="0">
            <a:spAutoFit/>
          </a:bodyPr>
          <a:lstStyle/>
          <a:p>
            <a:r>
              <a:rPr lang="en-US" dirty="0"/>
              <a:t>The goal of the receiving department is to accurately and quickly receive merchandise from delivery trucks and move it to inventory.</a:t>
            </a:r>
          </a:p>
        </p:txBody>
      </p:sp>
    </p:spTree>
    <p:extLst>
      <p:ext uri="{BB962C8B-B14F-4D97-AF65-F5344CB8AC3E}">
        <p14:creationId xmlns:p14="http://schemas.microsoft.com/office/powerpoint/2010/main" val="394642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53F8EB3-DB7B-4D3C-8ACF-4E9101F057C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2900" y="1856480"/>
            <a:ext cx="8458200" cy="3145038"/>
          </a:xfrm>
          <a:prstGeom prst="rect">
            <a:avLst/>
          </a:prstGeom>
        </p:spPr>
      </p:pic>
    </p:spTree>
    <p:extLst>
      <p:ext uri="{BB962C8B-B14F-4D97-AF65-F5344CB8AC3E}">
        <p14:creationId xmlns:p14="http://schemas.microsoft.com/office/powerpoint/2010/main" val="630257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53F8EB3-DB7B-4D3C-8ACF-4E9101F057C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1078" y="1856480"/>
            <a:ext cx="6941844" cy="3145038"/>
          </a:xfrm>
          <a:prstGeom prst="rect">
            <a:avLst/>
          </a:prstGeom>
        </p:spPr>
      </p:pic>
      <p:pic>
        <p:nvPicPr>
          <p:cNvPr id="2" name="Picture 1">
            <a:extLst>
              <a:ext uri="{FF2B5EF4-FFF2-40B4-BE49-F238E27FC236}">
                <a16:creationId xmlns:a16="http://schemas.microsoft.com/office/drawing/2014/main" id="{318E17B1-9AC7-4276-975D-F460C091FE19}"/>
              </a:ext>
            </a:extLst>
          </p:cNvPr>
          <p:cNvPicPr>
            <a:picLocks noChangeAspect="1"/>
          </p:cNvPicPr>
          <p:nvPr/>
        </p:nvPicPr>
        <p:blipFill>
          <a:blip r:embed="rId3"/>
          <a:stretch>
            <a:fillRect/>
          </a:stretch>
        </p:blipFill>
        <p:spPr>
          <a:xfrm>
            <a:off x="708798" y="5265022"/>
            <a:ext cx="7334124" cy="1329043"/>
          </a:xfrm>
          <a:prstGeom prst="rect">
            <a:avLst/>
          </a:prstGeom>
        </p:spPr>
      </p:pic>
    </p:spTree>
    <p:extLst>
      <p:ext uri="{BB962C8B-B14F-4D97-AF65-F5344CB8AC3E}">
        <p14:creationId xmlns:p14="http://schemas.microsoft.com/office/powerpoint/2010/main" val="88297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5656" y="0"/>
            <a:ext cx="7668344" cy="1069514"/>
          </a:xfrm>
          <a:solidFill>
            <a:schemeClr val="tx2">
              <a:lumMod val="75000"/>
            </a:schemeClr>
          </a:solidFill>
        </p:spPr>
        <p:txBody>
          <a:bodyPr/>
          <a:lstStyle/>
          <a:p>
            <a:r>
              <a:rPr lang="en-US" altLang="ko-KR" sz="1800" dirty="0">
                <a:solidFill>
                  <a:schemeClr val="bg1"/>
                </a:solidFill>
              </a:rPr>
              <a:t>Activity: Inspecting Merchandise – Your Turn</a:t>
            </a:r>
            <a:endParaRPr lang="ko-KR" altLang="en-US" sz="1800" dirty="0">
              <a:solidFill>
                <a:schemeClr val="bg1"/>
              </a:solidFill>
            </a:endParaRPr>
          </a:p>
        </p:txBody>
      </p:sp>
      <p:sp>
        <p:nvSpPr>
          <p:cNvPr id="2" name="Rectangle 2">
            <a:extLst>
              <a:ext uri="{FF2B5EF4-FFF2-40B4-BE49-F238E27FC236}">
                <a16:creationId xmlns:a16="http://schemas.microsoft.com/office/drawing/2014/main" id="{471FAB78-F3D8-4AD8-A6C5-7D7233E7CAE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BC405318-25D3-47EA-B374-91BC296F2A52}"/>
              </a:ext>
            </a:extLst>
          </p:cNvPr>
          <p:cNvSpPr txBox="1"/>
          <p:nvPr/>
        </p:nvSpPr>
        <p:spPr>
          <a:xfrm>
            <a:off x="1979712" y="1556792"/>
            <a:ext cx="6768752" cy="1200329"/>
          </a:xfrm>
          <a:prstGeom prst="rect">
            <a:avLst/>
          </a:prstGeom>
          <a:noFill/>
        </p:spPr>
        <p:txBody>
          <a:bodyPr wrap="square" rtlCol="0">
            <a:spAutoFit/>
          </a:bodyPr>
          <a:lstStyle/>
          <a:p>
            <a:r>
              <a:rPr lang="en-US" dirty="0"/>
              <a:t>An order has just arrived from Clean on Friday, a manufacturer of laundry supplies. Read each carton’s bar code, then enter</a:t>
            </a:r>
          </a:p>
          <a:p>
            <a:r>
              <a:rPr lang="en-US" dirty="0"/>
              <a:t>the product quantities into the inventory system.</a:t>
            </a:r>
          </a:p>
          <a:p>
            <a:endParaRPr lang="en-US" dirty="0"/>
          </a:p>
        </p:txBody>
      </p:sp>
      <p:pic>
        <p:nvPicPr>
          <p:cNvPr id="12" name="Picture 11">
            <a:extLst>
              <a:ext uri="{FF2B5EF4-FFF2-40B4-BE49-F238E27FC236}">
                <a16:creationId xmlns:a16="http://schemas.microsoft.com/office/drawing/2014/main" id="{C3655007-C8F7-4E2C-8DE9-95AF3FB25165}"/>
              </a:ext>
            </a:extLst>
          </p:cNvPr>
          <p:cNvPicPr>
            <a:picLocks noChangeAspect="1"/>
          </p:cNvPicPr>
          <p:nvPr/>
        </p:nvPicPr>
        <p:blipFill>
          <a:blip r:embed="rId2"/>
          <a:stretch>
            <a:fillRect/>
          </a:stretch>
        </p:blipFill>
        <p:spPr>
          <a:xfrm>
            <a:off x="3347864" y="2924944"/>
            <a:ext cx="4152900" cy="3467100"/>
          </a:xfrm>
          <a:prstGeom prst="rect">
            <a:avLst/>
          </a:prstGeom>
        </p:spPr>
      </p:pic>
    </p:spTree>
    <p:extLst>
      <p:ext uri="{BB962C8B-B14F-4D97-AF65-F5344CB8AC3E}">
        <p14:creationId xmlns:p14="http://schemas.microsoft.com/office/powerpoint/2010/main" val="909949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53F8EB3-DB7B-4D3C-8ACF-4E9101F057C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42900" y="1769078"/>
            <a:ext cx="8458200" cy="3319843"/>
          </a:xfrm>
          <a:prstGeom prst="rect">
            <a:avLst/>
          </a:prstGeom>
        </p:spPr>
      </p:pic>
    </p:spTree>
    <p:extLst>
      <p:ext uri="{BB962C8B-B14F-4D97-AF65-F5344CB8AC3E}">
        <p14:creationId xmlns:p14="http://schemas.microsoft.com/office/powerpoint/2010/main" val="2211189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53F8EB3-DB7B-4D3C-8ACF-4E9101F057C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2900" y="1769778"/>
            <a:ext cx="8458200" cy="3318443"/>
          </a:xfrm>
          <a:prstGeom prst="rect">
            <a:avLst/>
          </a:prstGeom>
        </p:spPr>
      </p:pic>
      <p:pic>
        <p:nvPicPr>
          <p:cNvPr id="2" name="Picture 1">
            <a:extLst>
              <a:ext uri="{FF2B5EF4-FFF2-40B4-BE49-F238E27FC236}">
                <a16:creationId xmlns:a16="http://schemas.microsoft.com/office/drawing/2014/main" id="{E0516776-3D4E-4CD0-8F69-160015729302}"/>
              </a:ext>
            </a:extLst>
          </p:cNvPr>
          <p:cNvPicPr>
            <a:picLocks noChangeAspect="1"/>
          </p:cNvPicPr>
          <p:nvPr/>
        </p:nvPicPr>
        <p:blipFill>
          <a:blip r:embed="rId3"/>
          <a:stretch>
            <a:fillRect/>
          </a:stretch>
        </p:blipFill>
        <p:spPr>
          <a:xfrm>
            <a:off x="525065" y="3620192"/>
            <a:ext cx="5517358" cy="1457070"/>
          </a:xfrm>
          <a:prstGeom prst="rect">
            <a:avLst/>
          </a:prstGeom>
        </p:spPr>
      </p:pic>
    </p:spTree>
    <p:extLst>
      <p:ext uri="{BB962C8B-B14F-4D97-AF65-F5344CB8AC3E}">
        <p14:creationId xmlns:p14="http://schemas.microsoft.com/office/powerpoint/2010/main" val="291801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16596</TotalTime>
  <Words>694</Words>
  <Application>Microsoft Office PowerPoint</Application>
  <PresentationFormat>On-screen Show (4:3)</PresentationFormat>
  <Paragraphs>122</Paragraphs>
  <Slides>21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맑은 고딕</vt:lpstr>
      <vt:lpstr>Arial</vt:lpstr>
      <vt:lpstr>Calibri</vt:lpstr>
      <vt:lpstr>Office Theme</vt:lpstr>
      <vt:lpstr>Custom Design</vt:lpstr>
      <vt:lpstr>PowerPoint Presentation</vt:lpstr>
      <vt:lpstr> Warehouse Operations - Receiving</vt:lpstr>
      <vt:lpstr>Warehouse Receiving</vt:lpstr>
      <vt:lpstr> Receiving Activities</vt:lpstr>
      <vt:lpstr>PowerPoint Presentation</vt:lpstr>
      <vt:lpstr>PowerPoint Presentation</vt:lpstr>
      <vt:lpstr>Activity: Inspecting Merchandise – Your Turn</vt:lpstr>
      <vt:lpstr>PowerPoint Presentation</vt:lpstr>
      <vt:lpstr>PowerPoint Presentation</vt:lpstr>
      <vt:lpstr>Stocking Activities</vt:lpstr>
      <vt:lpstr>Product Storage Activities</vt:lpstr>
      <vt:lpstr>Storage Locations</vt:lpstr>
      <vt:lpstr> Practice: Steps for Standard  Receiving Activities</vt:lpstr>
      <vt:lpstr>When Should You Refuse a Shipment?</vt:lpstr>
      <vt:lpstr>Warehouse Operations – Receiving Documents</vt:lpstr>
      <vt:lpstr>Receiving Documents – Bill of Lading</vt:lpstr>
      <vt:lpstr>Activity: Complete a Bill of Lading</vt:lpstr>
      <vt:lpstr>Customs Declaration Forms</vt:lpstr>
      <vt:lpstr>Commercial Invoice</vt:lpstr>
      <vt:lpstr>Activity: Complete a Commercial Invoice</vt:lpstr>
      <vt:lpstr>Match the Standard Product Delivery Documents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ARIANE KAVASS</dc:creator>
  <cp:lastModifiedBy>ARIANE B KAVASS</cp:lastModifiedBy>
  <cp:revision>25</cp:revision>
  <dcterms:created xsi:type="dcterms:W3CDTF">2020-11-20T18:29:16Z</dcterms:created>
  <dcterms:modified xsi:type="dcterms:W3CDTF">2021-12-29T13:39:28Z</dcterms:modified>
</cp:coreProperties>
</file>