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459" r:id="rId4"/>
    <p:sldId id="469" r:id="rId5"/>
    <p:sldId id="470" r:id="rId6"/>
    <p:sldId id="471" r:id="rId7"/>
    <p:sldId id="472" r:id="rId8"/>
    <p:sldId id="473" r:id="rId9"/>
    <p:sldId id="474" r:id="rId10"/>
    <p:sldId id="475" r:id="rId11"/>
    <p:sldId id="476" r:id="rId12"/>
    <p:sldId id="477" r:id="rId13"/>
    <p:sldId id="478" r:id="rId14"/>
    <p:sldId id="479" r:id="rId15"/>
    <p:sldId id="259" r:id="rId16"/>
    <p:sldId id="480" r:id="rId17"/>
    <p:sldId id="481" r:id="rId18"/>
    <p:sldId id="482" r:id="rId19"/>
    <p:sldId id="485" r:id="rId20"/>
    <p:sldId id="391" r:id="rId21"/>
    <p:sldId id="490" r:id="rId22"/>
    <p:sldId id="396" r:id="rId23"/>
    <p:sldId id="486" r:id="rId24"/>
    <p:sldId id="487" r:id="rId25"/>
    <p:sldId id="488" r:id="rId26"/>
    <p:sldId id="489" r:id="rId27"/>
    <p:sldId id="491" r:id="rId28"/>
    <p:sldId id="492" r:id="rId29"/>
    <p:sldId id="493" r:id="rId30"/>
    <p:sldId id="494" r:id="rId31"/>
    <p:sldId id="496" r:id="rId32"/>
    <p:sldId id="497" r:id="rId33"/>
    <p:sldId id="498" r:id="rId34"/>
    <p:sldId id="495" r:id="rId35"/>
    <p:sldId id="499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88972" autoAdjust="0"/>
  </p:normalViewPr>
  <p:slideViewPr>
    <p:cSldViewPr>
      <p:cViewPr varScale="1">
        <p:scale>
          <a:sx n="80" d="100"/>
          <a:sy n="80" d="100"/>
        </p:scale>
        <p:origin x="172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6CBB3-3C5C-41A0-88B9-A75A32235D4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BA0AFBEE-4C17-4F95-8309-1EA998E361C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Operations Management:</a:t>
          </a:r>
          <a:r>
            <a:rPr lang="en-US"/>
            <a:t> planning, executing, and controlling day-to-day warehouse operations</a:t>
          </a:r>
        </a:p>
      </dgm:t>
    </dgm:pt>
    <dgm:pt modelId="{FFB4E973-71FC-4C39-AD88-8E10D31B016F}" type="parTrans" cxnId="{CDFA8A7B-43E4-411D-81EA-1D22B4A5EA86}">
      <dgm:prSet/>
      <dgm:spPr/>
      <dgm:t>
        <a:bodyPr/>
        <a:lstStyle/>
        <a:p>
          <a:endParaRPr lang="en-US"/>
        </a:p>
      </dgm:t>
    </dgm:pt>
    <dgm:pt modelId="{574D3B31-F23D-42BD-A41D-4EE253B9072A}" type="sibTrans" cxnId="{CDFA8A7B-43E4-411D-81EA-1D22B4A5EA86}">
      <dgm:prSet/>
      <dgm:spPr/>
      <dgm:t>
        <a:bodyPr/>
        <a:lstStyle/>
        <a:p>
          <a:endParaRPr lang="en-US"/>
        </a:p>
      </dgm:t>
    </dgm:pt>
    <dgm:pt modelId="{5E845E06-4BDD-45E5-B801-17F4F6A60B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/>
            <a:t>Logistics Management: </a:t>
          </a:r>
          <a:r>
            <a:rPr lang="en-US"/>
            <a:t>creating transportation and information channels and by removing obstacles to efficient inbound and outbound delivery operations</a:t>
          </a:r>
        </a:p>
      </dgm:t>
    </dgm:pt>
    <dgm:pt modelId="{DE1D7726-DFFF-4D58-A0B8-2AA5CFC6FDC9}" type="parTrans" cxnId="{B75642A2-02CA-457A-9F44-2A05D1F6C82C}">
      <dgm:prSet/>
      <dgm:spPr/>
      <dgm:t>
        <a:bodyPr/>
        <a:lstStyle/>
        <a:p>
          <a:endParaRPr lang="en-US"/>
        </a:p>
      </dgm:t>
    </dgm:pt>
    <dgm:pt modelId="{B964C703-7867-418A-B24B-E10471181238}" type="sibTrans" cxnId="{B75642A2-02CA-457A-9F44-2A05D1F6C82C}">
      <dgm:prSet/>
      <dgm:spPr/>
      <dgm:t>
        <a:bodyPr/>
        <a:lstStyle/>
        <a:p>
          <a:endParaRPr lang="en-US"/>
        </a:p>
      </dgm:t>
    </dgm:pt>
    <dgm:pt modelId="{03F16DD3-AC47-48BC-8D72-9D7C65451385}" type="pres">
      <dgm:prSet presAssocID="{AEC6CBB3-3C5C-41A0-88B9-A75A32235D47}" presName="root" presStyleCnt="0">
        <dgm:presLayoutVars>
          <dgm:dir/>
          <dgm:resizeHandles val="exact"/>
        </dgm:presLayoutVars>
      </dgm:prSet>
      <dgm:spPr/>
    </dgm:pt>
    <dgm:pt modelId="{1CA9F675-91F0-41FC-A6A3-F3A120D89286}" type="pres">
      <dgm:prSet presAssocID="{BA0AFBEE-4C17-4F95-8309-1EA998E361C8}" presName="compNode" presStyleCnt="0"/>
      <dgm:spPr/>
    </dgm:pt>
    <dgm:pt modelId="{5D4C12D6-80ED-4A4E-95AC-854FF65EDC3B}" type="pres">
      <dgm:prSet presAssocID="{BA0AFBEE-4C17-4F95-8309-1EA998E361C8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EDA119C5-2EF6-4BE1-929F-D5481C8169C3}" type="pres">
      <dgm:prSet presAssocID="{BA0AFBEE-4C17-4F95-8309-1EA998E361C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7BFB49BA-9A9E-4979-ACB9-249A6BE1CB95}" type="pres">
      <dgm:prSet presAssocID="{BA0AFBEE-4C17-4F95-8309-1EA998E361C8}" presName="spaceRect" presStyleCnt="0"/>
      <dgm:spPr/>
    </dgm:pt>
    <dgm:pt modelId="{2ED77396-16CD-445B-B8F4-6512C352CFDE}" type="pres">
      <dgm:prSet presAssocID="{BA0AFBEE-4C17-4F95-8309-1EA998E361C8}" presName="textRect" presStyleLbl="revTx" presStyleIdx="0" presStyleCnt="2">
        <dgm:presLayoutVars>
          <dgm:chMax val="1"/>
          <dgm:chPref val="1"/>
        </dgm:presLayoutVars>
      </dgm:prSet>
      <dgm:spPr/>
    </dgm:pt>
    <dgm:pt modelId="{7E543D38-AB86-42F0-81C2-7425C6F96C90}" type="pres">
      <dgm:prSet presAssocID="{574D3B31-F23D-42BD-A41D-4EE253B9072A}" presName="sibTrans" presStyleCnt="0"/>
      <dgm:spPr/>
    </dgm:pt>
    <dgm:pt modelId="{031E2C02-D0C1-49C9-A146-1DE31A903822}" type="pres">
      <dgm:prSet presAssocID="{5E845E06-4BDD-45E5-B801-17F4F6A60BAE}" presName="compNode" presStyleCnt="0"/>
      <dgm:spPr/>
    </dgm:pt>
    <dgm:pt modelId="{15761DB6-D7A2-4E9E-A765-110C47968C33}" type="pres">
      <dgm:prSet presAssocID="{5E845E06-4BDD-45E5-B801-17F4F6A60BAE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0C5CF52-2060-44D9-A713-EFF0EEEDC6CE}" type="pres">
      <dgm:prSet presAssocID="{5E845E06-4BDD-45E5-B801-17F4F6A60BA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16BB686-4E76-4F54-A4C8-E28223D6D716}" type="pres">
      <dgm:prSet presAssocID="{5E845E06-4BDD-45E5-B801-17F4F6A60BAE}" presName="spaceRect" presStyleCnt="0"/>
      <dgm:spPr/>
    </dgm:pt>
    <dgm:pt modelId="{8F835BDC-8F53-4882-9922-140B57D84689}" type="pres">
      <dgm:prSet presAssocID="{5E845E06-4BDD-45E5-B801-17F4F6A60BA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DFA8A7B-43E4-411D-81EA-1D22B4A5EA86}" srcId="{AEC6CBB3-3C5C-41A0-88B9-A75A32235D47}" destId="{BA0AFBEE-4C17-4F95-8309-1EA998E361C8}" srcOrd="0" destOrd="0" parTransId="{FFB4E973-71FC-4C39-AD88-8E10D31B016F}" sibTransId="{574D3B31-F23D-42BD-A41D-4EE253B9072A}"/>
    <dgm:cxn modelId="{A40D8F97-D86B-4528-8F09-1E0B6AC64BDE}" type="presOf" srcId="{BA0AFBEE-4C17-4F95-8309-1EA998E361C8}" destId="{2ED77396-16CD-445B-B8F4-6512C352CFDE}" srcOrd="0" destOrd="0" presId="urn:microsoft.com/office/officeart/2018/5/layout/IconLeafLabelList"/>
    <dgm:cxn modelId="{B75642A2-02CA-457A-9F44-2A05D1F6C82C}" srcId="{AEC6CBB3-3C5C-41A0-88B9-A75A32235D47}" destId="{5E845E06-4BDD-45E5-B801-17F4F6A60BAE}" srcOrd="1" destOrd="0" parTransId="{DE1D7726-DFFF-4D58-A0B8-2AA5CFC6FDC9}" sibTransId="{B964C703-7867-418A-B24B-E10471181238}"/>
    <dgm:cxn modelId="{CECDD1BF-C641-464D-839A-2261E268E2BA}" type="presOf" srcId="{AEC6CBB3-3C5C-41A0-88B9-A75A32235D47}" destId="{03F16DD3-AC47-48BC-8D72-9D7C65451385}" srcOrd="0" destOrd="0" presId="urn:microsoft.com/office/officeart/2018/5/layout/IconLeafLabelList"/>
    <dgm:cxn modelId="{322B63C0-C18F-4460-BF0C-49D298814791}" type="presOf" srcId="{5E845E06-4BDD-45E5-B801-17F4F6A60BAE}" destId="{8F835BDC-8F53-4882-9922-140B57D84689}" srcOrd="0" destOrd="0" presId="urn:microsoft.com/office/officeart/2018/5/layout/IconLeafLabelList"/>
    <dgm:cxn modelId="{1DE10F83-F3A7-44B3-8C38-BA7A63FF80A8}" type="presParOf" srcId="{03F16DD3-AC47-48BC-8D72-9D7C65451385}" destId="{1CA9F675-91F0-41FC-A6A3-F3A120D89286}" srcOrd="0" destOrd="0" presId="urn:microsoft.com/office/officeart/2018/5/layout/IconLeafLabelList"/>
    <dgm:cxn modelId="{FA1473DC-DA07-40A9-A3F7-1B1B81E2543A}" type="presParOf" srcId="{1CA9F675-91F0-41FC-A6A3-F3A120D89286}" destId="{5D4C12D6-80ED-4A4E-95AC-854FF65EDC3B}" srcOrd="0" destOrd="0" presId="urn:microsoft.com/office/officeart/2018/5/layout/IconLeafLabelList"/>
    <dgm:cxn modelId="{847E65EF-D3DF-4A22-8E4E-D3D9E719B759}" type="presParOf" srcId="{1CA9F675-91F0-41FC-A6A3-F3A120D89286}" destId="{EDA119C5-2EF6-4BE1-929F-D5481C8169C3}" srcOrd="1" destOrd="0" presId="urn:microsoft.com/office/officeart/2018/5/layout/IconLeafLabelList"/>
    <dgm:cxn modelId="{B49757B6-3D99-4C10-A0D0-FFEC3F6FB943}" type="presParOf" srcId="{1CA9F675-91F0-41FC-A6A3-F3A120D89286}" destId="{7BFB49BA-9A9E-4979-ACB9-249A6BE1CB95}" srcOrd="2" destOrd="0" presId="urn:microsoft.com/office/officeart/2018/5/layout/IconLeafLabelList"/>
    <dgm:cxn modelId="{23B519C7-5445-49C0-92CE-D47D29A0A314}" type="presParOf" srcId="{1CA9F675-91F0-41FC-A6A3-F3A120D89286}" destId="{2ED77396-16CD-445B-B8F4-6512C352CFDE}" srcOrd="3" destOrd="0" presId="urn:microsoft.com/office/officeart/2018/5/layout/IconLeafLabelList"/>
    <dgm:cxn modelId="{8209B919-D954-40A8-8BB7-4D140E0EDB8B}" type="presParOf" srcId="{03F16DD3-AC47-48BC-8D72-9D7C65451385}" destId="{7E543D38-AB86-42F0-81C2-7425C6F96C90}" srcOrd="1" destOrd="0" presId="urn:microsoft.com/office/officeart/2018/5/layout/IconLeafLabelList"/>
    <dgm:cxn modelId="{BE38A887-6DDF-4023-A6B2-E7D36ABF4FE0}" type="presParOf" srcId="{03F16DD3-AC47-48BC-8D72-9D7C65451385}" destId="{031E2C02-D0C1-49C9-A146-1DE31A903822}" srcOrd="2" destOrd="0" presId="urn:microsoft.com/office/officeart/2018/5/layout/IconLeafLabelList"/>
    <dgm:cxn modelId="{15996903-4FA6-488E-B84A-B8C7DB7C6518}" type="presParOf" srcId="{031E2C02-D0C1-49C9-A146-1DE31A903822}" destId="{15761DB6-D7A2-4E9E-A765-110C47968C33}" srcOrd="0" destOrd="0" presId="urn:microsoft.com/office/officeart/2018/5/layout/IconLeafLabelList"/>
    <dgm:cxn modelId="{3311BDDA-37CE-4D85-96EB-5258367C43E7}" type="presParOf" srcId="{031E2C02-D0C1-49C9-A146-1DE31A903822}" destId="{A0C5CF52-2060-44D9-A713-EFF0EEEDC6CE}" srcOrd="1" destOrd="0" presId="urn:microsoft.com/office/officeart/2018/5/layout/IconLeafLabelList"/>
    <dgm:cxn modelId="{F62D3492-0A82-466D-8F9C-217BEF69E284}" type="presParOf" srcId="{031E2C02-D0C1-49C9-A146-1DE31A903822}" destId="{516BB686-4E76-4F54-A4C8-E28223D6D716}" srcOrd="2" destOrd="0" presId="urn:microsoft.com/office/officeart/2018/5/layout/IconLeafLabelList"/>
    <dgm:cxn modelId="{47DAD018-EBC1-43A6-B00A-677F3ED0BF9D}" type="presParOf" srcId="{031E2C02-D0C1-49C9-A146-1DE31A903822}" destId="{8F835BDC-8F53-4882-9922-140B57D8468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1B91B8-8895-4F3D-8C86-7B9CFBC0B71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224418B-593F-4343-810C-9DE2802ADF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Private Warehouse </a:t>
          </a:r>
          <a:r>
            <a:rPr lang="en-US" dirty="0"/>
            <a:t>– owned and operated by the same business that owns the product – more expensive but higher levels of efficiency and performance</a:t>
          </a:r>
        </a:p>
      </dgm:t>
    </dgm:pt>
    <dgm:pt modelId="{074AF918-9CAE-4A92-82B7-61260309E882}" type="parTrans" cxnId="{41399FF6-0439-4315-9DE0-CE2D1AA5FCCD}">
      <dgm:prSet/>
      <dgm:spPr/>
      <dgm:t>
        <a:bodyPr/>
        <a:lstStyle/>
        <a:p>
          <a:endParaRPr lang="en-US"/>
        </a:p>
      </dgm:t>
    </dgm:pt>
    <dgm:pt modelId="{4ABED4BF-047E-479E-AC79-72396A2A5DD8}" type="sibTrans" cxnId="{41399FF6-0439-4315-9DE0-CE2D1AA5FCC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9DA9866-0D13-45CF-8026-20E1E09BA8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Public Warehouse </a:t>
          </a:r>
          <a:r>
            <a:rPr lang="en-US" dirty="0"/>
            <a:t>– facility, labor, storage and materials handling equipment are owned by another business, which charges a fee for storage and processing services</a:t>
          </a:r>
        </a:p>
      </dgm:t>
    </dgm:pt>
    <dgm:pt modelId="{217DF6D8-E223-4AFD-A03C-6322A648E971}" type="parTrans" cxnId="{D40907D6-10DD-4843-8E9A-C4B52EFB5103}">
      <dgm:prSet/>
      <dgm:spPr/>
      <dgm:t>
        <a:bodyPr/>
        <a:lstStyle/>
        <a:p>
          <a:endParaRPr lang="en-US"/>
        </a:p>
      </dgm:t>
    </dgm:pt>
    <dgm:pt modelId="{17FAF638-8DEF-4A51-8041-A27ABFAF8A0B}" type="sibTrans" cxnId="{D40907D6-10DD-4843-8E9A-C4B52EFB510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8BFE36-6E88-4D0B-8104-82A0D4E38A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Contract Warehouse </a:t>
          </a:r>
          <a:r>
            <a:rPr lang="en-US" dirty="0"/>
            <a:t>– form of public warehousing but usually set for a long-term period – costs are lower than public warehousing</a:t>
          </a:r>
        </a:p>
      </dgm:t>
    </dgm:pt>
    <dgm:pt modelId="{A2CE51F7-21DD-4584-B4EE-652641D8C7BF}" type="parTrans" cxnId="{F9548BED-669C-4398-936B-4313C89ED96A}">
      <dgm:prSet/>
      <dgm:spPr/>
      <dgm:t>
        <a:bodyPr/>
        <a:lstStyle/>
        <a:p>
          <a:endParaRPr lang="en-US"/>
        </a:p>
      </dgm:t>
    </dgm:pt>
    <dgm:pt modelId="{06261BFF-39A4-4EBB-A2CE-09FACBFD6866}" type="sibTrans" cxnId="{F9548BED-669C-4398-936B-4313C89ED9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7AAC3B6-77AA-484E-B8E9-B9A95CBC236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Storage in Transit </a:t>
          </a:r>
          <a:r>
            <a:rPr lang="en-US" dirty="0"/>
            <a:t>– special kind of warehousing in which products are stored in the mode of transportation the item is delivered in, such as a truck trailer or shipping container – can’t deliver direct to customer</a:t>
          </a:r>
        </a:p>
      </dgm:t>
    </dgm:pt>
    <dgm:pt modelId="{C7F8241B-A59F-4D30-9FFD-B1129B08B55D}" type="parTrans" cxnId="{8884AD3E-B57A-47B4-8D6F-88D3C86BD0D0}">
      <dgm:prSet/>
      <dgm:spPr/>
      <dgm:t>
        <a:bodyPr/>
        <a:lstStyle/>
        <a:p>
          <a:endParaRPr lang="en-US"/>
        </a:p>
      </dgm:t>
    </dgm:pt>
    <dgm:pt modelId="{B26F8E96-F2D2-47AC-BA8D-AEB4CBDD7687}" type="sibTrans" cxnId="{8884AD3E-B57A-47B4-8D6F-88D3C86BD0D0}">
      <dgm:prSet/>
      <dgm:spPr/>
      <dgm:t>
        <a:bodyPr/>
        <a:lstStyle/>
        <a:p>
          <a:endParaRPr lang="en-US"/>
        </a:p>
      </dgm:t>
    </dgm:pt>
    <dgm:pt modelId="{B9D5FAE1-5175-4A55-BBBE-01D97C0983FF}" type="pres">
      <dgm:prSet presAssocID="{531B91B8-8895-4F3D-8C86-7B9CFBC0B71C}" presName="root" presStyleCnt="0">
        <dgm:presLayoutVars>
          <dgm:dir/>
          <dgm:resizeHandles val="exact"/>
        </dgm:presLayoutVars>
      </dgm:prSet>
      <dgm:spPr/>
    </dgm:pt>
    <dgm:pt modelId="{3E10BBC3-06D4-4E4A-90FB-D82CA6E33CEB}" type="pres">
      <dgm:prSet presAssocID="{531B91B8-8895-4F3D-8C86-7B9CFBC0B71C}" presName="container" presStyleCnt="0">
        <dgm:presLayoutVars>
          <dgm:dir/>
          <dgm:resizeHandles val="exact"/>
        </dgm:presLayoutVars>
      </dgm:prSet>
      <dgm:spPr/>
    </dgm:pt>
    <dgm:pt modelId="{C298D736-2A3C-4B67-93E1-592D4808CAB6}" type="pres">
      <dgm:prSet presAssocID="{C224418B-593F-4343-810C-9DE2802ADF23}" presName="compNode" presStyleCnt="0"/>
      <dgm:spPr/>
    </dgm:pt>
    <dgm:pt modelId="{FDD35803-E03E-4D6B-A431-24864317AF1A}" type="pres">
      <dgm:prSet presAssocID="{C224418B-593F-4343-810C-9DE2802ADF23}" presName="iconBgRect" presStyleLbl="bgShp" presStyleIdx="0" presStyleCnt="4"/>
      <dgm:spPr/>
    </dgm:pt>
    <dgm:pt modelId="{58EFF4F9-3017-4B1F-AFEC-61227626A304}" type="pres">
      <dgm:prSet presAssocID="{C224418B-593F-4343-810C-9DE2802ADF2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6B78BBA5-48C2-4E07-BAAA-2BDE857326F6}" type="pres">
      <dgm:prSet presAssocID="{C224418B-593F-4343-810C-9DE2802ADF23}" presName="spaceRect" presStyleCnt="0"/>
      <dgm:spPr/>
    </dgm:pt>
    <dgm:pt modelId="{B795F569-CBE8-450F-A57C-76323253220A}" type="pres">
      <dgm:prSet presAssocID="{C224418B-593F-4343-810C-9DE2802ADF23}" presName="textRect" presStyleLbl="revTx" presStyleIdx="0" presStyleCnt="4">
        <dgm:presLayoutVars>
          <dgm:chMax val="1"/>
          <dgm:chPref val="1"/>
        </dgm:presLayoutVars>
      </dgm:prSet>
      <dgm:spPr/>
    </dgm:pt>
    <dgm:pt modelId="{486C6752-6420-48DA-BA63-DEDBA49DF698}" type="pres">
      <dgm:prSet presAssocID="{4ABED4BF-047E-479E-AC79-72396A2A5DD8}" presName="sibTrans" presStyleLbl="sibTrans2D1" presStyleIdx="0" presStyleCnt="0"/>
      <dgm:spPr/>
    </dgm:pt>
    <dgm:pt modelId="{B8303E04-6F31-4F11-8290-C91F59C4D73C}" type="pres">
      <dgm:prSet presAssocID="{79DA9866-0D13-45CF-8026-20E1E09BA847}" presName="compNode" presStyleCnt="0"/>
      <dgm:spPr/>
    </dgm:pt>
    <dgm:pt modelId="{AF24962D-C04D-40E0-BF63-38175DA93E8B}" type="pres">
      <dgm:prSet presAssocID="{79DA9866-0D13-45CF-8026-20E1E09BA847}" presName="iconBgRect" presStyleLbl="bgShp" presStyleIdx="1" presStyleCnt="4"/>
      <dgm:spPr/>
    </dgm:pt>
    <dgm:pt modelId="{86195BAC-A563-480E-AD7D-8049A3A9F5C2}" type="pres">
      <dgm:prSet presAssocID="{79DA9866-0D13-45CF-8026-20E1E09BA8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D32D42E-EBED-41E5-8C79-A2F3B8047AE2}" type="pres">
      <dgm:prSet presAssocID="{79DA9866-0D13-45CF-8026-20E1E09BA847}" presName="spaceRect" presStyleCnt="0"/>
      <dgm:spPr/>
    </dgm:pt>
    <dgm:pt modelId="{162E5F1C-2975-4B80-8BBC-95D22C7861A1}" type="pres">
      <dgm:prSet presAssocID="{79DA9866-0D13-45CF-8026-20E1E09BA847}" presName="textRect" presStyleLbl="revTx" presStyleIdx="1" presStyleCnt="4">
        <dgm:presLayoutVars>
          <dgm:chMax val="1"/>
          <dgm:chPref val="1"/>
        </dgm:presLayoutVars>
      </dgm:prSet>
      <dgm:spPr/>
    </dgm:pt>
    <dgm:pt modelId="{15BEB908-36FA-4258-967B-590A48EFCC4A}" type="pres">
      <dgm:prSet presAssocID="{17FAF638-8DEF-4A51-8041-A27ABFAF8A0B}" presName="sibTrans" presStyleLbl="sibTrans2D1" presStyleIdx="0" presStyleCnt="0"/>
      <dgm:spPr/>
    </dgm:pt>
    <dgm:pt modelId="{1ABA1C87-5962-4A85-870C-A995E67AC2C8}" type="pres">
      <dgm:prSet presAssocID="{C18BFE36-6E88-4D0B-8104-82A0D4E38A2B}" presName="compNode" presStyleCnt="0"/>
      <dgm:spPr/>
    </dgm:pt>
    <dgm:pt modelId="{2BDDB8FD-2DAC-4A69-B493-EF169603863C}" type="pres">
      <dgm:prSet presAssocID="{C18BFE36-6E88-4D0B-8104-82A0D4E38A2B}" presName="iconBgRect" presStyleLbl="bgShp" presStyleIdx="2" presStyleCnt="4"/>
      <dgm:spPr/>
    </dgm:pt>
    <dgm:pt modelId="{6E5EC64B-E393-4C4D-BFB1-A389672D3012}" type="pres">
      <dgm:prSet presAssocID="{C18BFE36-6E88-4D0B-8104-82A0D4E38A2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x trolley"/>
        </a:ext>
      </dgm:extLst>
    </dgm:pt>
    <dgm:pt modelId="{D428256A-6ECE-45AC-BB28-22382A4ACD1E}" type="pres">
      <dgm:prSet presAssocID="{C18BFE36-6E88-4D0B-8104-82A0D4E38A2B}" presName="spaceRect" presStyleCnt="0"/>
      <dgm:spPr/>
    </dgm:pt>
    <dgm:pt modelId="{281DB712-E264-4CA0-87A2-434B672AAE69}" type="pres">
      <dgm:prSet presAssocID="{C18BFE36-6E88-4D0B-8104-82A0D4E38A2B}" presName="textRect" presStyleLbl="revTx" presStyleIdx="2" presStyleCnt="4">
        <dgm:presLayoutVars>
          <dgm:chMax val="1"/>
          <dgm:chPref val="1"/>
        </dgm:presLayoutVars>
      </dgm:prSet>
      <dgm:spPr/>
    </dgm:pt>
    <dgm:pt modelId="{1F165924-C945-4881-B7B6-71223CA243D2}" type="pres">
      <dgm:prSet presAssocID="{06261BFF-39A4-4EBB-A2CE-09FACBFD6866}" presName="sibTrans" presStyleLbl="sibTrans2D1" presStyleIdx="0" presStyleCnt="0"/>
      <dgm:spPr/>
    </dgm:pt>
    <dgm:pt modelId="{14863F54-418F-42C9-81BB-62E575F1FE08}" type="pres">
      <dgm:prSet presAssocID="{D7AAC3B6-77AA-484E-B8E9-B9A95CBC236B}" presName="compNode" presStyleCnt="0"/>
      <dgm:spPr/>
    </dgm:pt>
    <dgm:pt modelId="{AF6816B1-DB36-4BC3-9DDE-402ECFDFC80D}" type="pres">
      <dgm:prSet presAssocID="{D7AAC3B6-77AA-484E-B8E9-B9A95CBC236B}" presName="iconBgRect" presStyleLbl="bgShp" presStyleIdx="3" presStyleCnt="4"/>
      <dgm:spPr/>
    </dgm:pt>
    <dgm:pt modelId="{57F0352B-BD20-400E-9198-A891637C82E2}" type="pres">
      <dgm:prSet presAssocID="{D7AAC3B6-77AA-484E-B8E9-B9A95CBC236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0431CD38-F9AD-414C-ABE2-FF2A6AFF24CD}" type="pres">
      <dgm:prSet presAssocID="{D7AAC3B6-77AA-484E-B8E9-B9A95CBC236B}" presName="spaceRect" presStyleCnt="0"/>
      <dgm:spPr/>
    </dgm:pt>
    <dgm:pt modelId="{DAA25EA3-2B68-4D02-B60E-DF76DDE373B9}" type="pres">
      <dgm:prSet presAssocID="{D7AAC3B6-77AA-484E-B8E9-B9A95CBC236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F5C71E-2E4D-4504-B202-A1A834F7CEE6}" type="presOf" srcId="{79DA9866-0D13-45CF-8026-20E1E09BA847}" destId="{162E5F1C-2975-4B80-8BBC-95D22C7861A1}" srcOrd="0" destOrd="0" presId="urn:microsoft.com/office/officeart/2018/2/layout/IconCircleList"/>
    <dgm:cxn modelId="{2E901E2A-3F5D-4A9E-911C-A2CE6188705B}" type="presOf" srcId="{C224418B-593F-4343-810C-9DE2802ADF23}" destId="{B795F569-CBE8-450F-A57C-76323253220A}" srcOrd="0" destOrd="0" presId="urn:microsoft.com/office/officeart/2018/2/layout/IconCircleList"/>
    <dgm:cxn modelId="{8884AD3E-B57A-47B4-8D6F-88D3C86BD0D0}" srcId="{531B91B8-8895-4F3D-8C86-7B9CFBC0B71C}" destId="{D7AAC3B6-77AA-484E-B8E9-B9A95CBC236B}" srcOrd="3" destOrd="0" parTransId="{C7F8241B-A59F-4D30-9FFD-B1129B08B55D}" sibTransId="{B26F8E96-F2D2-47AC-BA8D-AEB4CBDD7687}"/>
    <dgm:cxn modelId="{889D5D6A-792E-443F-9AA1-53828833538C}" type="presOf" srcId="{17FAF638-8DEF-4A51-8041-A27ABFAF8A0B}" destId="{15BEB908-36FA-4258-967B-590A48EFCC4A}" srcOrd="0" destOrd="0" presId="urn:microsoft.com/office/officeart/2018/2/layout/IconCircleList"/>
    <dgm:cxn modelId="{385859AD-0A03-41B7-99B4-77433900BA63}" type="presOf" srcId="{06261BFF-39A4-4EBB-A2CE-09FACBFD6866}" destId="{1F165924-C945-4881-B7B6-71223CA243D2}" srcOrd="0" destOrd="0" presId="urn:microsoft.com/office/officeart/2018/2/layout/IconCircleList"/>
    <dgm:cxn modelId="{648705B9-438D-455A-AD25-DA94F9B761B0}" type="presOf" srcId="{C18BFE36-6E88-4D0B-8104-82A0D4E38A2B}" destId="{281DB712-E264-4CA0-87A2-434B672AAE69}" srcOrd="0" destOrd="0" presId="urn:microsoft.com/office/officeart/2018/2/layout/IconCircleList"/>
    <dgm:cxn modelId="{5EE9ACC1-A965-4E3C-9F3B-77864D0D084E}" type="presOf" srcId="{531B91B8-8895-4F3D-8C86-7B9CFBC0B71C}" destId="{B9D5FAE1-5175-4A55-BBBE-01D97C0983FF}" srcOrd="0" destOrd="0" presId="urn:microsoft.com/office/officeart/2018/2/layout/IconCircleList"/>
    <dgm:cxn modelId="{D40907D6-10DD-4843-8E9A-C4B52EFB5103}" srcId="{531B91B8-8895-4F3D-8C86-7B9CFBC0B71C}" destId="{79DA9866-0D13-45CF-8026-20E1E09BA847}" srcOrd="1" destOrd="0" parTransId="{217DF6D8-E223-4AFD-A03C-6322A648E971}" sibTransId="{17FAF638-8DEF-4A51-8041-A27ABFAF8A0B}"/>
    <dgm:cxn modelId="{C13B88E1-C1F6-404A-98C7-2448047955B7}" type="presOf" srcId="{D7AAC3B6-77AA-484E-B8E9-B9A95CBC236B}" destId="{DAA25EA3-2B68-4D02-B60E-DF76DDE373B9}" srcOrd="0" destOrd="0" presId="urn:microsoft.com/office/officeart/2018/2/layout/IconCircleList"/>
    <dgm:cxn modelId="{F9548BED-669C-4398-936B-4313C89ED96A}" srcId="{531B91B8-8895-4F3D-8C86-7B9CFBC0B71C}" destId="{C18BFE36-6E88-4D0B-8104-82A0D4E38A2B}" srcOrd="2" destOrd="0" parTransId="{A2CE51F7-21DD-4584-B4EE-652641D8C7BF}" sibTransId="{06261BFF-39A4-4EBB-A2CE-09FACBFD6866}"/>
    <dgm:cxn modelId="{F50575F4-DAF2-45D4-9019-BEE382C3E5F2}" type="presOf" srcId="{4ABED4BF-047E-479E-AC79-72396A2A5DD8}" destId="{486C6752-6420-48DA-BA63-DEDBA49DF698}" srcOrd="0" destOrd="0" presId="urn:microsoft.com/office/officeart/2018/2/layout/IconCircleList"/>
    <dgm:cxn modelId="{41399FF6-0439-4315-9DE0-CE2D1AA5FCCD}" srcId="{531B91B8-8895-4F3D-8C86-7B9CFBC0B71C}" destId="{C224418B-593F-4343-810C-9DE2802ADF23}" srcOrd="0" destOrd="0" parTransId="{074AF918-9CAE-4A92-82B7-61260309E882}" sibTransId="{4ABED4BF-047E-479E-AC79-72396A2A5DD8}"/>
    <dgm:cxn modelId="{6126F78C-FBFB-49A5-9AAB-2D1371C9B0A2}" type="presParOf" srcId="{B9D5FAE1-5175-4A55-BBBE-01D97C0983FF}" destId="{3E10BBC3-06D4-4E4A-90FB-D82CA6E33CEB}" srcOrd="0" destOrd="0" presId="urn:microsoft.com/office/officeart/2018/2/layout/IconCircleList"/>
    <dgm:cxn modelId="{68006428-5CD6-4C65-8DAB-0C4A705FDC9F}" type="presParOf" srcId="{3E10BBC3-06D4-4E4A-90FB-D82CA6E33CEB}" destId="{C298D736-2A3C-4B67-93E1-592D4808CAB6}" srcOrd="0" destOrd="0" presId="urn:microsoft.com/office/officeart/2018/2/layout/IconCircleList"/>
    <dgm:cxn modelId="{94A8783A-3371-404C-8450-C211EE57E828}" type="presParOf" srcId="{C298D736-2A3C-4B67-93E1-592D4808CAB6}" destId="{FDD35803-E03E-4D6B-A431-24864317AF1A}" srcOrd="0" destOrd="0" presId="urn:microsoft.com/office/officeart/2018/2/layout/IconCircleList"/>
    <dgm:cxn modelId="{7F662B44-4F2C-4B4D-8CA5-612CE1DAEC3A}" type="presParOf" srcId="{C298D736-2A3C-4B67-93E1-592D4808CAB6}" destId="{58EFF4F9-3017-4B1F-AFEC-61227626A304}" srcOrd="1" destOrd="0" presId="urn:microsoft.com/office/officeart/2018/2/layout/IconCircleList"/>
    <dgm:cxn modelId="{2A998E0B-F6A7-47E0-B1C7-1AE9CED73D93}" type="presParOf" srcId="{C298D736-2A3C-4B67-93E1-592D4808CAB6}" destId="{6B78BBA5-48C2-4E07-BAAA-2BDE857326F6}" srcOrd="2" destOrd="0" presId="urn:microsoft.com/office/officeart/2018/2/layout/IconCircleList"/>
    <dgm:cxn modelId="{71E513DE-9FA2-41B2-9D07-BCAD44922EC3}" type="presParOf" srcId="{C298D736-2A3C-4B67-93E1-592D4808CAB6}" destId="{B795F569-CBE8-450F-A57C-76323253220A}" srcOrd="3" destOrd="0" presId="urn:microsoft.com/office/officeart/2018/2/layout/IconCircleList"/>
    <dgm:cxn modelId="{69D3BDA7-0D5A-492A-A376-14A2D73C4019}" type="presParOf" srcId="{3E10BBC3-06D4-4E4A-90FB-D82CA6E33CEB}" destId="{486C6752-6420-48DA-BA63-DEDBA49DF698}" srcOrd="1" destOrd="0" presId="urn:microsoft.com/office/officeart/2018/2/layout/IconCircleList"/>
    <dgm:cxn modelId="{5B457BA9-3951-493E-8630-02392BE94383}" type="presParOf" srcId="{3E10BBC3-06D4-4E4A-90FB-D82CA6E33CEB}" destId="{B8303E04-6F31-4F11-8290-C91F59C4D73C}" srcOrd="2" destOrd="0" presId="urn:microsoft.com/office/officeart/2018/2/layout/IconCircleList"/>
    <dgm:cxn modelId="{4D61ADE8-1C12-489D-8DBC-3E70AB091107}" type="presParOf" srcId="{B8303E04-6F31-4F11-8290-C91F59C4D73C}" destId="{AF24962D-C04D-40E0-BF63-38175DA93E8B}" srcOrd="0" destOrd="0" presId="urn:microsoft.com/office/officeart/2018/2/layout/IconCircleList"/>
    <dgm:cxn modelId="{2AA1B6AA-E562-458C-8FB6-C309765B45BB}" type="presParOf" srcId="{B8303E04-6F31-4F11-8290-C91F59C4D73C}" destId="{86195BAC-A563-480E-AD7D-8049A3A9F5C2}" srcOrd="1" destOrd="0" presId="urn:microsoft.com/office/officeart/2018/2/layout/IconCircleList"/>
    <dgm:cxn modelId="{5C0BB9FA-EC84-4172-B250-F49DD89DA1B9}" type="presParOf" srcId="{B8303E04-6F31-4F11-8290-C91F59C4D73C}" destId="{BD32D42E-EBED-41E5-8C79-A2F3B8047AE2}" srcOrd="2" destOrd="0" presId="urn:microsoft.com/office/officeart/2018/2/layout/IconCircleList"/>
    <dgm:cxn modelId="{2EB5ED49-9203-4F9F-BC62-248449BE80A1}" type="presParOf" srcId="{B8303E04-6F31-4F11-8290-C91F59C4D73C}" destId="{162E5F1C-2975-4B80-8BBC-95D22C7861A1}" srcOrd="3" destOrd="0" presId="urn:microsoft.com/office/officeart/2018/2/layout/IconCircleList"/>
    <dgm:cxn modelId="{3A3E5E7F-5C42-40F4-812B-BF85AAD3EABF}" type="presParOf" srcId="{3E10BBC3-06D4-4E4A-90FB-D82CA6E33CEB}" destId="{15BEB908-36FA-4258-967B-590A48EFCC4A}" srcOrd="3" destOrd="0" presId="urn:microsoft.com/office/officeart/2018/2/layout/IconCircleList"/>
    <dgm:cxn modelId="{C8B568C8-5985-4F4C-8D8C-EE9DD2CDF62F}" type="presParOf" srcId="{3E10BBC3-06D4-4E4A-90FB-D82CA6E33CEB}" destId="{1ABA1C87-5962-4A85-870C-A995E67AC2C8}" srcOrd="4" destOrd="0" presId="urn:microsoft.com/office/officeart/2018/2/layout/IconCircleList"/>
    <dgm:cxn modelId="{C4B7CC60-E638-46B3-A4C1-DB05F60BE1E6}" type="presParOf" srcId="{1ABA1C87-5962-4A85-870C-A995E67AC2C8}" destId="{2BDDB8FD-2DAC-4A69-B493-EF169603863C}" srcOrd="0" destOrd="0" presId="urn:microsoft.com/office/officeart/2018/2/layout/IconCircleList"/>
    <dgm:cxn modelId="{3128C8CD-5499-4B0E-B804-27B34600D00B}" type="presParOf" srcId="{1ABA1C87-5962-4A85-870C-A995E67AC2C8}" destId="{6E5EC64B-E393-4C4D-BFB1-A389672D3012}" srcOrd="1" destOrd="0" presId="urn:microsoft.com/office/officeart/2018/2/layout/IconCircleList"/>
    <dgm:cxn modelId="{96FFAE01-5814-4A9C-AA4B-3965ECD9501C}" type="presParOf" srcId="{1ABA1C87-5962-4A85-870C-A995E67AC2C8}" destId="{D428256A-6ECE-45AC-BB28-22382A4ACD1E}" srcOrd="2" destOrd="0" presId="urn:microsoft.com/office/officeart/2018/2/layout/IconCircleList"/>
    <dgm:cxn modelId="{92359F46-DE67-49D5-8B9E-DDC7943DAF5F}" type="presParOf" srcId="{1ABA1C87-5962-4A85-870C-A995E67AC2C8}" destId="{281DB712-E264-4CA0-87A2-434B672AAE69}" srcOrd="3" destOrd="0" presId="urn:microsoft.com/office/officeart/2018/2/layout/IconCircleList"/>
    <dgm:cxn modelId="{F1CC39FA-BAF5-4B6A-80FA-7096229985C1}" type="presParOf" srcId="{3E10BBC3-06D4-4E4A-90FB-D82CA6E33CEB}" destId="{1F165924-C945-4881-B7B6-71223CA243D2}" srcOrd="5" destOrd="0" presId="urn:microsoft.com/office/officeart/2018/2/layout/IconCircleList"/>
    <dgm:cxn modelId="{8F94535F-FB6B-4B81-9934-167938635BDF}" type="presParOf" srcId="{3E10BBC3-06D4-4E4A-90FB-D82CA6E33CEB}" destId="{14863F54-418F-42C9-81BB-62E575F1FE08}" srcOrd="6" destOrd="0" presId="urn:microsoft.com/office/officeart/2018/2/layout/IconCircleList"/>
    <dgm:cxn modelId="{5ED1E15C-B373-40C5-9781-476C800B8358}" type="presParOf" srcId="{14863F54-418F-42C9-81BB-62E575F1FE08}" destId="{AF6816B1-DB36-4BC3-9DDE-402ECFDFC80D}" srcOrd="0" destOrd="0" presId="urn:microsoft.com/office/officeart/2018/2/layout/IconCircleList"/>
    <dgm:cxn modelId="{C605674C-53F9-4A7B-B38D-5D909C3C0923}" type="presParOf" srcId="{14863F54-418F-42C9-81BB-62E575F1FE08}" destId="{57F0352B-BD20-400E-9198-A891637C82E2}" srcOrd="1" destOrd="0" presId="urn:microsoft.com/office/officeart/2018/2/layout/IconCircleList"/>
    <dgm:cxn modelId="{620FC182-B7C4-473C-B6C8-EA988A678A2C}" type="presParOf" srcId="{14863F54-418F-42C9-81BB-62E575F1FE08}" destId="{0431CD38-F9AD-414C-ABE2-FF2A6AFF24CD}" srcOrd="2" destOrd="0" presId="urn:microsoft.com/office/officeart/2018/2/layout/IconCircleList"/>
    <dgm:cxn modelId="{5BA77B21-32AF-4F5C-90F9-7B9D66DA623C}" type="presParOf" srcId="{14863F54-418F-42C9-81BB-62E575F1FE08}" destId="{DAA25EA3-2B68-4D02-B60E-DF76DDE373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A3E2E5-2F56-4262-96B2-D807B6D0E9A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D1D7689-3585-4764-B7D9-3579A80620AB}">
      <dgm:prSet/>
      <dgm:spPr/>
      <dgm:t>
        <a:bodyPr/>
        <a:lstStyle/>
        <a:p>
          <a:r>
            <a:rPr lang="en-US" b="1"/>
            <a:t>Size</a:t>
          </a:r>
          <a:r>
            <a:rPr lang="en-US"/>
            <a:t> – expressed in physical dimensions (for example, 100 feet wide by 100 feet long</a:t>
          </a:r>
        </a:p>
      </dgm:t>
    </dgm:pt>
    <dgm:pt modelId="{37165E62-F458-4AC1-A2C5-C2D516EF6ABD}" type="parTrans" cxnId="{89340FBE-9218-4E06-863E-8B7A45ED866E}">
      <dgm:prSet/>
      <dgm:spPr/>
      <dgm:t>
        <a:bodyPr/>
        <a:lstStyle/>
        <a:p>
          <a:endParaRPr lang="en-US"/>
        </a:p>
      </dgm:t>
    </dgm:pt>
    <dgm:pt modelId="{E301132F-24ED-43B0-BC23-985BA9253EB0}" type="sibTrans" cxnId="{89340FBE-9218-4E06-863E-8B7A45ED866E}">
      <dgm:prSet/>
      <dgm:spPr/>
      <dgm:t>
        <a:bodyPr/>
        <a:lstStyle/>
        <a:p>
          <a:endParaRPr lang="en-US"/>
        </a:p>
      </dgm:t>
    </dgm:pt>
    <dgm:pt modelId="{8FE5AE11-C219-4A50-A81C-2CA7BDCC3C66}">
      <dgm:prSet/>
      <dgm:spPr/>
      <dgm:t>
        <a:bodyPr/>
        <a:lstStyle/>
        <a:p>
          <a:r>
            <a:rPr lang="en-US" b="1"/>
            <a:t>Capacity</a:t>
          </a:r>
          <a:r>
            <a:rPr lang="en-US"/>
            <a:t> – amount of usuable storage space that is available to hold inventory. Total capacity can be calculated by multiplying the height of the structure by its width and depth</a:t>
          </a:r>
        </a:p>
      </dgm:t>
    </dgm:pt>
    <dgm:pt modelId="{C7D47656-EDB8-47B6-A4A9-BC1D175EC22A}" type="parTrans" cxnId="{63ADB5CE-4366-4B44-86DB-FA331D1DEF95}">
      <dgm:prSet/>
      <dgm:spPr/>
      <dgm:t>
        <a:bodyPr/>
        <a:lstStyle/>
        <a:p>
          <a:endParaRPr lang="en-US"/>
        </a:p>
      </dgm:t>
    </dgm:pt>
    <dgm:pt modelId="{CC47BBD0-3A77-4D1A-8C15-7ADAFE2DD155}" type="sibTrans" cxnId="{63ADB5CE-4366-4B44-86DB-FA331D1DEF95}">
      <dgm:prSet/>
      <dgm:spPr/>
      <dgm:t>
        <a:bodyPr/>
        <a:lstStyle/>
        <a:p>
          <a:endParaRPr lang="en-US"/>
        </a:p>
      </dgm:t>
    </dgm:pt>
    <dgm:pt modelId="{93B71E7E-603B-4F26-99AC-03CD9EEFF427}" type="pres">
      <dgm:prSet presAssocID="{78A3E2E5-2F56-4262-96B2-D807B6D0E9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C27B2-0A4E-4C1C-8A55-CF7DF71614A8}" type="pres">
      <dgm:prSet presAssocID="{CD1D7689-3585-4764-B7D9-3579A80620AB}" presName="hierRoot1" presStyleCnt="0"/>
      <dgm:spPr/>
    </dgm:pt>
    <dgm:pt modelId="{C2653E28-0D11-45C2-B0DD-5F357727B9D6}" type="pres">
      <dgm:prSet presAssocID="{CD1D7689-3585-4764-B7D9-3579A80620AB}" presName="composite" presStyleCnt="0"/>
      <dgm:spPr/>
    </dgm:pt>
    <dgm:pt modelId="{BA1F507F-726E-454C-8516-4D171654FAC9}" type="pres">
      <dgm:prSet presAssocID="{CD1D7689-3585-4764-B7D9-3579A80620AB}" presName="background" presStyleLbl="node0" presStyleIdx="0" presStyleCnt="2"/>
      <dgm:spPr/>
    </dgm:pt>
    <dgm:pt modelId="{069D8A87-F694-491C-89E7-A6151241E170}" type="pres">
      <dgm:prSet presAssocID="{CD1D7689-3585-4764-B7D9-3579A80620AB}" presName="text" presStyleLbl="fgAcc0" presStyleIdx="0" presStyleCnt="2">
        <dgm:presLayoutVars>
          <dgm:chPref val="3"/>
        </dgm:presLayoutVars>
      </dgm:prSet>
      <dgm:spPr/>
    </dgm:pt>
    <dgm:pt modelId="{BB4D7976-E831-4A83-ADA6-BD89398A95BF}" type="pres">
      <dgm:prSet presAssocID="{CD1D7689-3585-4764-B7D9-3579A80620AB}" presName="hierChild2" presStyleCnt="0"/>
      <dgm:spPr/>
    </dgm:pt>
    <dgm:pt modelId="{849F791F-89C5-42C2-8011-5C7C6DD71751}" type="pres">
      <dgm:prSet presAssocID="{8FE5AE11-C219-4A50-A81C-2CA7BDCC3C66}" presName="hierRoot1" presStyleCnt="0"/>
      <dgm:spPr/>
    </dgm:pt>
    <dgm:pt modelId="{9A1B4691-74FB-458B-A130-E5225E95F8E9}" type="pres">
      <dgm:prSet presAssocID="{8FE5AE11-C219-4A50-A81C-2CA7BDCC3C66}" presName="composite" presStyleCnt="0"/>
      <dgm:spPr/>
    </dgm:pt>
    <dgm:pt modelId="{0B129523-4845-4330-9C3B-26D19C30AC76}" type="pres">
      <dgm:prSet presAssocID="{8FE5AE11-C219-4A50-A81C-2CA7BDCC3C66}" presName="background" presStyleLbl="node0" presStyleIdx="1" presStyleCnt="2"/>
      <dgm:spPr/>
    </dgm:pt>
    <dgm:pt modelId="{52B2A691-279F-4844-BF1F-85F02D16C46F}" type="pres">
      <dgm:prSet presAssocID="{8FE5AE11-C219-4A50-A81C-2CA7BDCC3C66}" presName="text" presStyleLbl="fgAcc0" presStyleIdx="1" presStyleCnt="2">
        <dgm:presLayoutVars>
          <dgm:chPref val="3"/>
        </dgm:presLayoutVars>
      </dgm:prSet>
      <dgm:spPr/>
    </dgm:pt>
    <dgm:pt modelId="{2D154858-2FA2-4376-9B16-13A9F82EC2A5}" type="pres">
      <dgm:prSet presAssocID="{8FE5AE11-C219-4A50-A81C-2CA7BDCC3C66}" presName="hierChild2" presStyleCnt="0"/>
      <dgm:spPr/>
    </dgm:pt>
  </dgm:ptLst>
  <dgm:cxnLst>
    <dgm:cxn modelId="{E9655E44-488F-4119-8978-35FB36859276}" type="presOf" srcId="{78A3E2E5-2F56-4262-96B2-D807B6D0E9A8}" destId="{93B71E7E-603B-4F26-99AC-03CD9EEFF427}" srcOrd="0" destOrd="0" presId="urn:microsoft.com/office/officeart/2005/8/layout/hierarchy1"/>
    <dgm:cxn modelId="{766919A7-2A7D-49E6-9893-6DD4BEB07426}" type="presOf" srcId="{8FE5AE11-C219-4A50-A81C-2CA7BDCC3C66}" destId="{52B2A691-279F-4844-BF1F-85F02D16C46F}" srcOrd="0" destOrd="0" presId="urn:microsoft.com/office/officeart/2005/8/layout/hierarchy1"/>
    <dgm:cxn modelId="{89340FBE-9218-4E06-863E-8B7A45ED866E}" srcId="{78A3E2E5-2F56-4262-96B2-D807B6D0E9A8}" destId="{CD1D7689-3585-4764-B7D9-3579A80620AB}" srcOrd="0" destOrd="0" parTransId="{37165E62-F458-4AC1-A2C5-C2D516EF6ABD}" sibTransId="{E301132F-24ED-43B0-BC23-985BA9253EB0}"/>
    <dgm:cxn modelId="{63ADB5CE-4366-4B44-86DB-FA331D1DEF95}" srcId="{78A3E2E5-2F56-4262-96B2-D807B6D0E9A8}" destId="{8FE5AE11-C219-4A50-A81C-2CA7BDCC3C66}" srcOrd="1" destOrd="0" parTransId="{C7D47656-EDB8-47B6-A4A9-BC1D175EC22A}" sibTransId="{CC47BBD0-3A77-4D1A-8C15-7ADAFE2DD155}"/>
    <dgm:cxn modelId="{EABB9AEA-9C8A-40E6-8936-CA5035A7CC3F}" type="presOf" srcId="{CD1D7689-3585-4764-B7D9-3579A80620AB}" destId="{069D8A87-F694-491C-89E7-A6151241E170}" srcOrd="0" destOrd="0" presId="urn:microsoft.com/office/officeart/2005/8/layout/hierarchy1"/>
    <dgm:cxn modelId="{719E1451-09D9-4266-8B78-0CB444EEB732}" type="presParOf" srcId="{93B71E7E-603B-4F26-99AC-03CD9EEFF427}" destId="{D90C27B2-0A4E-4C1C-8A55-CF7DF71614A8}" srcOrd="0" destOrd="0" presId="urn:microsoft.com/office/officeart/2005/8/layout/hierarchy1"/>
    <dgm:cxn modelId="{562C315C-8F0F-4C2D-9930-02FB9948B8B1}" type="presParOf" srcId="{D90C27B2-0A4E-4C1C-8A55-CF7DF71614A8}" destId="{C2653E28-0D11-45C2-B0DD-5F357727B9D6}" srcOrd="0" destOrd="0" presId="urn:microsoft.com/office/officeart/2005/8/layout/hierarchy1"/>
    <dgm:cxn modelId="{112646F3-7B85-4F75-898A-33A931755DB3}" type="presParOf" srcId="{C2653E28-0D11-45C2-B0DD-5F357727B9D6}" destId="{BA1F507F-726E-454C-8516-4D171654FAC9}" srcOrd="0" destOrd="0" presId="urn:microsoft.com/office/officeart/2005/8/layout/hierarchy1"/>
    <dgm:cxn modelId="{A8B9A567-75B8-47C8-B9BE-47F1B3E51A7F}" type="presParOf" srcId="{C2653E28-0D11-45C2-B0DD-5F357727B9D6}" destId="{069D8A87-F694-491C-89E7-A6151241E170}" srcOrd="1" destOrd="0" presId="urn:microsoft.com/office/officeart/2005/8/layout/hierarchy1"/>
    <dgm:cxn modelId="{411CA796-5FA8-46EF-A8FF-FA15A368CF8A}" type="presParOf" srcId="{D90C27B2-0A4E-4C1C-8A55-CF7DF71614A8}" destId="{BB4D7976-E831-4A83-ADA6-BD89398A95BF}" srcOrd="1" destOrd="0" presId="urn:microsoft.com/office/officeart/2005/8/layout/hierarchy1"/>
    <dgm:cxn modelId="{D0956DD2-AD06-4A20-BE94-813E6724177E}" type="presParOf" srcId="{93B71E7E-603B-4F26-99AC-03CD9EEFF427}" destId="{849F791F-89C5-42C2-8011-5C7C6DD71751}" srcOrd="1" destOrd="0" presId="urn:microsoft.com/office/officeart/2005/8/layout/hierarchy1"/>
    <dgm:cxn modelId="{1253017A-24EF-42D3-BA61-432EF83EDE25}" type="presParOf" srcId="{849F791F-89C5-42C2-8011-5C7C6DD71751}" destId="{9A1B4691-74FB-458B-A130-E5225E95F8E9}" srcOrd="0" destOrd="0" presId="urn:microsoft.com/office/officeart/2005/8/layout/hierarchy1"/>
    <dgm:cxn modelId="{808A4BB2-8257-42A8-B863-8AF00F8C36FF}" type="presParOf" srcId="{9A1B4691-74FB-458B-A130-E5225E95F8E9}" destId="{0B129523-4845-4330-9C3B-26D19C30AC76}" srcOrd="0" destOrd="0" presId="urn:microsoft.com/office/officeart/2005/8/layout/hierarchy1"/>
    <dgm:cxn modelId="{443E8B68-5D0C-43E1-9EB0-92E8B3CDD5D3}" type="presParOf" srcId="{9A1B4691-74FB-458B-A130-E5225E95F8E9}" destId="{52B2A691-279F-4844-BF1F-85F02D16C46F}" srcOrd="1" destOrd="0" presId="urn:microsoft.com/office/officeart/2005/8/layout/hierarchy1"/>
    <dgm:cxn modelId="{CE37D8B8-A58A-48F6-87A6-DB32980732BC}" type="presParOf" srcId="{849F791F-89C5-42C2-8011-5C7C6DD71751}" destId="{2D154858-2FA2-4376-9B16-13A9F82EC2A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C12D6-80ED-4A4E-95AC-854FF65EDC3B}">
      <dsp:nvSpPr>
        <dsp:cNvPr id="0" name=""/>
        <dsp:cNvSpPr/>
      </dsp:nvSpPr>
      <dsp:spPr>
        <a:xfrm>
          <a:off x="884935" y="17276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119C5-2EF6-4BE1-929F-D5481C8169C3}">
      <dsp:nvSpPr>
        <dsp:cNvPr id="0" name=""/>
        <dsp:cNvSpPr/>
      </dsp:nvSpPr>
      <dsp:spPr>
        <a:xfrm>
          <a:off x="1352935" y="64076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77396-16CD-445B-B8F4-6512C352CFDE}">
      <dsp:nvSpPr>
        <dsp:cNvPr id="0" name=""/>
        <dsp:cNvSpPr/>
      </dsp:nvSpPr>
      <dsp:spPr>
        <a:xfrm>
          <a:off x="182935" y="3052762"/>
          <a:ext cx="3600000" cy="96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Operations Management:</a:t>
          </a:r>
          <a:r>
            <a:rPr lang="en-US" sz="1100" kern="1200"/>
            <a:t> planning, executing, and controlling day-to-day warehouse operations</a:t>
          </a:r>
        </a:p>
      </dsp:txBody>
      <dsp:txXfrm>
        <a:off x="182935" y="3052762"/>
        <a:ext cx="3600000" cy="967280"/>
      </dsp:txXfrm>
    </dsp:sp>
    <dsp:sp modelId="{15761DB6-D7A2-4E9E-A765-110C47968C33}">
      <dsp:nvSpPr>
        <dsp:cNvPr id="0" name=""/>
        <dsp:cNvSpPr/>
      </dsp:nvSpPr>
      <dsp:spPr>
        <a:xfrm>
          <a:off x="5114935" y="17276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5CF52-2060-44D9-A713-EFF0EEEDC6CE}">
      <dsp:nvSpPr>
        <dsp:cNvPr id="0" name=""/>
        <dsp:cNvSpPr/>
      </dsp:nvSpPr>
      <dsp:spPr>
        <a:xfrm>
          <a:off x="5582935" y="64076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35BDC-8F53-4882-9922-140B57D84689}">
      <dsp:nvSpPr>
        <dsp:cNvPr id="0" name=""/>
        <dsp:cNvSpPr/>
      </dsp:nvSpPr>
      <dsp:spPr>
        <a:xfrm>
          <a:off x="4412935" y="3052762"/>
          <a:ext cx="3600000" cy="967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Logistics Management: </a:t>
          </a:r>
          <a:r>
            <a:rPr lang="en-US" sz="1100" kern="1200"/>
            <a:t>creating transportation and information channels and by removing obstacles to efficient inbound and outbound delivery operations</a:t>
          </a:r>
        </a:p>
      </dsp:txBody>
      <dsp:txXfrm>
        <a:off x="4412935" y="3052762"/>
        <a:ext cx="3600000" cy="96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35803-E03E-4D6B-A431-24864317AF1A}">
      <dsp:nvSpPr>
        <dsp:cNvPr id="0" name=""/>
        <dsp:cNvSpPr/>
      </dsp:nvSpPr>
      <dsp:spPr>
        <a:xfrm>
          <a:off x="18535" y="659889"/>
          <a:ext cx="1080124" cy="1080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FF4F9-3017-4B1F-AFEC-61227626A304}">
      <dsp:nvSpPr>
        <dsp:cNvPr id="0" name=""/>
        <dsp:cNvSpPr/>
      </dsp:nvSpPr>
      <dsp:spPr>
        <a:xfrm>
          <a:off x="245361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5F569-CBE8-450F-A57C-76323253220A}">
      <dsp:nvSpPr>
        <dsp:cNvPr id="0" name=""/>
        <dsp:cNvSpPr/>
      </dsp:nvSpPr>
      <dsp:spPr>
        <a:xfrm>
          <a:off x="1330115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Private Warehouse </a:t>
          </a:r>
          <a:r>
            <a:rPr lang="en-US" sz="1100" kern="1200" dirty="0"/>
            <a:t>– owned and operated by the same business that owns the product – more expensive but higher levels of efficiency and performance</a:t>
          </a:r>
        </a:p>
      </dsp:txBody>
      <dsp:txXfrm>
        <a:off x="1330115" y="659889"/>
        <a:ext cx="2546008" cy="1080124"/>
      </dsp:txXfrm>
    </dsp:sp>
    <dsp:sp modelId="{AF24962D-C04D-40E0-BF63-38175DA93E8B}">
      <dsp:nvSpPr>
        <dsp:cNvPr id="0" name=""/>
        <dsp:cNvSpPr/>
      </dsp:nvSpPr>
      <dsp:spPr>
        <a:xfrm>
          <a:off x="4319746" y="659889"/>
          <a:ext cx="1080124" cy="10801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195BAC-A563-480E-AD7D-8049A3A9F5C2}">
      <dsp:nvSpPr>
        <dsp:cNvPr id="0" name=""/>
        <dsp:cNvSpPr/>
      </dsp:nvSpPr>
      <dsp:spPr>
        <a:xfrm>
          <a:off x="4546573" y="886715"/>
          <a:ext cx="626472" cy="626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E5F1C-2975-4B80-8BBC-95D22C7861A1}">
      <dsp:nvSpPr>
        <dsp:cNvPr id="0" name=""/>
        <dsp:cNvSpPr/>
      </dsp:nvSpPr>
      <dsp:spPr>
        <a:xfrm>
          <a:off x="5631327" y="659889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Public Warehouse </a:t>
          </a:r>
          <a:r>
            <a:rPr lang="en-US" sz="1100" kern="1200" dirty="0"/>
            <a:t>– facility, labor, storage and materials handling equipment are owned by another business, which charges a fee for storage and processing services</a:t>
          </a:r>
        </a:p>
      </dsp:txBody>
      <dsp:txXfrm>
        <a:off x="5631327" y="659889"/>
        <a:ext cx="2546008" cy="1080124"/>
      </dsp:txXfrm>
    </dsp:sp>
    <dsp:sp modelId="{2BDDB8FD-2DAC-4A69-B493-EF169603863C}">
      <dsp:nvSpPr>
        <dsp:cNvPr id="0" name=""/>
        <dsp:cNvSpPr/>
      </dsp:nvSpPr>
      <dsp:spPr>
        <a:xfrm>
          <a:off x="18535" y="2452790"/>
          <a:ext cx="1080124" cy="10801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EC64B-E393-4C4D-BFB1-A389672D3012}">
      <dsp:nvSpPr>
        <dsp:cNvPr id="0" name=""/>
        <dsp:cNvSpPr/>
      </dsp:nvSpPr>
      <dsp:spPr>
        <a:xfrm>
          <a:off x="245361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1DB712-E264-4CA0-87A2-434B672AAE69}">
      <dsp:nvSpPr>
        <dsp:cNvPr id="0" name=""/>
        <dsp:cNvSpPr/>
      </dsp:nvSpPr>
      <dsp:spPr>
        <a:xfrm>
          <a:off x="1330115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Contract Warehouse </a:t>
          </a:r>
          <a:r>
            <a:rPr lang="en-US" sz="1100" kern="1200" dirty="0"/>
            <a:t>– form of public warehousing but usually set for a long-term period – costs are lower than public warehousing</a:t>
          </a:r>
        </a:p>
      </dsp:txBody>
      <dsp:txXfrm>
        <a:off x="1330115" y="2452790"/>
        <a:ext cx="2546008" cy="1080124"/>
      </dsp:txXfrm>
    </dsp:sp>
    <dsp:sp modelId="{AF6816B1-DB36-4BC3-9DDE-402ECFDFC80D}">
      <dsp:nvSpPr>
        <dsp:cNvPr id="0" name=""/>
        <dsp:cNvSpPr/>
      </dsp:nvSpPr>
      <dsp:spPr>
        <a:xfrm>
          <a:off x="4319746" y="2452790"/>
          <a:ext cx="1080124" cy="108012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0352B-BD20-400E-9198-A891637C82E2}">
      <dsp:nvSpPr>
        <dsp:cNvPr id="0" name=""/>
        <dsp:cNvSpPr/>
      </dsp:nvSpPr>
      <dsp:spPr>
        <a:xfrm>
          <a:off x="4546573" y="2679617"/>
          <a:ext cx="626472" cy="626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25EA3-2B68-4D02-B60E-DF76DDE373B9}">
      <dsp:nvSpPr>
        <dsp:cNvPr id="0" name=""/>
        <dsp:cNvSpPr/>
      </dsp:nvSpPr>
      <dsp:spPr>
        <a:xfrm>
          <a:off x="5631327" y="2452790"/>
          <a:ext cx="2546008" cy="1080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Storage in Transit </a:t>
          </a:r>
          <a:r>
            <a:rPr lang="en-US" sz="1100" kern="1200" dirty="0"/>
            <a:t>– special kind of warehousing in which products are stored in the mode of transportation the item is delivered in, such as a truck trailer or shipping container – can’t deliver direct to customer</a:t>
          </a:r>
        </a:p>
      </dsp:txBody>
      <dsp:txXfrm>
        <a:off x="5631327" y="2452790"/>
        <a:ext cx="2546008" cy="1080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F507F-726E-454C-8516-4D171654FAC9}">
      <dsp:nvSpPr>
        <dsp:cNvPr id="0" name=""/>
        <dsp:cNvSpPr/>
      </dsp:nvSpPr>
      <dsp:spPr>
        <a:xfrm>
          <a:off x="1000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D8A87-F694-491C-89E7-A6151241E170}">
      <dsp:nvSpPr>
        <dsp:cNvPr id="0" name=""/>
        <dsp:cNvSpPr/>
      </dsp:nvSpPr>
      <dsp:spPr>
        <a:xfrm>
          <a:off x="391184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Size</a:t>
          </a:r>
          <a:r>
            <a:rPr lang="en-US" sz="1600" kern="1200"/>
            <a:t> – expressed in physical dimensions (for example, 100 feet wide by 100 feet long</a:t>
          </a:r>
        </a:p>
      </dsp:txBody>
      <dsp:txXfrm>
        <a:off x="456496" y="980400"/>
        <a:ext cx="3381034" cy="2099279"/>
      </dsp:txXfrm>
    </dsp:sp>
    <dsp:sp modelId="{0B129523-4845-4330-9C3B-26D19C30AC76}">
      <dsp:nvSpPr>
        <dsp:cNvPr id="0" name=""/>
        <dsp:cNvSpPr/>
      </dsp:nvSpPr>
      <dsp:spPr>
        <a:xfrm>
          <a:off x="4293027" y="544413"/>
          <a:ext cx="3511658" cy="22299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2A691-279F-4844-BF1F-85F02D16C46F}">
      <dsp:nvSpPr>
        <dsp:cNvPr id="0" name=""/>
        <dsp:cNvSpPr/>
      </dsp:nvSpPr>
      <dsp:spPr>
        <a:xfrm>
          <a:off x="4683211" y="915088"/>
          <a:ext cx="3511658" cy="22299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Capacity</a:t>
          </a:r>
          <a:r>
            <a:rPr lang="en-US" sz="1600" kern="1200"/>
            <a:t> – amount of usuable storage space that is available to hold inventory. Total capacity can be calculated by multiplying the height of the structure by its width and depth</a:t>
          </a:r>
        </a:p>
      </dsp:txBody>
      <dsp:txXfrm>
        <a:off x="4748523" y="980400"/>
        <a:ext cx="3381034" cy="2099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39384-0FE7-473E-BD1D-AEA704A6C867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AAD0-CEE7-4559-B626-7D5E0F704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3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AAD0-CEE7-4559-B626-7D5E0F704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70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Warehouse Size = 90 x 100 = 9,000 sq. ft.</a:t>
            </a:r>
          </a:p>
          <a:p>
            <a:r>
              <a:rPr lang="en-US" dirty="0"/>
              <a:t>Warehouse Total Capacity = 90 x 100 x 80 – 720,000 cubic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AAD0-CEE7-4559-B626-7D5E0F7049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99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175,000 cubic feet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AAD0-CEE7-4559-B626-7D5E0F7049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9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59AAD0-CEE7-4559-B626-7D5E0F7049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5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youtube.com/watch?v=udRYxhS4-Ow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y.pennfoster.com/scormviewer/index.aspx?resourceID=m6yYv13sDLjjtjgtSruFajcbMb2mPdr1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0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5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789040"/>
            <a:ext cx="4788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Supply Chain I - Ms. Biba S. Kavass   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1520" y="2024880"/>
            <a:ext cx="47880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WAREHOUSE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MANAGEMENT – Part III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88C106-B652-4E53-864A-60EBB8188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515" y="1548221"/>
            <a:ext cx="4767485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6078068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1238" y="1640740"/>
            <a:ext cx="4355593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-1"/>
            <a:ext cx="5735168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6068838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3"/>
            <a:ext cx="6068838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36149" y="1382224"/>
            <a:ext cx="5121259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E294F-D447-44D0-BFA2-B25F0EEB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43" y="2920878"/>
            <a:ext cx="4389921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  <a:latin typeface="+mj-lt"/>
                <a:cs typeface="+mj-cs"/>
              </a:rPr>
              <a:t>Warehouse Management</a:t>
            </a:r>
          </a:p>
        </p:txBody>
      </p:sp>
      <p:pic>
        <p:nvPicPr>
          <p:cNvPr id="5" name="Picture 3" descr="Boxes and roller conveyor">
            <a:extLst>
              <a:ext uri="{FF2B5EF4-FFF2-40B4-BE49-F238E27FC236}">
                <a16:creationId xmlns:a16="http://schemas.microsoft.com/office/drawing/2014/main" id="{B3134E25-4FCF-414B-9872-A0BDEC954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0" r="36913"/>
          <a:stretch/>
        </p:blipFill>
        <p:spPr>
          <a:xfrm>
            <a:off x="6078069" y="10"/>
            <a:ext cx="30748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9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A80C8-DB8B-4E5F-A70E-CFE836E9E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Management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B33BE5F-5B30-48D9-80EA-36F970A03341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42875480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814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54F18-C317-43C2-BE5B-1B9483126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Management Roles in Warehousing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BB37A9-647F-4E29-B55C-004E8551E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774" y="1795018"/>
            <a:ext cx="8356451" cy="476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2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DB7DE-4352-41FE-9499-74EA5230E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Major Types of Warehouses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11F00C3-7300-49F2-913E-9E574D09B86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659028761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786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altLang="ko-KR" dirty="0"/>
              <a:t> </a:t>
            </a:r>
            <a:r>
              <a:rPr lang="en-US" altLang="ko-KR" sz="2800" dirty="0">
                <a:solidFill>
                  <a:schemeClr val="bg1"/>
                </a:solidFill>
              </a:rPr>
              <a:t>Smart Logistics Center of the Future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992224-F8AA-47EF-95B3-8D0519392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393" y="1412776"/>
            <a:ext cx="6758408" cy="12330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1600" b="1" i="1" dirty="0"/>
              <a:t>JD.com is the largest online retailer in China. With over 292.5</a:t>
            </a:r>
          </a:p>
          <a:p>
            <a:r>
              <a:rPr lang="en-US" sz="1600" b="1" i="1" dirty="0"/>
              <a:t>million customers, they have a vast network of warehouses and</a:t>
            </a:r>
          </a:p>
          <a:p>
            <a:r>
              <a:rPr lang="en-US" sz="1600" b="1" i="1" dirty="0"/>
              <a:t>delivery stations and deliver most orders in less than a day.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B585BF-E78B-4D4C-9C2F-81017D72AA9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23928" y="6021288"/>
            <a:ext cx="4886200" cy="50405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https://www.youtube.com/watch?v=udRYxhS4-Ow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BAF87E-F246-4FC2-AAE6-BE9879975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989062"/>
            <a:ext cx="5311643" cy="25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6B6552-525E-4631-8176-96933449E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Location Strategy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75534B-AAA8-4FF5-859B-500B396B06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22348"/>
            <a:ext cx="8495662" cy="2400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EF5EC5-26DB-4C25-9084-E66767256596}"/>
              </a:ext>
            </a:extLst>
          </p:cNvPr>
          <p:cNvSpPr txBox="1"/>
          <p:nvPr/>
        </p:nvSpPr>
        <p:spPr>
          <a:xfrm>
            <a:off x="524784" y="4581128"/>
            <a:ext cx="3831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Typically located in less urban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Close to production and industrial</a:t>
            </a:r>
          </a:p>
          <a:p>
            <a:r>
              <a:rPr lang="en-US" sz="1600" dirty="0"/>
              <a:t>    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Less expensive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D09E5C-0F2D-4CA2-957E-5E0B17F32ABD}"/>
              </a:ext>
            </a:extLst>
          </p:cNvPr>
          <p:cNvSpPr txBox="1"/>
          <p:nvPr/>
        </p:nvSpPr>
        <p:spPr>
          <a:xfrm>
            <a:off x="4642727" y="4419214"/>
            <a:ext cx="4355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Usually located closer to target</a:t>
            </a:r>
          </a:p>
          <a:p>
            <a:r>
              <a:rPr lang="en-US" sz="1600" dirty="0"/>
              <a:t>    customers – decrease transportation</a:t>
            </a:r>
          </a:p>
          <a:p>
            <a:r>
              <a:rPr lang="en-US" sz="1600" dirty="0"/>
              <a:t>   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Businesses can quickly respond to</a:t>
            </a:r>
          </a:p>
          <a:p>
            <a:r>
              <a:rPr lang="en-US" sz="1600" dirty="0"/>
              <a:t>    customer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Shorter fulfillment and delivery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 warehouse and </a:t>
            </a:r>
            <a:r>
              <a:rPr lang="en-US" sz="1600" b="1" dirty="0"/>
              <a:t>inventory</a:t>
            </a:r>
          </a:p>
          <a:p>
            <a:r>
              <a:rPr lang="en-US" sz="1600" b="1" dirty="0"/>
              <a:t>    carrying costs (storing unsold</a:t>
            </a:r>
          </a:p>
          <a:p>
            <a:r>
              <a:rPr lang="en-US" sz="1600" b="1" dirty="0"/>
              <a:t>     inventory)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FA51C9-0578-4FE1-8E27-A2EA92D45F4E}"/>
              </a:ext>
            </a:extLst>
          </p:cNvPr>
          <p:cNvCxnSpPr/>
          <p:nvPr/>
        </p:nvCxnSpPr>
        <p:spPr>
          <a:xfrm>
            <a:off x="4499351" y="4437112"/>
            <a:ext cx="0" cy="2016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C07E62-B67C-456A-A53C-D43EE4CA62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908720"/>
            <a:ext cx="845820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2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E2E3C9-5831-4250-96D3-2ED4D14C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2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Transportation Costs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322554-99F6-4CD0-9E82-AACBBB1CA8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1856" y="641748"/>
            <a:ext cx="5419311" cy="212535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1C7B71-3E18-4910-828D-A06E60D615EC}"/>
              </a:ext>
            </a:extLst>
          </p:cNvPr>
          <p:cNvCxnSpPr/>
          <p:nvPr/>
        </p:nvCxnSpPr>
        <p:spPr>
          <a:xfrm>
            <a:off x="3229052" y="2767105"/>
            <a:ext cx="5663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2470289-F5D7-4122-8BFE-BABD5422C57A}"/>
              </a:ext>
            </a:extLst>
          </p:cNvPr>
          <p:cNvSpPr txBox="1"/>
          <p:nvPr/>
        </p:nvSpPr>
        <p:spPr>
          <a:xfrm>
            <a:off x="3491880" y="3245645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Options:</a:t>
            </a:r>
          </a:p>
          <a:p>
            <a:endParaRPr lang="en-US" sz="1600" dirty="0"/>
          </a:p>
          <a:p>
            <a:r>
              <a:rPr lang="en-US" sz="1600" b="1" dirty="0"/>
              <a:t>Full Truckload</a:t>
            </a:r>
            <a:r>
              <a:rPr lang="en-US" sz="1600" dirty="0"/>
              <a:t> (</a:t>
            </a:r>
            <a:r>
              <a:rPr lang="en-US" sz="1600" dirty="0" err="1"/>
              <a:t>FTL</a:t>
            </a:r>
            <a:r>
              <a:rPr lang="en-US" sz="1600" dirty="0"/>
              <a:t>) – fast and reliable way to ship large amounts of freight</a:t>
            </a:r>
          </a:p>
          <a:p>
            <a:endParaRPr lang="en-US" sz="1600" dirty="0"/>
          </a:p>
          <a:p>
            <a:r>
              <a:rPr lang="en-US" sz="1600" b="1" dirty="0"/>
              <a:t>Less-Than-Truckload </a:t>
            </a:r>
            <a:r>
              <a:rPr lang="en-US" sz="1600" dirty="0"/>
              <a:t>(LTL) – more flexible shipping solution since can ship smaller volumes – more</a:t>
            </a:r>
          </a:p>
          <a:p>
            <a:r>
              <a:rPr lang="en-US" sz="1600" dirty="0"/>
              <a:t>expensive and longer delivery times</a:t>
            </a:r>
          </a:p>
        </p:txBody>
      </p:sp>
    </p:spTree>
    <p:extLst>
      <p:ext uri="{BB962C8B-B14F-4D97-AF65-F5344CB8AC3E}">
        <p14:creationId xmlns:p14="http://schemas.microsoft.com/office/powerpoint/2010/main" val="2710494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6CAB1F-557E-4FA4-81CC-DC491EF8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065953-3D69-4CD4-80C3-DF10DEB4C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0"/>
            <a:ext cx="6078068" cy="685757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B36DB5-F10D-4EDB-87E2-ECB9301FF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61238" y="1640740"/>
            <a:ext cx="4355593" cy="6078069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91000">
                <a:schemeClr val="tx2">
                  <a:lumMod val="50000"/>
                  <a:alpha val="1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6F195D-95DC-419E-BBC1-E2B601A60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2900" y="-1"/>
            <a:ext cx="5735168" cy="6858001"/>
          </a:xfrm>
          <a:prstGeom prst="rect">
            <a:avLst/>
          </a:prstGeom>
          <a:gradFill>
            <a:gsLst>
              <a:gs pos="41000">
                <a:schemeClr val="accent1">
                  <a:lumMod val="75000"/>
                  <a:alpha val="52000"/>
                </a:schemeClr>
              </a:gs>
              <a:gs pos="95000">
                <a:srgbClr val="000000">
                  <a:alpha val="68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550980-2AB6-4DE5-86DD-064ADF160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2501118"/>
            <a:ext cx="6068838" cy="4331436"/>
          </a:xfrm>
          <a:prstGeom prst="rect">
            <a:avLst/>
          </a:prstGeom>
          <a:gradFill>
            <a:gsLst>
              <a:gs pos="0">
                <a:srgbClr val="000000">
                  <a:alpha val="16000"/>
                </a:srgbClr>
              </a:gs>
              <a:gs pos="91000">
                <a:schemeClr val="accent1">
                  <a:alpha val="30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F4B167-8E82-4458-AE55-88B683EBF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" y="-3"/>
            <a:ext cx="6068838" cy="685799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6000"/>
                </a:schemeClr>
              </a:gs>
              <a:gs pos="99000">
                <a:srgbClr val="000000">
                  <a:alpha val="57000"/>
                </a:srgb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993D72-5628-4E5E-BB9F-96066414E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936149" y="1382224"/>
            <a:ext cx="5121259" cy="4093550"/>
          </a:xfrm>
          <a:prstGeom prst="ellipse">
            <a:avLst/>
          </a:prstGeom>
          <a:gradFill>
            <a:gsLst>
              <a:gs pos="3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7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E294F-D447-44D0-BFA2-B25F0EEB9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843" y="2920878"/>
            <a:ext cx="4389921" cy="2992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4200" dirty="0">
                <a:solidFill>
                  <a:srgbClr val="FFFFFF"/>
                </a:solidFill>
                <a:latin typeface="+mj-lt"/>
                <a:cs typeface="+mj-cs"/>
              </a:rPr>
              <a:t>Warehouse Design and Layout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B3134E25-4FCF-414B-9872-A0BDEC954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1" r="36511"/>
          <a:stretch/>
        </p:blipFill>
        <p:spPr>
          <a:xfrm>
            <a:off x="6078069" y="10"/>
            <a:ext cx="30748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4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Warehouse Layout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7465A-6C77-4E92-8169-9F4D899082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35695" y="1205521"/>
            <a:ext cx="6696744" cy="1069515"/>
          </a:xfrm>
        </p:spPr>
        <p:txBody>
          <a:bodyPr/>
          <a:lstStyle/>
          <a:p>
            <a:r>
              <a:rPr lang="en-US" dirty="0"/>
              <a:t>The simplest warehouses normally have access doors, an open area for</a:t>
            </a:r>
          </a:p>
          <a:p>
            <a:r>
              <a:rPr lang="en-US" dirty="0"/>
              <a:t>maneuvering and verification, a storage area where the goods are located,</a:t>
            </a:r>
          </a:p>
          <a:p>
            <a:r>
              <a:rPr lang="en-US" dirty="0"/>
              <a:t>a management office for controlling operations, and toilets and changing</a:t>
            </a:r>
          </a:p>
          <a:p>
            <a:r>
              <a:rPr lang="en-US" dirty="0"/>
              <a:t>rooms for personnel.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7CC514-C8AE-4D12-AAE7-CCDF069C7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445884"/>
            <a:ext cx="3869589" cy="2859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B264E6-CA90-4A61-93B8-06ABA7830840}"/>
              </a:ext>
            </a:extLst>
          </p:cNvPr>
          <p:cNvSpPr txBox="1"/>
          <p:nvPr/>
        </p:nvSpPr>
        <p:spPr>
          <a:xfrm>
            <a:off x="2898066" y="5733256"/>
            <a:ext cx="59224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https://my.pennfoster.com/scormviewer/index.aspx?resourceID=m6yYv13sDLjjtjgtSruFajcbMb2mPdr1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3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en-US" altLang="ko-KR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Warehouse Operations – Order Fulfillment Cycle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F6B29-B557-4658-8FEB-73CA57E43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1831465"/>
            <a:ext cx="4206240" cy="315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5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Warehouse Layout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EC964-7F96-4A5D-9F4D-546AB25FDA41}"/>
              </a:ext>
            </a:extLst>
          </p:cNvPr>
          <p:cNvSpPr txBox="1"/>
          <p:nvPr/>
        </p:nvSpPr>
        <p:spPr>
          <a:xfrm>
            <a:off x="2267744" y="170080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Arrangement of a warehouse can take several forms depending 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Products the warehouse stocks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Whether the facility performs manufacturing or is a distribution or fulfillment center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service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Its physical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509724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69514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altLang="ko-KR" sz="2800" dirty="0">
                <a:solidFill>
                  <a:schemeClr val="bg1"/>
                </a:solidFill>
              </a:rPr>
              <a:t>Sample Warehouse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ED694-5AE7-475D-B737-703E161F9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25" y="1340768"/>
            <a:ext cx="6883941" cy="515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1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Size and Capacity</a:t>
            </a:r>
          </a:p>
        </p:txBody>
      </p:sp>
      <p:graphicFrame>
        <p:nvGraphicFramePr>
          <p:cNvPr id="8" name="TextBox 5">
            <a:extLst>
              <a:ext uri="{FF2B5EF4-FFF2-40B4-BE49-F238E27FC236}">
                <a16:creationId xmlns:a16="http://schemas.microsoft.com/office/drawing/2014/main" id="{04E61FB9-2A48-4A4C-82AD-B06B86DC32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5863751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5632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4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82344"/>
            <a:ext cx="9143997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6086475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5282344"/>
            <a:ext cx="9143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5" y="5490971"/>
            <a:ext cx="5221554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Differences: Warehouse Size and Capacity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D04853-DCE2-4808-BADB-475077A34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901" y="1163648"/>
            <a:ext cx="8495662" cy="297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0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2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Storage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B1FD9-C446-44C3-9DA6-D45FD5845727}"/>
              </a:ext>
            </a:extLst>
          </p:cNvPr>
          <p:cNvSpPr txBox="1"/>
          <p:nvPr/>
        </p:nvSpPr>
        <p:spPr>
          <a:xfrm>
            <a:off x="3581808" y="1914416"/>
            <a:ext cx="4738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Warehouse storage capacity</a:t>
            </a:r>
            <a:r>
              <a:rPr lang="en-US" sz="1600" dirty="0"/>
              <a:t> includes only the</a:t>
            </a:r>
          </a:p>
          <a:p>
            <a:r>
              <a:rPr lang="en-US" sz="1600" dirty="0"/>
              <a:t>section of the warehouse that houses</a:t>
            </a:r>
          </a:p>
          <a:p>
            <a:r>
              <a:rPr lang="en-US" sz="1600" dirty="0"/>
              <a:t>merchandise and is determined by calculating</a:t>
            </a:r>
          </a:p>
          <a:p>
            <a:r>
              <a:rPr lang="en-US" sz="1600" dirty="0"/>
              <a:t>the percentage of the warehouse storage</a:t>
            </a:r>
          </a:p>
          <a:p>
            <a:r>
              <a:rPr lang="en-US" sz="1600" dirty="0"/>
              <a:t>capacity occupied by storage racks or any type of storage.</a:t>
            </a:r>
          </a:p>
          <a:p>
            <a:endParaRPr lang="en-US" sz="1600" b="1" dirty="0"/>
          </a:p>
          <a:p>
            <a:r>
              <a:rPr lang="en-US" sz="1600" dirty="0"/>
              <a:t>Walkways, staging areas and other operational</a:t>
            </a:r>
          </a:p>
          <a:p>
            <a:r>
              <a:rPr lang="en-US" sz="1600" dirty="0"/>
              <a:t>aspects of a facility also reduce the total storage capacity. This is another reason why optimal</a:t>
            </a:r>
          </a:p>
          <a:p>
            <a:r>
              <a:rPr lang="en-US" sz="1600" dirty="0"/>
              <a:t>design is important—it’s critical to maximize</a:t>
            </a:r>
          </a:p>
          <a:p>
            <a:r>
              <a:rPr lang="en-US" sz="1600" dirty="0"/>
              <a:t>storage capacity.</a:t>
            </a:r>
          </a:p>
        </p:txBody>
      </p:sp>
    </p:spTree>
    <p:extLst>
      <p:ext uri="{BB962C8B-B14F-4D97-AF65-F5344CB8AC3E}">
        <p14:creationId xmlns:p14="http://schemas.microsoft.com/office/powerpoint/2010/main" val="450183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ED4AF-E4D8-40AF-B956-150030E5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613" y="1340768"/>
            <a:ext cx="8458200" cy="379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5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ED4AF-E4D8-40AF-B956-150030E5E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13" y="1592228"/>
            <a:ext cx="8458200" cy="399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5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Layouts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475904-2DD7-4EF8-BDFF-58465795F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68" y="2060848"/>
            <a:ext cx="8495662" cy="389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6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Layouts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1AADB1-3633-4B12-BAC5-B7DCAA094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68" y="2204865"/>
            <a:ext cx="8495662" cy="373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79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Layouts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C146A-5B2D-4ACA-9C9C-934E075B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68" y="2132856"/>
            <a:ext cx="8495662" cy="377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95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312871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3204588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3312871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CE2E8F-51D9-41BA-A716-403A9CA6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23406"/>
            <a:ext cx="2425514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>
              <a:lnSpc>
                <a:spcPct val="90000"/>
              </a:lnSpc>
            </a:pPr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Picking Process</a:t>
            </a: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586F8150-B7B2-4F72-8752-F25C6C738561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5431" y="1844824"/>
            <a:ext cx="5651941" cy="385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561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07554"/>
            <a:ext cx="7143560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Design Principles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4548D3-E9A5-4651-A26C-1028AF1D1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826" y="2204864"/>
            <a:ext cx="2329724" cy="2781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4441E-B812-440A-815C-68FA2B143CA2}"/>
              </a:ext>
            </a:extLst>
          </p:cNvPr>
          <p:cNvSpPr txBox="1"/>
          <p:nvPr/>
        </p:nvSpPr>
        <p:spPr>
          <a:xfrm>
            <a:off x="3753490" y="2171456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Storage space should be calculated based on the cubic capacity of the storage area.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EF5A32-8EF7-458C-B903-513F99114F26}"/>
              </a:ext>
            </a:extLst>
          </p:cNvPr>
          <p:cNvSpPr txBox="1"/>
          <p:nvPr/>
        </p:nvSpPr>
        <p:spPr>
          <a:xfrm>
            <a:off x="3779912" y="2851948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Appropriate storage and materials handling equipment selected.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69C278-E269-428D-966E-1133C3B807F5}"/>
              </a:ext>
            </a:extLst>
          </p:cNvPr>
          <p:cNvSpPr txBox="1"/>
          <p:nvPr/>
        </p:nvSpPr>
        <p:spPr>
          <a:xfrm>
            <a:off x="3777553" y="3559949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Allow movement of goods in a straight line to</a:t>
            </a:r>
          </a:p>
          <a:p>
            <a:r>
              <a:rPr lang="en-US" sz="1600" dirty="0"/>
              <a:t>reduce travel time and distance.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F0C91F-C949-449F-8E25-8D78A30DB3BF}"/>
              </a:ext>
            </a:extLst>
          </p:cNvPr>
          <p:cNvSpPr txBox="1"/>
          <p:nvPr/>
        </p:nvSpPr>
        <p:spPr>
          <a:xfrm>
            <a:off x="3750949" y="4267950"/>
            <a:ext cx="4853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Minimize aisle space as much as possible –</a:t>
            </a:r>
          </a:p>
          <a:p>
            <a:r>
              <a:rPr lang="en-US" sz="1600" dirty="0"/>
              <a:t>depends on type of material handling equipment</a:t>
            </a:r>
          </a:p>
        </p:txBody>
      </p:sp>
    </p:spTree>
    <p:extLst>
      <p:ext uri="{BB962C8B-B14F-4D97-AF65-F5344CB8AC3E}">
        <p14:creationId xmlns:p14="http://schemas.microsoft.com/office/powerpoint/2010/main" val="396912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Activity: Optimize Layout</a:t>
            </a:r>
            <a:endParaRPr lang="en-US" altLang="ko-KR" sz="35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2984ED-D501-462D-B258-5AD259B56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85" y="3039344"/>
            <a:ext cx="8495662" cy="2386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91F21C-5931-4E06-9AA0-0606DB28E17B}"/>
              </a:ext>
            </a:extLst>
          </p:cNvPr>
          <p:cNvSpPr txBox="1"/>
          <p:nvPr/>
        </p:nvSpPr>
        <p:spPr>
          <a:xfrm>
            <a:off x="524784" y="5756361"/>
            <a:ext cx="807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Option 1                            Option 2                      Option 3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B6D854-5C36-414C-8CDB-4DAF8F6719BA}"/>
              </a:ext>
            </a:extLst>
          </p:cNvPr>
          <p:cNvCxnSpPr/>
          <p:nvPr/>
        </p:nvCxnSpPr>
        <p:spPr>
          <a:xfrm>
            <a:off x="3048321" y="2763383"/>
            <a:ext cx="0" cy="3177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84920A9-A9AE-4437-86A8-A2BA8C7B9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43" y="2784268"/>
            <a:ext cx="30483" cy="32006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CEC2-69D7-4CE6-B5D6-79AD8D7E31A6}"/>
              </a:ext>
            </a:extLst>
          </p:cNvPr>
          <p:cNvSpPr txBox="1"/>
          <p:nvPr/>
        </p:nvSpPr>
        <p:spPr>
          <a:xfrm>
            <a:off x="683567" y="1844824"/>
            <a:ext cx="7488829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Select the warehouse layout that would best optimize warehouse throughput.</a:t>
            </a:r>
          </a:p>
        </p:txBody>
      </p:sp>
    </p:spTree>
    <p:extLst>
      <p:ext uri="{BB962C8B-B14F-4D97-AF65-F5344CB8AC3E}">
        <p14:creationId xmlns:p14="http://schemas.microsoft.com/office/powerpoint/2010/main" val="2140485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- Warehouse Facility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CFCAD-6CB7-4CE7-B2BB-89B1B4DED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68" y="2762024"/>
            <a:ext cx="8495662" cy="38479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617F16-0138-4229-A7B7-C32928931904}"/>
              </a:ext>
            </a:extLst>
          </p:cNvPr>
          <p:cNvSpPr txBox="1"/>
          <p:nvPr/>
        </p:nvSpPr>
        <p:spPr>
          <a:xfrm>
            <a:off x="524784" y="1700808"/>
            <a:ext cx="779163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Sketch your facility design using all the components on the left into</a:t>
            </a:r>
          </a:p>
          <a:p>
            <a:r>
              <a:rPr lang="en-US" dirty="0"/>
              <a:t>the blank areas in the warehouse on the right.</a:t>
            </a:r>
          </a:p>
        </p:txBody>
      </p:sp>
    </p:spTree>
    <p:extLst>
      <p:ext uri="{BB962C8B-B14F-4D97-AF65-F5344CB8AC3E}">
        <p14:creationId xmlns:p14="http://schemas.microsoft.com/office/powerpoint/2010/main" val="3065336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57" y="2731577"/>
            <a:ext cx="234877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Warehouse </a:t>
            </a:r>
            <a:r>
              <a:rPr lang="en-US" altLang="ko-KR" sz="2700" dirty="0">
                <a:solidFill>
                  <a:srgbClr val="FFFFFF"/>
                </a:solidFill>
                <a:latin typeface="+mj-lt"/>
                <a:cs typeface="+mj-cs"/>
              </a:rPr>
              <a:t>Facility Design</a:t>
            </a:r>
            <a:br>
              <a:rPr lang="en-US" altLang="ko-KR" sz="27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altLang="ko-KR" sz="2700" dirty="0">
                <a:solidFill>
                  <a:srgbClr val="FFFFFF"/>
                </a:solidFill>
                <a:latin typeface="+mj-lt"/>
                <a:cs typeface="+mj-cs"/>
              </a:rPr>
              <a:t>_____________</a:t>
            </a:r>
            <a:br>
              <a:rPr lang="en-US" altLang="ko-KR" sz="2700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altLang="ko-KR" sz="2000" dirty="0">
                <a:solidFill>
                  <a:srgbClr val="FFFFFF"/>
                </a:solidFill>
                <a:latin typeface="+mj-lt"/>
                <a:cs typeface="+mj-cs"/>
              </a:rPr>
              <a:t>Recommendation</a:t>
            </a:r>
            <a:endParaRPr lang="en-US" altLang="ko-KR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52E574-CD23-4332-A561-9DD8E589A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3077" y="467208"/>
            <a:ext cx="5286799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21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altLang="ko-KR" sz="3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CDD6A-CAFC-4070-A13E-A4D597B71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7283" y="1966293"/>
            <a:ext cx="692943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34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FC078-0FDA-4753-BBB3-1A5172488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Main Elements of a Pick List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4E59EE-E198-4CBB-8079-4699218AFB98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6821" y="2114736"/>
            <a:ext cx="5419311" cy="26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03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EE93A-5A7B-4FE3-B16F-2E56F073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38" y="4230093"/>
            <a:ext cx="3112935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en-US" sz="3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Picking Technology</a:t>
            </a:r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752B68E6-646D-461D-BE41-55E18FD9C0D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417444" y="795872"/>
            <a:ext cx="8354833" cy="2777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08E907-A502-4D71-BF76-A762DDA1E5C2}"/>
              </a:ext>
            </a:extLst>
          </p:cNvPr>
          <p:cNvSpPr txBox="1"/>
          <p:nvPr/>
        </p:nvSpPr>
        <p:spPr>
          <a:xfrm>
            <a:off x="3934811" y="4230094"/>
            <a:ext cx="4676451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Pick to Light</a:t>
            </a:r>
            <a:r>
              <a:rPr lang="en-US" sz="1300"/>
              <a:t>: uses lights to cue pickers on items that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/>
              <a:t>should be picked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RF Picking Devices: </a:t>
            </a:r>
            <a:r>
              <a:rPr lang="en-US" sz="1300"/>
              <a:t>most widely used – scan barcode to access real-time order data</a:t>
            </a:r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b="1"/>
          </a:p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b="1"/>
              <a:t>Pick to Voice:</a:t>
            </a:r>
            <a:r>
              <a:rPr lang="en-US" sz="1300"/>
              <a:t> receive voice directed instructions</a:t>
            </a:r>
            <a:endParaRPr lang="en-US" sz="1300" b="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8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E9F2-68C7-491F-A912-E4411BF150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Order Picking Options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36A4ED-4C6F-4542-9D67-D7788D56A3D3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1634789" y="1628800"/>
            <a:ext cx="2438400" cy="292417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EDE380-6BE8-4BC6-B18D-0891BF767E2D}"/>
              </a:ext>
            </a:extLst>
          </p:cNvPr>
          <p:cNvSpPr txBox="1"/>
          <p:nvPr/>
        </p:nvSpPr>
        <p:spPr>
          <a:xfrm>
            <a:off x="4640542" y="1772816"/>
            <a:ext cx="403591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Pick all the items in a single order before moving to the next order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13EAD4-538C-4BA4-9651-8A569C9FCD33}"/>
              </a:ext>
            </a:extLst>
          </p:cNvPr>
          <p:cNvSpPr txBox="1"/>
          <p:nvPr/>
        </p:nvSpPr>
        <p:spPr>
          <a:xfrm>
            <a:off x="4660431" y="2506275"/>
            <a:ext cx="403591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Multiple orders are grouped into batches and picked at the same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B204C-B752-4835-A2D2-983235E38534}"/>
              </a:ext>
            </a:extLst>
          </p:cNvPr>
          <p:cNvSpPr txBox="1"/>
          <p:nvPr/>
        </p:nvSpPr>
        <p:spPr>
          <a:xfrm>
            <a:off x="4640542" y="3239734"/>
            <a:ext cx="403591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Orders are divided and picked in a </a:t>
            </a:r>
          </a:p>
          <a:p>
            <a:r>
              <a:rPr lang="en-US" sz="1600" dirty="0"/>
              <a:t>separate storage zones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7EE85-BF71-4B81-AD66-7F3F37055094}"/>
              </a:ext>
            </a:extLst>
          </p:cNvPr>
          <p:cNvSpPr txBox="1"/>
          <p:nvPr/>
        </p:nvSpPr>
        <p:spPr>
          <a:xfrm>
            <a:off x="4640542" y="3943036"/>
            <a:ext cx="4035914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Combination of zone and batch picking – orders organized into batches, then all zones are picked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408759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9F9DB7-573C-4FD7-89BC-416C53A4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Packing Process – Quality Check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8C8AC-F451-43AE-8705-AA2D007111A1}"/>
              </a:ext>
            </a:extLst>
          </p:cNvPr>
          <p:cNvSpPr txBox="1"/>
          <p:nvPr/>
        </p:nvSpPr>
        <p:spPr>
          <a:xfrm>
            <a:off x="3648018" y="2229982"/>
            <a:ext cx="5077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of the last stops before leaving the</a:t>
            </a:r>
          </a:p>
          <a:p>
            <a:r>
              <a:rPr lang="en-US" dirty="0"/>
              <a:t>    warehouse and going into the customer’s</a:t>
            </a:r>
          </a:p>
          <a:p>
            <a:r>
              <a:rPr lang="en-US" dirty="0"/>
              <a:t>    hands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Scanning the packing slip and comparing it to the products contained in the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minimize the chances of errors</a:t>
            </a:r>
          </a:p>
        </p:txBody>
      </p:sp>
    </p:spTree>
    <p:extLst>
      <p:ext uri="{BB962C8B-B14F-4D97-AF65-F5344CB8AC3E}">
        <p14:creationId xmlns:p14="http://schemas.microsoft.com/office/powerpoint/2010/main" val="1040928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D014-AFEB-4CF2-9DE5-4E1E77B4D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15699"/>
            <a:ext cx="6550050" cy="8550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 latinLnBrk="0">
              <a:lnSpc>
                <a:spcPct val="90000"/>
              </a:lnSpc>
            </a:pPr>
            <a:r>
              <a:rPr lang="en-US" sz="3500" kern="1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Activity: Exceling at Packing</a:t>
            </a:r>
          </a:p>
        </p:txBody>
      </p:sp>
      <p:pic>
        <p:nvPicPr>
          <p:cNvPr id="6" name="Content Placeholder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829F8F-4274-4915-811A-515F5614DF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1803" y="1844824"/>
            <a:ext cx="8354833" cy="29033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9143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5" y="6406115"/>
            <a:ext cx="3057523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9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C13B8-F650-4C9C-A050-128B37B8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atinLnBrk="0">
              <a:lnSpc>
                <a:spcPct val="90000"/>
              </a:lnSpc>
            </a:pPr>
            <a:r>
              <a:rPr lang="en-US" sz="3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Product Unitization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6E8A67B-DADC-4863-9942-FB0952ED9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168" y="2420888"/>
            <a:ext cx="8495662" cy="33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60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16595</TotalTime>
  <Words>870</Words>
  <Application>Microsoft Office PowerPoint</Application>
  <PresentationFormat>On-screen Show (4:3)</PresentationFormat>
  <Paragraphs>120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맑은 고딕</vt:lpstr>
      <vt:lpstr>Arial</vt:lpstr>
      <vt:lpstr>Calibri</vt:lpstr>
      <vt:lpstr>Office Theme</vt:lpstr>
      <vt:lpstr>Custom Design</vt:lpstr>
      <vt:lpstr>PowerPoint Presentation</vt:lpstr>
      <vt:lpstr> Warehouse Operations – Order Fulfillment Cycle</vt:lpstr>
      <vt:lpstr>The Picking Process</vt:lpstr>
      <vt:lpstr>Main Elements of a Pick List</vt:lpstr>
      <vt:lpstr>Picking Technology</vt:lpstr>
      <vt:lpstr>Order Picking Options</vt:lpstr>
      <vt:lpstr>Packing Process – Quality Check</vt:lpstr>
      <vt:lpstr>Activity: Exceling at Packing</vt:lpstr>
      <vt:lpstr>Product Unitization</vt:lpstr>
      <vt:lpstr>Warehouse Management</vt:lpstr>
      <vt:lpstr>Warehouse Management</vt:lpstr>
      <vt:lpstr>Management Roles in Warehousing</vt:lpstr>
      <vt:lpstr>Major Types of Warehouses</vt:lpstr>
      <vt:lpstr> Smart Logistics Center of the Future</vt:lpstr>
      <vt:lpstr>Warehouse Location Strategy</vt:lpstr>
      <vt:lpstr>PowerPoint Presentation</vt:lpstr>
      <vt:lpstr>Transportation Costs</vt:lpstr>
      <vt:lpstr>Warehouse Design and Layout</vt:lpstr>
      <vt:lpstr>Warehouse Layout</vt:lpstr>
      <vt:lpstr>Warehouse Layout</vt:lpstr>
      <vt:lpstr>Sample Warehouse</vt:lpstr>
      <vt:lpstr>Warehouse Size and Capacity</vt:lpstr>
      <vt:lpstr>Differences: Warehouse Size and Capacity</vt:lpstr>
      <vt:lpstr>Warehouse Storage Capacity</vt:lpstr>
      <vt:lpstr>PowerPoint Presentation</vt:lpstr>
      <vt:lpstr>PowerPoint Presentation</vt:lpstr>
      <vt:lpstr>Warehouse Layouts</vt:lpstr>
      <vt:lpstr>Warehouse Layouts</vt:lpstr>
      <vt:lpstr>Warehouse Layouts</vt:lpstr>
      <vt:lpstr>Warehouse Design Principles</vt:lpstr>
      <vt:lpstr>Activity: Optimize Layout</vt:lpstr>
      <vt:lpstr>Practice - Warehouse Facility Design</vt:lpstr>
      <vt:lpstr>Warehouse Facility Design _____________ Recommendation</vt:lpstr>
      <vt:lpstr>Project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KAVASS</dc:creator>
  <cp:lastModifiedBy>ARIANE B KAVASS</cp:lastModifiedBy>
  <cp:revision>25</cp:revision>
  <dcterms:created xsi:type="dcterms:W3CDTF">2020-11-20T18:29:16Z</dcterms:created>
  <dcterms:modified xsi:type="dcterms:W3CDTF">2021-12-29T13:40:23Z</dcterms:modified>
</cp:coreProperties>
</file>