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4" r:id="rId4"/>
  </p:sldMasterIdLst>
  <p:notesMasterIdLst>
    <p:notesMasterId r:id="rId51"/>
  </p:notesMasterIdLst>
  <p:handoutMasterIdLst>
    <p:handoutMasterId r:id="rId52"/>
  </p:handoutMasterIdLst>
  <p:sldIdLst>
    <p:sldId id="336" r:id="rId5"/>
    <p:sldId id="292" r:id="rId6"/>
    <p:sldId id="353" r:id="rId7"/>
    <p:sldId id="354" r:id="rId8"/>
    <p:sldId id="355" r:id="rId9"/>
    <p:sldId id="358" r:id="rId10"/>
    <p:sldId id="356" r:id="rId11"/>
    <p:sldId id="357" r:id="rId12"/>
    <p:sldId id="360" r:id="rId13"/>
    <p:sldId id="361" r:id="rId14"/>
    <p:sldId id="362" r:id="rId15"/>
    <p:sldId id="380" r:id="rId16"/>
    <p:sldId id="363" r:id="rId17"/>
    <p:sldId id="359" r:id="rId18"/>
    <p:sldId id="365" r:id="rId19"/>
    <p:sldId id="366" r:id="rId20"/>
    <p:sldId id="367" r:id="rId21"/>
    <p:sldId id="369" r:id="rId22"/>
    <p:sldId id="368" r:id="rId23"/>
    <p:sldId id="371" r:id="rId24"/>
    <p:sldId id="364" r:id="rId25"/>
    <p:sldId id="372" r:id="rId26"/>
    <p:sldId id="373" r:id="rId27"/>
    <p:sldId id="370" r:id="rId28"/>
    <p:sldId id="374" r:id="rId29"/>
    <p:sldId id="351" r:id="rId30"/>
    <p:sldId id="375" r:id="rId31"/>
    <p:sldId id="376" r:id="rId32"/>
    <p:sldId id="408" r:id="rId33"/>
    <p:sldId id="378" r:id="rId34"/>
    <p:sldId id="379" r:id="rId35"/>
    <p:sldId id="409" r:id="rId36"/>
    <p:sldId id="377" r:id="rId37"/>
    <p:sldId id="381" r:id="rId38"/>
    <p:sldId id="382" r:id="rId39"/>
    <p:sldId id="383" r:id="rId40"/>
    <p:sldId id="385" r:id="rId41"/>
    <p:sldId id="384" r:id="rId42"/>
    <p:sldId id="386" r:id="rId43"/>
    <p:sldId id="387" r:id="rId44"/>
    <p:sldId id="388" r:id="rId45"/>
    <p:sldId id="389" r:id="rId46"/>
    <p:sldId id="390" r:id="rId47"/>
    <p:sldId id="391" r:id="rId48"/>
    <p:sldId id="392" r:id="rId49"/>
    <p:sldId id="393"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69BEE-5C22-49A5-A892-F6E6A4002A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94FB27-DC4B-4A29-B4F3-C665BDE47E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647B97-F030-426D-A9D1-6B39B13C23ED}" type="datetimeFigureOut">
              <a:rPr lang="en-US" smtClean="0"/>
              <a:t>12/25/2019</a:t>
            </a:fld>
            <a:endParaRPr lang="en-US" dirty="0"/>
          </a:p>
        </p:txBody>
      </p:sp>
      <p:sp>
        <p:nvSpPr>
          <p:cNvPr id="4" name="Footer Placeholder 3">
            <a:extLst>
              <a:ext uri="{FF2B5EF4-FFF2-40B4-BE49-F238E27FC236}">
                <a16:creationId xmlns:a16="http://schemas.microsoft.com/office/drawing/2014/main" id="{34A06FDF-174B-49EE-AD51-C827118F0F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CB610B1-614F-48C3-8F2D-C50C182871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2751AA-B992-41E5-A909-E1A2443E23F4}" type="slidenum">
              <a:rPr lang="en-US" smtClean="0"/>
              <a:t>‹#›</a:t>
            </a:fld>
            <a:endParaRPr lang="en-US" dirty="0"/>
          </a:p>
        </p:txBody>
      </p:sp>
    </p:spTree>
    <p:extLst>
      <p:ext uri="{BB962C8B-B14F-4D97-AF65-F5344CB8AC3E}">
        <p14:creationId xmlns:p14="http://schemas.microsoft.com/office/powerpoint/2010/main" val="12761695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18:52.3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62,'386'-11,"8"0,1553-29,-1797 48,359 38,2249 251,-2718-292,-18-3,-1 1,0 1,10 4,-15-1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0:10.9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1,'77'3,"42"8,46 3,726-11,-447-5,1145 46,-1361-29,-195-13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0:20.5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0,'152'1,"1"6,66 16,30 15,396 52,46-24,-557-51,95 9,-1 10,74 28,-213-44,0-4,81 3,-99-11,30 7,-47-6,43 1,209 7,72 0,842-15,-1159 2,56 11,10 0,-101-12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0:22.8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92,'56'-3,"0"-2,42-10,37-3,306 2,-184 12,17-8,200-5,-314 16,266 4,-250 11,-56-4,20-4,89-3,0 10,31 15,69 10,1-13,127-15,-368-6,0 4,-1 3,56 17,9 0,-91-16,-15-1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0:25.1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1 272,'21'-2,"0"0,0-1,0-2,10-3,36-7,569-58,-469 61,18 0,-1-8,147-36,-269 45,1 2,0 3,34 2,-14 1,58-11,-49 5,0 3,0 5,6 4,29-1,259-4,350 5,-519 12,-95-6,18-4,63-8,311 6,-332 16,-103-9,-53-6,-1 1,0 2,18 7,37 9,-59-19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0:27.4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61,'129'2,"-35"0,0-3,0-5,38-8,-47 2,14 3,9 0,75-4,176 12,-154 4,1232 23,-1390-25,-19-1,0 1,0 2,0 0,-1 2,10 3,-4-1,0-2,1-2,0 0,0-3,0-1,10-2,41 0,153 3,-213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0:29.6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0 159,'135'-2,"-1"-6,56-13,-122 8,39-14,-58 13,1 3,0 1,35-1,90-3,101-3,535 18,-751-7,-41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0:47.9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2,'322'-1,"352"3,-298 28,-71-2,701 2,2772-32,-1974 4,-1773-2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0:57.3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34,'0'-1,"1"-1,-1 1,1 0,-1 0,1 0,0-1,0 1,0 0,0 0,0 0,-1 0,2 0,-1 1,0-1,0 0,0 0,0 1,0-1,1 1,-1-1,0 1,1-1,-1 1,0 0,1 0,-1-1,0 1,1 0,49-5,-43 5,648-6,-366 9,4019-3,-4280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1:08.9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1 120,'993'0,"-716"-16,-8 1,32 17,218-4,-105-32,-148 9,305-4,1336 30,-1868 2,1 2,-2 2,1 1,-1 2,31 13,-7-4,118 34,-135-41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1:11.1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61,'638'31,"-423"-15,833-1,-642-18,-154 3,933-18,62 4,-775 17,-289-1,202-5,-241-12,-82 7,55 0,-43 7,0-4,18-5,89-12,1 8,100 8,84 7,-327-1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18:55.5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1 179,'70'-4,"1"-2,39-11,43-4,7 7,177-22,-165 20,1 7,146 11,-78 2,272-28,-203 11,-24 2,626-3,-576 17,-230 1,22 7,-27-2,39-4,-62-5,0 3,74 12,-82-7,0-3,6-2,-2-1,56 9,-78-4,38-2,-58-4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1:27.6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0,'714'18,"-175"0,-100-6,972 2,-887-17,73 2,654 3,-606 24,-483-10,-68-6,37-2,160-9,-263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1:29.6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61,'663'0,"-616"-2,43-8,8-1,101-5,-26 2,39 7,132 8,-315-1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1:40.5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1 297,'370'2,"398"-5,-658-4,-1-6,62-16,-11 1,18 8,158 2,815 13,-615 8,129-6,718 7,-972 9,193 2,503-15,-1031-3,44-9,-38 3,19 3,124-9,-114 6,39 3,122 4,182 6,-296 10,-68-5,59-2,-81-7,-1-4,1-2,54-14,-45 0,10-6,13-5,-56 22,1 1,0 2,25 1,-2 0,53-7,53-5,58 6,-186 11,-1 2,0 3,0 1,-1 2,0 2,2 2,29 14,14 9,-16-6,42 10,116 22,-212-56,90 19,79 8,-87-25,-1-4,36-7,16 1,-2 3,-121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1:44.8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1,'920'15,"30"0,28 19,-156-9,3126-25,-3920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1:54.4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0,'263'10,"125"26,-371-35,167 12,50-9,69 4,-191-2,1587 111,-1588-107,345 30,215-17,1421-28,-1126 8,-927-3,581-18,-459 3,28-2,43 6,-107 6,99-18,60-5,201 25,-263 5,-162-8,-35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2:01.3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34,'88'3,"34"8,55 3,514-11,-358-5,-262-1,48-9,44-2,839 11,-529 5,3072-1,-3252-17,-16 1,1687 13,-953 4,-975-2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9:58.4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0 179,'1'2,"-1"-1,1 0,-1 1,1-1,0 0,-1 0,1 0,0 1,0-1,0 0,0 0,0 0,0-1,0 1,0 0,1 0,-1-1,0 1,0 0,1-1,-1 1,0-1,1 0,-1 1,0-1,1 0,-1 0,1 0,47 6,-44-6,287 4,-146-6,64 12,-177-7,320 28,11-16,115-17,255 3,-433 13,176 1,306-15,-705-3,24-6,33-2,580-23,-485 30,-146 6,-1-4,0-4,-1-3,28-8,-14-7,-14 4,80-10,157-10,223-24,-320 46,102 10,-298 8,0 1,1 2,-1 0,0 2,-1 1,1 1,-1 1,0 1,-1 1,5 3,-7-1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30:01.0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92,'1'3,"0"-1,0 0,1 0,-1 0,0 0,1 0,-1 0,1 0,0-1,0 1,0 0,0-1,0 0,0 1,0-1,0 0,0 0,1 0,-1 0,3 1,11 6,0 0,1-2,0 0,0-1,0-1,8 1,110 10,-89-11,405 20,151-22,-355-4,130 3,275-4,-256-15,-188 7,15-2,210-5,-391 17,0-3,22-4,59-6,-45 8,-1-4,24-8,70-9,-140 22,0-2,25-8,-29 7,0 1,0 1,1 2,0 0,571-1,-329 8,1164-3,-1408 2,-1 0,0 2,12 3,63 8,-32-13,173 14,-18 14,-176-25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30:05.3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49,'301'2,"327"-5,-373-11,125-3,-368 18,0-2,0 0,1 0,-1-1,0 0,3-2,2-2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30:17.2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0 209,'72'3,"-1"3,25 8,49 4,315 4,124-23,-213-2,39 5,454-5,-784 0,-1-5,0-3,68-18,-67 13,0 4,18 2,53-7,113-24,295-38,-394 70,133 10,83-3,-252-12,-68 6,49 0,346 8,-407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19:09.9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61,'4'-3,"0"0,0 0,0 0,1 1,-1 0,1 0,0 0,0 1,-1-1,1 1,0 0,0 0,2 1,72-2,-61 2,463 27,-203-8,-92-8,595 20,1603-32,-1760 18,-319-6,381 14,466 11,-314-35,-415-2,-320-3,100-18,-169 18,161-38,177 1,190 9,375 27,-618 6,-297-1,1443 19,184-5,-1060-16,-464 2,1153 28,-978-4,293 15,-116-39,-197-3,-259 3,1188-17,-929 3,539-15,-589 14,-119 6,17 4,140-10,-13 0,-163 10,70-12,-131 13,58-11,-54 8,1 2,0 1,10 1,-18 3,-4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30:43.6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2,'21'7,"0"-1,0 0,1-2,0 0,0-2,0 0,0-2,0 0,3-2,23 2,1380 2,-687-4,-442-13,7-1,661 18,-582 20,-208-8,77 4,1228 49,-1405-65,34 8,41 1,1172-5,-719-9,639 3,-1198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30:46.0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0 150,'149'0,"91"1,133-20,-167 6,151 12,-169 2,2916 0,-2749 14,16 1,758-17,-1013-6,0-4,-1-6,31-11,-52 10,19 1,0 5,1 4,29 6,-49-2,30-7,76-3,802 14,-965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30:48.8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1 120,'100'9,"-24"0,1663 33,-1445-42,448-5,4-32,-141 0,18 26,1554 12,-1892-15,-60 1,490-21,-577 21,64-2,255 14,-230 2,-173 2,-1 2,1 3,31 10,48 6,215 36,-19-2,-288-50,-13-1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31:04.3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0,'440'15,"-68"-1,1558-11,-1003-6,476 3,-1315-5,-54-1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31:22.8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4,'468'-3,"501"6,-327 26,-389-17,329 7,-379-17,274-6,-357-11,-79 8,0 2,23 1,53 4,381-10,1054-10,-1013 23,-329 5,26 12,88 5,-300-24,396 29,-330-13,-63-11,0-1,0-1,1-2,0 0,87-4,-90 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31:27.7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1 179,'33'0,"245"-1,117-22,945-73,-1090 87,555-10,-379 21,309-4,-492-13,53-1,549 17,-815 2,-1 0,1 2,-1 1,0 1,-1 2,2 1,6 2,0-2,1-1,17 1,35 3,0 4,-27-4,0-2,64 1,-99-12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31:29.4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1 327,'113'-4,"5"-6,75-3,155 4,835-33,-760 22,134-9,-63-23,-91 15,-179 20,-136 9,606-50,0 31,503 28,-1159-1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31:31.2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92,'573'2,"614"-5,-461-32,-515 13,-45 3,33 6,822 11,-493 5,5-3,-509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31:46.0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1,'705'33,"-298"-8,-10 8,-187-12,257 25,-136-17,104 11,-334-28,18 3,91-2,316 3,-337-1,85 4,11-11,-254-8,-4 1,0-1,-1-1,1-2,0-1,-1-1,0-1,14-5,106-37,-93 33,-1-2,0-2,-1-3,29-18,-52 25,0 2,1 1,0 1,7 0,39-15,-61 22,0 0,-1 0,1 2,0 0,0 0,3 1,7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31:48.9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1 150,'541'-28,"-297"10,-136 11,860-32,-641 24,-152 3,22-1,164-4,-308 17,137 1,151 23,-301-17,-2 3,1 1,-1 2,-1 1,5 4,92 34,-98-41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19:12.6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1 416,'22'-6,"1"1,-1 1,1 1,0 1,0 1,10 1,16-1,966-24,-998 24,343-20,-281 12,-1-4,0-3,43-16,19-11,144-24,-91 32,63-11,78 3,574 1,6 42,-508 2,-313 2,36 8,24 1,14-2,318 10,-451-19,0 2,0 1,-1 1,30 11,17 3,67 8,125 6,-174-25,67 5,31-6,77-6,78 18,319 28,-276-23,-278-14,59 17,-136-21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32:00.9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92,'2606'0,"-2435"-6,78-18,-74 6,55 6,273-4,-147 1,36 16,-119 1,1720-2,-1524 27,-138-3,230 8,-41-14,548 53,-979-67,26 1,29 10,-22-4,1-6,77-7,-46 0,1750 1,-1810 4,19 7,58 3,1011-7,-633-9,836 3,-1339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32:05.1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63,'285'-15,"-57"2,1230 8,-803 7,-471-1,783-19,101 4,-668 16,27 13,-66-1,408 31,-40 0,-643-40,0 5,9 4,93 11,1177 41,3-65,-633-4,1400 3,-1873-14,-55 1,471 9,-400 5,-254-1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19:39.6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7,'78'4,"1"3,36 10,77 7,-28-11,28 4,0-9,77-10,-190-7,-1-4,66-19,-40 8,-50 17,1 1,0 3,0 3,43 5,-62-3,60 6,81 20,-133-21,3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19:43.1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92,'571'-22,"-502"18,-43 3,0 0,0-2,0-1,0 0,-1-2,17-7,-11 4,1 1,1 2,-1 1,1 2,0 1,0 1,18 3,0-2,642 2,-641-2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0:03.7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1,'98'4,"93"16,-131-12,102 14,119 12,-177-23,15 1,61-4,2356-9,-2361-6,70-16,-150 13,67-10,-47 5,-1 5,22 5,-51 6,-50-1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0:06.2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0 265,'429'2,"472"-5,-345-26,-456 21,263-13,-119 22,142-5,-290-1,1-5,90-22,-141 20,-1-2,15-9,-21 8,1 1,36-6,-24 9,45-8,23 1,-25 11,-1 5,1 4,-1 3,0 5,57 15,99 30,104 43,-312-85,-24-6,1-1,0-1,1-1,-1-1,1 0,13-1,283-6,289 6,-581-1,-1 1,1 1,2 2,-3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6T11:20:08.3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90,'137'-6,"0"-6,4-7,29-2,-76 9,-33 3,-1 3,29 2,204 5,-267-1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24CBC-D461-4ECA-A489-D3A30E0FB795}" type="datetimeFigureOut">
              <a:rPr lang="en-US" smtClean="0"/>
              <a:t>12/25/2019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1351B-2C5D-457B-ABE5-B64DBC7BD410}" type="slidenum">
              <a:rPr lang="en-US" smtClean="0"/>
              <a:t>‹#›</a:t>
            </a:fld>
            <a:endParaRPr lang="en-US" dirty="0"/>
          </a:p>
        </p:txBody>
      </p:sp>
    </p:spTree>
    <p:extLst>
      <p:ext uri="{BB962C8B-B14F-4D97-AF65-F5344CB8AC3E}">
        <p14:creationId xmlns:p14="http://schemas.microsoft.com/office/powerpoint/2010/main" val="202700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can be changed to reflect your school’s specific rules. </a:t>
            </a:r>
          </a:p>
        </p:txBody>
      </p:sp>
      <p:sp>
        <p:nvSpPr>
          <p:cNvPr id="4" name="Slide Number Placeholder 3"/>
          <p:cNvSpPr>
            <a:spLocks noGrp="1"/>
          </p:cNvSpPr>
          <p:nvPr>
            <p:ph type="sldNum" sz="quarter" idx="10"/>
          </p:nvPr>
        </p:nvSpPr>
        <p:spPr/>
        <p:txBody>
          <a:bodyPr/>
          <a:lstStyle/>
          <a:p>
            <a:fld id="{C051351B-2C5D-457B-ABE5-B64DBC7BD410}" type="slidenum">
              <a:rPr lang="en-US" smtClean="0"/>
              <a:t>2</a:t>
            </a:fld>
            <a:endParaRPr lang="en-US" dirty="0"/>
          </a:p>
        </p:txBody>
      </p:sp>
    </p:spTree>
    <p:extLst>
      <p:ext uri="{BB962C8B-B14F-4D97-AF65-F5344CB8AC3E}">
        <p14:creationId xmlns:p14="http://schemas.microsoft.com/office/powerpoint/2010/main" val="23714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can be changed to reflect your school’s specific rules. </a:t>
            </a:r>
          </a:p>
        </p:txBody>
      </p:sp>
      <p:sp>
        <p:nvSpPr>
          <p:cNvPr id="4" name="Slide Number Placeholder 3"/>
          <p:cNvSpPr>
            <a:spLocks noGrp="1"/>
          </p:cNvSpPr>
          <p:nvPr>
            <p:ph type="sldNum" sz="quarter" idx="10"/>
          </p:nvPr>
        </p:nvSpPr>
        <p:spPr/>
        <p:txBody>
          <a:bodyPr/>
          <a:lstStyle/>
          <a:p>
            <a:fld id="{C051351B-2C5D-457B-ABE5-B64DBC7BD410}" type="slidenum">
              <a:rPr lang="en-US" smtClean="0"/>
              <a:t>26</a:t>
            </a:fld>
            <a:endParaRPr lang="en-US" dirty="0"/>
          </a:p>
        </p:txBody>
      </p:sp>
    </p:spTree>
    <p:extLst>
      <p:ext uri="{BB962C8B-B14F-4D97-AF65-F5344CB8AC3E}">
        <p14:creationId xmlns:p14="http://schemas.microsoft.com/office/powerpoint/2010/main" val="135485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42C410-CA8E-4363-B2A5-C992C048EF26}" type="datetimeFigureOut">
              <a:rPr lang="en-US" smtClean="0"/>
              <a:t>12/25/2019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312329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2C410-CA8E-4363-B2A5-C992C048EF26}" type="datetimeFigureOut">
              <a:rPr lang="en-US" smtClean="0"/>
              <a:t>12/25/2019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94542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542C410-CA8E-4363-B2A5-C992C048EF26}" type="datetimeFigureOut">
              <a:rPr lang="en-US" smtClean="0"/>
              <a:t>12/25/2019</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110135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2C410-CA8E-4363-B2A5-C992C048EF26}" type="datetimeFigureOut">
              <a:rPr lang="en-US" smtClean="0"/>
              <a:t>12/25/2019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236758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542C410-CA8E-4363-B2A5-C992C048EF26}" type="datetimeFigureOut">
              <a:rPr lang="en-US" smtClean="0"/>
              <a:t>12/25/2019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079CAC6-A72B-4EF8-B465-34FA47827E7F}" type="slidenum">
              <a:rPr lang="en-US" smtClean="0"/>
              <a:t>‹#›</a:t>
            </a:fld>
            <a:endParaRPr lang="en-US" dirty="0"/>
          </a:p>
        </p:txBody>
      </p:sp>
    </p:spTree>
    <p:extLst>
      <p:ext uri="{BB962C8B-B14F-4D97-AF65-F5344CB8AC3E}">
        <p14:creationId xmlns:p14="http://schemas.microsoft.com/office/powerpoint/2010/main" val="39976060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42C410-CA8E-4363-B2A5-C992C048EF26}" type="datetimeFigureOut">
              <a:rPr lang="en-US" smtClean="0"/>
              <a:t>12/25/2019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256601649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42C410-CA8E-4363-B2A5-C992C048EF26}" type="datetimeFigureOut">
              <a:rPr lang="en-US" smtClean="0"/>
              <a:t>12/25/2019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6406521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42C410-CA8E-4363-B2A5-C992C048EF26}" type="datetimeFigureOut">
              <a:rPr lang="en-US" smtClean="0"/>
              <a:t>12/25/2019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165601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2C410-CA8E-4363-B2A5-C992C048EF26}" type="datetimeFigureOut">
              <a:rPr lang="en-US" smtClean="0"/>
              <a:t>12/25/2019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79CAC6-A72B-4EF8-B465-34FA47827E7F}" type="slidenum">
              <a:rPr lang="en-US" smtClean="0"/>
              <a:t>‹#›</a:t>
            </a:fld>
            <a:endParaRPr lang="en-US" dirty="0"/>
          </a:p>
        </p:txBody>
      </p:sp>
      <p:sp>
        <p:nvSpPr>
          <p:cNvPr id="5" name="Title 4">
            <a:extLst>
              <a:ext uri="{FF2B5EF4-FFF2-40B4-BE49-F238E27FC236}">
                <a16:creationId xmlns:a16="http://schemas.microsoft.com/office/drawing/2014/main" id="{71808E7F-6862-4377-A59B-F2A5DB78C6C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26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2C410-CA8E-4363-B2A5-C992C048EF26}" type="datetimeFigureOut">
              <a:rPr lang="en-US" smtClean="0"/>
              <a:t>12/25/2019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15235077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2C410-CA8E-4363-B2A5-C992C048EF26}" type="datetimeFigureOut">
              <a:rPr lang="en-US" smtClean="0"/>
              <a:t>12/25/2019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373679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542C410-CA8E-4363-B2A5-C992C048EF26}" type="datetimeFigureOut">
              <a:rPr lang="en-US" smtClean="0"/>
              <a:t>12/25/2019</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0079CAC6-A72B-4EF8-B465-34FA47827E7F}" type="slidenum">
              <a:rPr lang="en-US" smtClean="0"/>
              <a:t>‹#›</a:t>
            </a:fld>
            <a:endParaRPr lang="en-US" dirty="0"/>
          </a:p>
        </p:txBody>
      </p:sp>
    </p:spTree>
    <p:extLst>
      <p:ext uri="{BB962C8B-B14F-4D97-AF65-F5344CB8AC3E}">
        <p14:creationId xmlns:p14="http://schemas.microsoft.com/office/powerpoint/2010/main" val="347594454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customXml" Target="../ink/ink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customXml" Target="../ink/ink6.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customXml" Target="../ink/ink8.xm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customXml" Target="../ink/ink10.xml"/></Relationships>
</file>

<file path=ppt/slides/_rels/slide24.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customXml" Target="../ink/ink15.xml"/><Relationship Id="rId2"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customXml" Target="../ink/ink12.xml"/><Relationship Id="rId11" Type="http://schemas.openxmlformats.org/officeDocument/2006/relationships/image" Target="../media/image39.png"/><Relationship Id="rId5" Type="http://schemas.openxmlformats.org/officeDocument/2006/relationships/image" Target="../media/image36.png"/><Relationship Id="rId10" Type="http://schemas.openxmlformats.org/officeDocument/2006/relationships/customXml" Target="../ink/ink14.xml"/><Relationship Id="rId4" Type="http://schemas.openxmlformats.org/officeDocument/2006/relationships/customXml" Target="../ink/ink11.xml"/><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image" Target="../media/image49.png"/><Relationship Id="rId5" Type="http://schemas.openxmlformats.org/officeDocument/2006/relationships/image" Target="../media/image46.png"/><Relationship Id="rId10" Type="http://schemas.openxmlformats.org/officeDocument/2006/relationships/customXml" Target="../ink/ink19.xml"/><Relationship Id="rId4" Type="http://schemas.openxmlformats.org/officeDocument/2006/relationships/customXml" Target="../ink/ink16.xml"/><Relationship Id="rId9"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20.xml"/><Relationship Id="rId7" Type="http://schemas.openxmlformats.org/officeDocument/2006/relationships/customXml" Target="../ink/ink22.xml"/><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customXml" Target="../ink/ink21.xml"/><Relationship Id="rId10"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customXml" Target="../ink/ink23.xml"/></Relationships>
</file>

<file path=ppt/slides/_rels/slide31.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56.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customXml" Target="../ink/ink25.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customXml" Target="../ink/ink26.xml"/><Relationship Id="rId7" Type="http://schemas.openxmlformats.org/officeDocument/2006/relationships/customXml" Target="../ink/ink28.xml"/><Relationship Id="rId2" Type="http://schemas.openxmlformats.org/officeDocument/2006/relationships/image" Target="../media/image60.png"/><Relationship Id="rId1" Type="http://schemas.openxmlformats.org/officeDocument/2006/relationships/slideLayout" Target="../slideLayouts/slideLayout8.xml"/><Relationship Id="rId6" Type="http://schemas.openxmlformats.org/officeDocument/2006/relationships/image" Target="../media/image62.png"/><Relationship Id="rId5" Type="http://schemas.openxmlformats.org/officeDocument/2006/relationships/customXml" Target="../ink/ink27.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customXml" Target="../ink/ink29.xml"/></Relationships>
</file>

<file path=ppt/slides/_rels/slide3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customXml" Target="../ink/ink30.xml"/><Relationship Id="rId7" Type="http://schemas.openxmlformats.org/officeDocument/2006/relationships/customXml" Target="../ink/ink32.xml"/><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customXml" Target="../ink/ink31.xml"/><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customXml" Target="../ink/ink34.xml"/><Relationship Id="rId7" Type="http://schemas.openxmlformats.org/officeDocument/2006/relationships/customXml" Target="../ink/ink36.xml"/><Relationship Id="rId2" Type="http://schemas.openxmlformats.org/officeDocument/2006/relationships/image" Target="../media/image78.png"/><Relationship Id="rId1" Type="http://schemas.openxmlformats.org/officeDocument/2006/relationships/slideLayout" Target="../slideLayouts/slideLayout9.xml"/><Relationship Id="rId6" Type="http://schemas.openxmlformats.org/officeDocument/2006/relationships/image" Target="../media/image80.png"/><Relationship Id="rId5" Type="http://schemas.openxmlformats.org/officeDocument/2006/relationships/customXml" Target="../ink/ink35.xml"/><Relationship Id="rId10" Type="http://schemas.openxmlformats.org/officeDocument/2006/relationships/image" Target="../media/image82.png"/><Relationship Id="rId4" Type="http://schemas.openxmlformats.org/officeDocument/2006/relationships/image" Target="../media/image79.png"/><Relationship Id="rId9" Type="http://schemas.openxmlformats.org/officeDocument/2006/relationships/customXml" Target="../ink/ink37.xml"/></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9.xml"/><Relationship Id="rId4" Type="http://schemas.openxmlformats.org/officeDocument/2006/relationships/image" Target="../media/image85.png"/></Relationships>
</file>

<file path=ppt/slides/_rels/slide4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7.png"/><Relationship Id="rId7" Type="http://schemas.openxmlformats.org/officeDocument/2006/relationships/customXml" Target="../ink/ink39.xml"/><Relationship Id="rId2" Type="http://schemas.openxmlformats.org/officeDocument/2006/relationships/image" Target="../media/image86.png"/><Relationship Id="rId1" Type="http://schemas.openxmlformats.org/officeDocument/2006/relationships/slideLayout" Target="../slideLayouts/slideLayout9.xml"/><Relationship Id="rId6" Type="http://schemas.openxmlformats.org/officeDocument/2006/relationships/image" Target="../media/image89.png"/><Relationship Id="rId5" Type="http://schemas.openxmlformats.org/officeDocument/2006/relationships/customXml" Target="../ink/ink38.xml"/><Relationship Id="rId4" Type="http://schemas.openxmlformats.org/officeDocument/2006/relationships/image" Target="../media/image88.png"/></Relationships>
</file>

<file path=ppt/slides/_rels/slide45.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4.png"/><Relationship Id="rId2" Type="http://schemas.openxmlformats.org/officeDocument/2006/relationships/image" Target="../media/image91.png"/><Relationship Id="rId1" Type="http://schemas.openxmlformats.org/officeDocument/2006/relationships/slideLayout" Target="../slideLayouts/slideLayout9.xml"/><Relationship Id="rId6" Type="http://schemas.openxmlformats.org/officeDocument/2006/relationships/customXml" Target="../ink/ink41.xml"/><Relationship Id="rId5" Type="http://schemas.openxmlformats.org/officeDocument/2006/relationships/image" Target="../media/image93.png"/><Relationship Id="rId4" Type="http://schemas.openxmlformats.org/officeDocument/2006/relationships/customXml" Target="../ink/ink40.xml"/></Relationships>
</file>

<file path=ppt/slides/_rels/slide4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E72DD-3829-464B-B906-BDC699224EEB}"/>
              </a:ext>
            </a:extLst>
          </p:cNvPr>
          <p:cNvSpPr>
            <a:spLocks noGrp="1"/>
          </p:cNvSpPr>
          <p:nvPr>
            <p:ph type="title"/>
          </p:nvPr>
        </p:nvSpPr>
        <p:spPr>
          <a:xfrm>
            <a:off x="1202919" y="284176"/>
            <a:ext cx="9784080" cy="1508760"/>
          </a:xfrm>
          <a:prstGeom prst="rect">
            <a:avLst/>
          </a:prstGeom>
        </p:spPr>
        <p:txBody>
          <a:bodyPr anchor="ctr">
            <a:normAutofit/>
          </a:bodyPr>
          <a:lstStyle/>
          <a:p>
            <a:r>
              <a:rPr lang="en-US" dirty="0"/>
              <a:t>Certified logistics associate prep</a:t>
            </a:r>
          </a:p>
        </p:txBody>
      </p:sp>
      <p:pic>
        <p:nvPicPr>
          <p:cNvPr id="4" name="Picture 3">
            <a:extLst>
              <a:ext uri="{FF2B5EF4-FFF2-40B4-BE49-F238E27FC236}">
                <a16:creationId xmlns:a16="http://schemas.microsoft.com/office/drawing/2014/main" id="{A8B14907-5DB5-47AD-B44B-6A1C4794A5E4}"/>
              </a:ext>
            </a:extLst>
          </p:cNvPr>
          <p:cNvPicPr>
            <a:picLocks noChangeAspect="1"/>
          </p:cNvPicPr>
          <p:nvPr/>
        </p:nvPicPr>
        <p:blipFill>
          <a:blip r:embed="rId2"/>
          <a:stretch>
            <a:fillRect/>
          </a:stretch>
        </p:blipFill>
        <p:spPr>
          <a:xfrm>
            <a:off x="3213973" y="2011680"/>
            <a:ext cx="5761972" cy="4206240"/>
          </a:xfrm>
          <a:prstGeom prst="rect">
            <a:avLst/>
          </a:prstGeom>
          <a:noFill/>
        </p:spPr>
      </p:pic>
    </p:spTree>
    <p:extLst>
      <p:ext uri="{BB962C8B-B14F-4D97-AF65-F5344CB8AC3E}">
        <p14:creationId xmlns:p14="http://schemas.microsoft.com/office/powerpoint/2010/main" val="35045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DC88-FB8D-4E94-A1E0-88E3E3F16548}"/>
              </a:ext>
            </a:extLst>
          </p:cNvPr>
          <p:cNvSpPr>
            <a:spLocks noGrp="1"/>
          </p:cNvSpPr>
          <p:nvPr>
            <p:ph type="title"/>
          </p:nvPr>
        </p:nvSpPr>
        <p:spPr/>
        <p:txBody>
          <a:bodyPr/>
          <a:lstStyle/>
          <a:p>
            <a:r>
              <a:rPr lang="en-US" b="1" dirty="0"/>
              <a:t>Warehouses/distribution centers</a:t>
            </a:r>
          </a:p>
        </p:txBody>
      </p:sp>
      <p:pic>
        <p:nvPicPr>
          <p:cNvPr id="4" name="Content Placeholder 3">
            <a:extLst>
              <a:ext uri="{FF2B5EF4-FFF2-40B4-BE49-F238E27FC236}">
                <a16:creationId xmlns:a16="http://schemas.microsoft.com/office/drawing/2014/main" id="{CF655793-E0B9-4D89-A17F-767AF2F30666}"/>
              </a:ext>
            </a:extLst>
          </p:cNvPr>
          <p:cNvPicPr>
            <a:picLocks noGrp="1" noChangeAspect="1"/>
          </p:cNvPicPr>
          <p:nvPr>
            <p:ph idx="1"/>
          </p:nvPr>
        </p:nvPicPr>
        <p:blipFill>
          <a:blip r:embed="rId2"/>
          <a:stretch>
            <a:fillRect/>
          </a:stretch>
        </p:blipFill>
        <p:spPr>
          <a:xfrm>
            <a:off x="2842704" y="2011363"/>
            <a:ext cx="6505004" cy="4206875"/>
          </a:xfrm>
          <a:prstGeom prst="rect">
            <a:avLst/>
          </a:prstGeom>
        </p:spPr>
      </p:pic>
    </p:spTree>
    <p:extLst>
      <p:ext uri="{BB962C8B-B14F-4D97-AF65-F5344CB8AC3E}">
        <p14:creationId xmlns:p14="http://schemas.microsoft.com/office/powerpoint/2010/main" val="54657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3A4B-5DE3-4934-BC72-8547B85F55A0}"/>
              </a:ext>
            </a:extLst>
          </p:cNvPr>
          <p:cNvSpPr>
            <a:spLocks noGrp="1"/>
          </p:cNvSpPr>
          <p:nvPr>
            <p:ph type="title"/>
          </p:nvPr>
        </p:nvSpPr>
        <p:spPr/>
        <p:txBody>
          <a:bodyPr/>
          <a:lstStyle/>
          <a:p>
            <a:r>
              <a:rPr lang="en-US" b="1" dirty="0"/>
              <a:t>Basic functions of warehouses/distribution centers</a:t>
            </a:r>
          </a:p>
        </p:txBody>
      </p:sp>
      <p:pic>
        <p:nvPicPr>
          <p:cNvPr id="5" name="Picture 4">
            <a:extLst>
              <a:ext uri="{FF2B5EF4-FFF2-40B4-BE49-F238E27FC236}">
                <a16:creationId xmlns:a16="http://schemas.microsoft.com/office/drawing/2014/main" id="{8875AC2A-3BE2-4835-8BC3-FFF5CD10F207}"/>
              </a:ext>
            </a:extLst>
          </p:cNvPr>
          <p:cNvPicPr>
            <a:picLocks noChangeAspect="1"/>
          </p:cNvPicPr>
          <p:nvPr/>
        </p:nvPicPr>
        <p:blipFill>
          <a:blip r:embed="rId2"/>
          <a:stretch>
            <a:fillRect/>
          </a:stretch>
        </p:blipFill>
        <p:spPr>
          <a:xfrm>
            <a:off x="8483037" y="2100301"/>
            <a:ext cx="3467100" cy="3067050"/>
          </a:xfrm>
          <a:prstGeom prst="rect">
            <a:avLst/>
          </a:prstGeom>
        </p:spPr>
      </p:pic>
      <p:sp>
        <p:nvSpPr>
          <p:cNvPr id="6" name="TextBox 5">
            <a:extLst>
              <a:ext uri="{FF2B5EF4-FFF2-40B4-BE49-F238E27FC236}">
                <a16:creationId xmlns:a16="http://schemas.microsoft.com/office/drawing/2014/main" id="{45F40BA5-E631-436F-BD56-D5D0F5B8A4B3}"/>
              </a:ext>
            </a:extLst>
          </p:cNvPr>
          <p:cNvSpPr txBox="1"/>
          <p:nvPr/>
        </p:nvSpPr>
        <p:spPr>
          <a:xfrm>
            <a:off x="370390" y="2048719"/>
            <a:ext cx="7338349" cy="3139321"/>
          </a:xfrm>
          <a:prstGeom prst="rect">
            <a:avLst/>
          </a:prstGeom>
          <a:noFill/>
        </p:spPr>
        <p:txBody>
          <a:bodyPr wrap="square" rtlCol="0">
            <a:spAutoFit/>
          </a:bodyPr>
          <a:lstStyle/>
          <a:p>
            <a:r>
              <a:rPr lang="en-US" b="1" dirty="0"/>
              <a:t>Receiving</a:t>
            </a:r>
            <a:r>
              <a:rPr lang="en-US" dirty="0"/>
              <a:t> – includes identifying goods, inspecting goods, processing paperwork, and dispatch to storage or distribution</a:t>
            </a:r>
          </a:p>
          <a:p>
            <a:endParaRPr lang="en-US" b="1" dirty="0"/>
          </a:p>
          <a:p>
            <a:r>
              <a:rPr lang="en-US" b="1" dirty="0"/>
              <a:t>Stocking</a:t>
            </a:r>
            <a:r>
              <a:rPr lang="en-US" dirty="0"/>
              <a:t> – assigning products to proper location with the warehouse or in some cases directly to a staging area for quick release and shipping (</a:t>
            </a:r>
            <a:r>
              <a:rPr lang="en-US" b="1" dirty="0"/>
              <a:t>cross-docking – goods in/goods out bays without being placed in storage)</a:t>
            </a:r>
          </a:p>
          <a:p>
            <a:endParaRPr lang="en-US" b="1" dirty="0"/>
          </a:p>
          <a:p>
            <a:r>
              <a:rPr lang="en-US" b="1" dirty="0"/>
              <a:t>Order Processing</a:t>
            </a:r>
            <a:r>
              <a:rPr lang="en-US" dirty="0"/>
              <a:t> – assembling products from various locations within the warehouse for a specific customer order</a:t>
            </a:r>
          </a:p>
          <a:p>
            <a:r>
              <a:rPr lang="en-US" b="1" dirty="0"/>
              <a:t>	Picking</a:t>
            </a:r>
            <a:r>
              <a:rPr lang="en-US" dirty="0"/>
              <a:t> – can include full case, repack, and bulk/pallet picking</a:t>
            </a:r>
          </a:p>
          <a:p>
            <a:r>
              <a:rPr lang="en-US" b="1" dirty="0"/>
              <a:t>	Packaging</a:t>
            </a:r>
            <a:r>
              <a:rPr lang="en-US" dirty="0"/>
              <a:t> – if necessary, can stretch wrap for product protection</a:t>
            </a:r>
            <a:endParaRPr lang="en-US" b="1" dirty="0"/>
          </a:p>
        </p:txBody>
      </p:sp>
    </p:spTree>
    <p:extLst>
      <p:ext uri="{BB962C8B-B14F-4D97-AF65-F5344CB8AC3E}">
        <p14:creationId xmlns:p14="http://schemas.microsoft.com/office/powerpoint/2010/main" val="3582092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35FD-70FB-4615-A9F8-AEA369AB5FE9}"/>
              </a:ext>
            </a:extLst>
          </p:cNvPr>
          <p:cNvSpPr>
            <a:spLocks noGrp="1"/>
          </p:cNvSpPr>
          <p:nvPr>
            <p:ph type="title"/>
          </p:nvPr>
        </p:nvSpPr>
        <p:spPr>
          <a:xfrm>
            <a:off x="1202919" y="284176"/>
            <a:ext cx="9784080" cy="1508760"/>
          </a:xfrm>
          <a:prstGeom prst="rect">
            <a:avLst/>
          </a:prstGeom>
        </p:spPr>
        <p:txBody>
          <a:bodyPr anchor="ctr">
            <a:normAutofit/>
          </a:bodyPr>
          <a:lstStyle/>
          <a:p>
            <a:r>
              <a:rPr lang="en-US" b="1" dirty="0"/>
              <a:t>Knowledge check</a:t>
            </a:r>
          </a:p>
        </p:txBody>
      </p:sp>
      <p:pic>
        <p:nvPicPr>
          <p:cNvPr id="5" name="Content Placeholder 4">
            <a:extLst>
              <a:ext uri="{FF2B5EF4-FFF2-40B4-BE49-F238E27FC236}">
                <a16:creationId xmlns:a16="http://schemas.microsoft.com/office/drawing/2014/main" id="{F8C2AFC0-3C5A-4219-8609-352F60319C0F}"/>
              </a:ext>
            </a:extLst>
          </p:cNvPr>
          <p:cNvPicPr>
            <a:picLocks noGrp="1" noChangeAspect="1"/>
          </p:cNvPicPr>
          <p:nvPr>
            <p:ph idx="1"/>
          </p:nvPr>
        </p:nvPicPr>
        <p:blipFill>
          <a:blip r:embed="rId2"/>
          <a:stretch>
            <a:fillRect/>
          </a:stretch>
        </p:blipFill>
        <p:spPr>
          <a:xfrm>
            <a:off x="2633033" y="2011680"/>
            <a:ext cx="6923852" cy="4206240"/>
          </a:xfrm>
          <a:prstGeom prst="rect">
            <a:avLst/>
          </a:prstGeom>
          <a:noFill/>
        </p:spPr>
      </p:pic>
    </p:spTree>
    <p:extLst>
      <p:ext uri="{BB962C8B-B14F-4D97-AF65-F5344CB8AC3E}">
        <p14:creationId xmlns:p14="http://schemas.microsoft.com/office/powerpoint/2010/main" val="1681847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132-6EC0-4949-8223-DCFCEAC25334}"/>
              </a:ext>
            </a:extLst>
          </p:cNvPr>
          <p:cNvSpPr>
            <a:spLocks noGrp="1"/>
          </p:cNvSpPr>
          <p:nvPr>
            <p:ph type="title"/>
          </p:nvPr>
        </p:nvSpPr>
        <p:spPr/>
        <p:txBody>
          <a:bodyPr/>
          <a:lstStyle/>
          <a:p>
            <a:r>
              <a:rPr lang="en-US" b="1" dirty="0"/>
              <a:t>Shipping and loading</a:t>
            </a:r>
          </a:p>
        </p:txBody>
      </p:sp>
      <p:pic>
        <p:nvPicPr>
          <p:cNvPr id="4" name="Content Placeholder 3">
            <a:extLst>
              <a:ext uri="{FF2B5EF4-FFF2-40B4-BE49-F238E27FC236}">
                <a16:creationId xmlns:a16="http://schemas.microsoft.com/office/drawing/2014/main" id="{AB968C1E-787C-48CE-A7EC-F0F791327C3C}"/>
              </a:ext>
            </a:extLst>
          </p:cNvPr>
          <p:cNvPicPr>
            <a:picLocks noGrp="1" noChangeAspect="1"/>
          </p:cNvPicPr>
          <p:nvPr>
            <p:ph idx="1"/>
          </p:nvPr>
        </p:nvPicPr>
        <p:blipFill>
          <a:blip r:embed="rId2"/>
          <a:stretch>
            <a:fillRect/>
          </a:stretch>
        </p:blipFill>
        <p:spPr>
          <a:xfrm>
            <a:off x="3343398" y="2011363"/>
            <a:ext cx="5503617" cy="420687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64DD1F1-DDAA-436E-B001-58E70F578E3D}"/>
                  </a:ext>
                </a:extLst>
              </p14:cNvPr>
              <p14:cNvContentPartPr/>
              <p14:nvPr/>
            </p14:nvContentPartPr>
            <p14:xfrm>
              <a:off x="3455514" y="3465377"/>
              <a:ext cx="2266560" cy="137160"/>
            </p14:xfrm>
          </p:contentPart>
        </mc:Choice>
        <mc:Fallback xmlns="">
          <p:pic>
            <p:nvPicPr>
              <p:cNvPr id="3" name="Ink 2">
                <a:extLst>
                  <a:ext uri="{FF2B5EF4-FFF2-40B4-BE49-F238E27FC236}">
                    <a16:creationId xmlns:a16="http://schemas.microsoft.com/office/drawing/2014/main" id="{164DD1F1-DDAA-436E-B001-58E70F578E3D}"/>
                  </a:ext>
                </a:extLst>
              </p:cNvPr>
              <p:cNvPicPr/>
              <p:nvPr/>
            </p:nvPicPr>
            <p:blipFill>
              <a:blip r:embed="rId4"/>
              <a:stretch>
                <a:fillRect/>
              </a:stretch>
            </p:blipFill>
            <p:spPr>
              <a:xfrm>
                <a:off x="3401514" y="3357377"/>
                <a:ext cx="237420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417615C-A21A-48F4-A4C7-0625BCCAEE6B}"/>
                  </a:ext>
                </a:extLst>
              </p14:cNvPr>
              <p14:cNvContentPartPr/>
              <p14:nvPr/>
            </p14:nvContentPartPr>
            <p14:xfrm>
              <a:off x="5741154" y="3486617"/>
              <a:ext cx="1994760" cy="64800"/>
            </p14:xfrm>
          </p:contentPart>
        </mc:Choice>
        <mc:Fallback xmlns="">
          <p:pic>
            <p:nvPicPr>
              <p:cNvPr id="5" name="Ink 4">
                <a:extLst>
                  <a:ext uri="{FF2B5EF4-FFF2-40B4-BE49-F238E27FC236}">
                    <a16:creationId xmlns:a16="http://schemas.microsoft.com/office/drawing/2014/main" id="{2417615C-A21A-48F4-A4C7-0625BCCAEE6B}"/>
                  </a:ext>
                </a:extLst>
              </p:cNvPr>
              <p:cNvPicPr/>
              <p:nvPr/>
            </p:nvPicPr>
            <p:blipFill>
              <a:blip r:embed="rId6"/>
              <a:stretch>
                <a:fillRect/>
              </a:stretch>
            </p:blipFill>
            <p:spPr>
              <a:xfrm>
                <a:off x="5687514" y="3378617"/>
                <a:ext cx="2102400" cy="280440"/>
              </a:xfrm>
              <a:prstGeom prst="rect">
                <a:avLst/>
              </a:prstGeom>
            </p:spPr>
          </p:pic>
        </mc:Fallback>
      </mc:AlternateContent>
    </p:spTree>
    <p:extLst>
      <p:ext uri="{BB962C8B-B14F-4D97-AF65-F5344CB8AC3E}">
        <p14:creationId xmlns:p14="http://schemas.microsoft.com/office/powerpoint/2010/main" val="164428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B99FD-EB8D-4F61-A961-BF4CE1ABA0A7}"/>
              </a:ext>
            </a:extLst>
          </p:cNvPr>
          <p:cNvSpPr>
            <a:spLocks noGrp="1"/>
          </p:cNvSpPr>
          <p:nvPr>
            <p:ph type="title"/>
          </p:nvPr>
        </p:nvSpPr>
        <p:spPr/>
        <p:txBody>
          <a:bodyPr/>
          <a:lstStyle/>
          <a:p>
            <a:r>
              <a:rPr lang="en-US" b="1" dirty="0"/>
              <a:t>Transportation modes</a:t>
            </a:r>
          </a:p>
        </p:txBody>
      </p:sp>
      <p:pic>
        <p:nvPicPr>
          <p:cNvPr id="4" name="Content Placeholder 3">
            <a:extLst>
              <a:ext uri="{FF2B5EF4-FFF2-40B4-BE49-F238E27FC236}">
                <a16:creationId xmlns:a16="http://schemas.microsoft.com/office/drawing/2014/main" id="{D7E49AB4-1927-4F2B-AF2B-6D383B791496}"/>
              </a:ext>
            </a:extLst>
          </p:cNvPr>
          <p:cNvPicPr>
            <a:picLocks noGrp="1" noChangeAspect="1"/>
          </p:cNvPicPr>
          <p:nvPr>
            <p:ph idx="1"/>
          </p:nvPr>
        </p:nvPicPr>
        <p:blipFill>
          <a:blip r:embed="rId2"/>
          <a:stretch>
            <a:fillRect/>
          </a:stretch>
        </p:blipFill>
        <p:spPr>
          <a:xfrm>
            <a:off x="3053256" y="2011363"/>
            <a:ext cx="6083900" cy="4206875"/>
          </a:xfrm>
          <a:prstGeom prst="rect">
            <a:avLst/>
          </a:prstGeom>
        </p:spPr>
      </p:pic>
    </p:spTree>
    <p:extLst>
      <p:ext uri="{BB962C8B-B14F-4D97-AF65-F5344CB8AC3E}">
        <p14:creationId xmlns:p14="http://schemas.microsoft.com/office/powerpoint/2010/main" val="201487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A55E-B858-49A4-9724-4C82583427B0}"/>
              </a:ext>
            </a:extLst>
          </p:cNvPr>
          <p:cNvSpPr>
            <a:spLocks noGrp="1"/>
          </p:cNvSpPr>
          <p:nvPr>
            <p:ph type="title"/>
          </p:nvPr>
        </p:nvSpPr>
        <p:spPr/>
        <p:txBody>
          <a:bodyPr/>
          <a:lstStyle/>
          <a:p>
            <a:r>
              <a:rPr lang="en-US" b="1" dirty="0"/>
              <a:t>Transportation roles</a:t>
            </a:r>
          </a:p>
        </p:txBody>
      </p:sp>
      <p:pic>
        <p:nvPicPr>
          <p:cNvPr id="4" name="Content Placeholder 3">
            <a:extLst>
              <a:ext uri="{FF2B5EF4-FFF2-40B4-BE49-F238E27FC236}">
                <a16:creationId xmlns:a16="http://schemas.microsoft.com/office/drawing/2014/main" id="{C7F3ED8E-077D-4A20-BFD9-05F0F9A153B3}"/>
              </a:ext>
            </a:extLst>
          </p:cNvPr>
          <p:cNvPicPr>
            <a:picLocks noGrp="1" noChangeAspect="1"/>
          </p:cNvPicPr>
          <p:nvPr>
            <p:ph idx="1"/>
          </p:nvPr>
        </p:nvPicPr>
        <p:blipFill>
          <a:blip r:embed="rId2"/>
          <a:stretch>
            <a:fillRect/>
          </a:stretch>
        </p:blipFill>
        <p:spPr>
          <a:xfrm>
            <a:off x="2898880" y="2011363"/>
            <a:ext cx="6392653" cy="4206875"/>
          </a:xfrm>
          <a:prstGeom prst="rect">
            <a:avLst/>
          </a:prstGeom>
        </p:spPr>
      </p:pic>
    </p:spTree>
    <p:extLst>
      <p:ext uri="{BB962C8B-B14F-4D97-AF65-F5344CB8AC3E}">
        <p14:creationId xmlns:p14="http://schemas.microsoft.com/office/powerpoint/2010/main" val="1176917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D333-C312-4A15-8BD8-796D4A0DC021}"/>
              </a:ext>
            </a:extLst>
          </p:cNvPr>
          <p:cNvSpPr>
            <a:spLocks noGrp="1"/>
          </p:cNvSpPr>
          <p:nvPr>
            <p:ph type="title"/>
          </p:nvPr>
        </p:nvSpPr>
        <p:spPr/>
        <p:txBody>
          <a:bodyPr/>
          <a:lstStyle/>
          <a:p>
            <a:r>
              <a:rPr lang="en-US" b="1" dirty="0"/>
              <a:t>A chain is only as strong as its weakest link</a:t>
            </a:r>
          </a:p>
        </p:txBody>
      </p:sp>
      <p:pic>
        <p:nvPicPr>
          <p:cNvPr id="7" name="Content Placeholder 6">
            <a:extLst>
              <a:ext uri="{FF2B5EF4-FFF2-40B4-BE49-F238E27FC236}">
                <a16:creationId xmlns:a16="http://schemas.microsoft.com/office/drawing/2014/main" id="{AD14E51C-EB5C-4FC2-B257-9559AC7BB290}"/>
              </a:ext>
            </a:extLst>
          </p:cNvPr>
          <p:cNvPicPr>
            <a:picLocks noGrp="1" noChangeAspect="1"/>
          </p:cNvPicPr>
          <p:nvPr>
            <p:ph idx="1"/>
          </p:nvPr>
        </p:nvPicPr>
        <p:blipFill>
          <a:blip r:embed="rId2"/>
          <a:stretch>
            <a:fillRect/>
          </a:stretch>
        </p:blipFill>
        <p:spPr>
          <a:xfrm>
            <a:off x="2573575" y="2011363"/>
            <a:ext cx="7043262" cy="420687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AAFFD57-5AAE-42E1-90DA-55A4D3ABDB7D}"/>
                  </a:ext>
                </a:extLst>
              </p14:cNvPr>
              <p14:cNvContentPartPr/>
              <p14:nvPr/>
            </p14:nvContentPartPr>
            <p14:xfrm>
              <a:off x="1445634" y="743417"/>
              <a:ext cx="7814160" cy="75960"/>
            </p14:xfrm>
          </p:contentPart>
        </mc:Choice>
        <mc:Fallback xmlns="">
          <p:pic>
            <p:nvPicPr>
              <p:cNvPr id="3" name="Ink 2">
                <a:extLst>
                  <a:ext uri="{FF2B5EF4-FFF2-40B4-BE49-F238E27FC236}">
                    <a16:creationId xmlns:a16="http://schemas.microsoft.com/office/drawing/2014/main" id="{CAAFFD57-5AAE-42E1-90DA-55A4D3ABDB7D}"/>
                  </a:ext>
                </a:extLst>
              </p:cNvPr>
              <p:cNvPicPr/>
              <p:nvPr/>
            </p:nvPicPr>
            <p:blipFill>
              <a:blip r:embed="rId4"/>
              <a:stretch>
                <a:fillRect/>
              </a:stretch>
            </p:blipFill>
            <p:spPr>
              <a:xfrm>
                <a:off x="1391994" y="635417"/>
                <a:ext cx="79218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A703A507-5564-474F-9DEB-424FC3CAF217}"/>
                  </a:ext>
                </a:extLst>
              </p14:cNvPr>
              <p14:cNvContentPartPr/>
              <p14:nvPr/>
            </p14:nvContentPartPr>
            <p14:xfrm>
              <a:off x="1371114" y="1083257"/>
              <a:ext cx="3457080" cy="150120"/>
            </p14:xfrm>
          </p:contentPart>
        </mc:Choice>
        <mc:Fallback xmlns="">
          <p:pic>
            <p:nvPicPr>
              <p:cNvPr id="4" name="Ink 3">
                <a:extLst>
                  <a:ext uri="{FF2B5EF4-FFF2-40B4-BE49-F238E27FC236}">
                    <a16:creationId xmlns:a16="http://schemas.microsoft.com/office/drawing/2014/main" id="{A703A507-5564-474F-9DEB-424FC3CAF217}"/>
                  </a:ext>
                </a:extLst>
              </p:cNvPr>
              <p:cNvPicPr/>
              <p:nvPr/>
            </p:nvPicPr>
            <p:blipFill>
              <a:blip r:embed="rId6"/>
              <a:stretch>
                <a:fillRect/>
              </a:stretch>
            </p:blipFill>
            <p:spPr>
              <a:xfrm>
                <a:off x="1317474" y="975617"/>
                <a:ext cx="3564720" cy="365760"/>
              </a:xfrm>
              <a:prstGeom prst="rect">
                <a:avLst/>
              </a:prstGeom>
            </p:spPr>
          </p:pic>
        </mc:Fallback>
      </mc:AlternateContent>
    </p:spTree>
    <p:extLst>
      <p:ext uri="{BB962C8B-B14F-4D97-AF65-F5344CB8AC3E}">
        <p14:creationId xmlns:p14="http://schemas.microsoft.com/office/powerpoint/2010/main" val="1393846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75173-D0FA-4D2D-BE14-C71E01F5D9E4}"/>
              </a:ext>
            </a:extLst>
          </p:cNvPr>
          <p:cNvSpPr>
            <a:spLocks noGrp="1"/>
          </p:cNvSpPr>
          <p:nvPr>
            <p:ph type="title"/>
          </p:nvPr>
        </p:nvSpPr>
        <p:spPr/>
        <p:txBody>
          <a:bodyPr/>
          <a:lstStyle/>
          <a:p>
            <a:r>
              <a:rPr lang="en-US" b="1" dirty="0"/>
              <a:t>Knowledge check</a:t>
            </a:r>
          </a:p>
        </p:txBody>
      </p:sp>
      <p:pic>
        <p:nvPicPr>
          <p:cNvPr id="4" name="Content Placeholder 3">
            <a:extLst>
              <a:ext uri="{FF2B5EF4-FFF2-40B4-BE49-F238E27FC236}">
                <a16:creationId xmlns:a16="http://schemas.microsoft.com/office/drawing/2014/main" id="{27BB05D3-2A50-4F72-9541-A818D66F7208}"/>
              </a:ext>
            </a:extLst>
          </p:cNvPr>
          <p:cNvPicPr>
            <a:picLocks noGrp="1" noChangeAspect="1"/>
          </p:cNvPicPr>
          <p:nvPr>
            <p:ph idx="1"/>
          </p:nvPr>
        </p:nvPicPr>
        <p:blipFill>
          <a:blip r:embed="rId2"/>
          <a:stretch>
            <a:fillRect/>
          </a:stretch>
        </p:blipFill>
        <p:spPr>
          <a:xfrm>
            <a:off x="2988011" y="2011363"/>
            <a:ext cx="6214390" cy="4206875"/>
          </a:xfrm>
          <a:prstGeom prst="rect">
            <a:avLst/>
          </a:prstGeom>
        </p:spPr>
      </p:pic>
    </p:spTree>
    <p:extLst>
      <p:ext uri="{BB962C8B-B14F-4D97-AF65-F5344CB8AC3E}">
        <p14:creationId xmlns:p14="http://schemas.microsoft.com/office/powerpoint/2010/main" val="3627897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EEF8-0F67-4563-BF16-E8BE76FB2C12}"/>
              </a:ext>
            </a:extLst>
          </p:cNvPr>
          <p:cNvSpPr>
            <a:spLocks noGrp="1"/>
          </p:cNvSpPr>
          <p:nvPr>
            <p:ph type="title"/>
          </p:nvPr>
        </p:nvSpPr>
        <p:spPr/>
        <p:txBody>
          <a:bodyPr/>
          <a:lstStyle/>
          <a:p>
            <a:r>
              <a:rPr lang="en-US" dirty="0"/>
              <a:t>Answer key</a:t>
            </a:r>
          </a:p>
        </p:txBody>
      </p:sp>
      <p:pic>
        <p:nvPicPr>
          <p:cNvPr id="4" name="Content Placeholder 3">
            <a:extLst>
              <a:ext uri="{FF2B5EF4-FFF2-40B4-BE49-F238E27FC236}">
                <a16:creationId xmlns:a16="http://schemas.microsoft.com/office/drawing/2014/main" id="{0AD90AEC-B454-4090-8242-5CCAC7C28358}"/>
              </a:ext>
            </a:extLst>
          </p:cNvPr>
          <p:cNvPicPr>
            <a:picLocks noGrp="1" noChangeAspect="1"/>
          </p:cNvPicPr>
          <p:nvPr>
            <p:ph idx="1"/>
          </p:nvPr>
        </p:nvPicPr>
        <p:blipFill>
          <a:blip r:embed="rId2"/>
          <a:stretch>
            <a:fillRect/>
          </a:stretch>
        </p:blipFill>
        <p:spPr>
          <a:xfrm>
            <a:off x="3184049" y="2011363"/>
            <a:ext cx="5822315" cy="4206875"/>
          </a:xfrm>
          <a:prstGeom prst="rect">
            <a:avLst/>
          </a:prstGeom>
        </p:spPr>
      </p:pic>
    </p:spTree>
    <p:extLst>
      <p:ext uri="{BB962C8B-B14F-4D97-AF65-F5344CB8AC3E}">
        <p14:creationId xmlns:p14="http://schemas.microsoft.com/office/powerpoint/2010/main" val="106318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8F1D8-6A7C-4B9F-A089-F4597B017E43}"/>
              </a:ext>
            </a:extLst>
          </p:cNvPr>
          <p:cNvSpPr>
            <a:spLocks noGrp="1"/>
          </p:cNvSpPr>
          <p:nvPr>
            <p:ph type="title"/>
          </p:nvPr>
        </p:nvSpPr>
        <p:spPr>
          <a:xfrm>
            <a:off x="1202919" y="284176"/>
            <a:ext cx="9784080" cy="1508760"/>
          </a:xfrm>
          <a:prstGeom prst="rect">
            <a:avLst/>
          </a:prstGeom>
        </p:spPr>
        <p:txBody>
          <a:bodyPr anchor="ctr">
            <a:normAutofit/>
          </a:bodyPr>
          <a:lstStyle/>
          <a:p>
            <a:r>
              <a:rPr lang="en-US" b="1" dirty="0"/>
              <a:t>Trends in supply chain</a:t>
            </a:r>
          </a:p>
        </p:txBody>
      </p:sp>
      <p:pic>
        <p:nvPicPr>
          <p:cNvPr id="4" name="Content Placeholder 3" descr="A close up of a clock&#10;&#10;Description automatically generated">
            <a:extLst>
              <a:ext uri="{FF2B5EF4-FFF2-40B4-BE49-F238E27FC236}">
                <a16:creationId xmlns:a16="http://schemas.microsoft.com/office/drawing/2014/main" id="{01A392D7-6900-459A-9876-8A363329B33C}"/>
              </a:ext>
            </a:extLst>
          </p:cNvPr>
          <p:cNvPicPr>
            <a:picLocks noGrp="1" noChangeAspect="1"/>
          </p:cNvPicPr>
          <p:nvPr>
            <p:ph idx="1"/>
          </p:nvPr>
        </p:nvPicPr>
        <p:blipFill>
          <a:blip r:embed="rId2"/>
          <a:stretch>
            <a:fillRect/>
          </a:stretch>
        </p:blipFill>
        <p:spPr>
          <a:xfrm>
            <a:off x="2545389" y="2011680"/>
            <a:ext cx="7099139" cy="4206240"/>
          </a:xfrm>
          <a:prstGeom prst="rect">
            <a:avLst/>
          </a:prstGeom>
          <a:noFill/>
        </p:spPr>
      </p:pic>
    </p:spTree>
    <p:extLst>
      <p:ext uri="{BB962C8B-B14F-4D97-AF65-F5344CB8AC3E}">
        <p14:creationId xmlns:p14="http://schemas.microsoft.com/office/powerpoint/2010/main" val="2832311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0445FC31-CB83-43AC-8F87-224DD2AC7FC7}"/>
              </a:ext>
            </a:extLst>
          </p:cNvPr>
          <p:cNvSpPr>
            <a:spLocks noGrp="1"/>
          </p:cNvSpPr>
          <p:nvPr>
            <p:ph type="ctrTitle"/>
          </p:nvPr>
        </p:nvSpPr>
        <p:spPr>
          <a:xfrm>
            <a:off x="247772" y="-20403"/>
            <a:ext cx="11471565" cy="1739347"/>
          </a:xfrm>
        </p:spPr>
        <p:txBody>
          <a:bodyPr/>
          <a:lstStyle/>
          <a:p>
            <a:r>
              <a:rPr lang="en-US" dirty="0"/>
              <a:t>Slide 1</a:t>
            </a:r>
          </a:p>
        </p:txBody>
      </p:sp>
      <p:sp>
        <p:nvSpPr>
          <p:cNvPr id="4" name="Rectangle 3">
            <a:extLst>
              <a:ext uri="{FF2B5EF4-FFF2-40B4-BE49-F238E27FC236}">
                <a16:creationId xmlns:a16="http://schemas.microsoft.com/office/drawing/2014/main" id="{F2A2D7DD-5041-4C4D-A523-F870B27AD1D4}"/>
              </a:ext>
            </a:extLst>
          </p:cNvPr>
          <p:cNvSpPr/>
          <p:nvPr/>
        </p:nvSpPr>
        <p:spPr>
          <a:xfrm>
            <a:off x="2465050" y="2499189"/>
            <a:ext cx="7261924" cy="1261884"/>
          </a:xfrm>
          <a:prstGeom prst="rect">
            <a:avLst/>
          </a:prstGeom>
          <a:noFill/>
        </p:spPr>
        <p:txBody>
          <a:bodyPr wrap="none" lIns="91440" tIns="45720" rIns="91440" bIns="45720">
            <a:spAutoFit/>
          </a:bodyPr>
          <a:lstStyle/>
          <a:p>
            <a:pPr algn="ctr"/>
            <a:r>
              <a:rPr lang="en-US" sz="4400" b="0" cap="none" spc="0" dirty="0">
                <a:ln w="0"/>
                <a:solidFill>
                  <a:schemeClr val="bg2"/>
                </a:solidFill>
                <a:latin typeface="Franklin Gothic Medium" panose="020B0603020102020204" pitchFamily="34" charset="0"/>
                <a:cs typeface="Segoe UI" panose="020B0502040204020203" pitchFamily="34" charset="0"/>
              </a:rPr>
              <a:t>Global Supply Chain Logistics</a:t>
            </a:r>
          </a:p>
          <a:p>
            <a:pPr algn="ctr"/>
            <a:r>
              <a:rPr lang="en-US" sz="3200" dirty="0">
                <a:ln w="0"/>
                <a:solidFill>
                  <a:schemeClr val="bg2"/>
                </a:solidFill>
                <a:latin typeface="Franklin Gothic Medium" panose="020B0603020102020204" pitchFamily="34" charset="0"/>
                <a:cs typeface="Segoe UI" panose="020B0502040204020203" pitchFamily="34" charset="0"/>
              </a:rPr>
              <a:t>Chapter 1</a:t>
            </a:r>
            <a:endParaRPr lang="en-US" sz="3200" b="0" cap="none" spc="0" dirty="0">
              <a:ln w="0"/>
              <a:solidFill>
                <a:schemeClr val="bg2"/>
              </a:solidFill>
              <a:latin typeface="Franklin Gothic Medium" panose="020B0603020102020204" pitchFamily="34" charset="0"/>
              <a:cs typeface="Segoe UI" panose="020B0502040204020203" pitchFamily="34" charset="0"/>
            </a:endParaRPr>
          </a:p>
        </p:txBody>
      </p:sp>
    </p:spTree>
    <p:extLst>
      <p:ext uri="{BB962C8B-B14F-4D97-AF65-F5344CB8AC3E}">
        <p14:creationId xmlns:p14="http://schemas.microsoft.com/office/powerpoint/2010/main" val="1399668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28EF-C691-4FDE-9C37-2EF382037A45}"/>
              </a:ext>
            </a:extLst>
          </p:cNvPr>
          <p:cNvSpPr>
            <a:spLocks noGrp="1"/>
          </p:cNvSpPr>
          <p:nvPr>
            <p:ph type="title"/>
          </p:nvPr>
        </p:nvSpPr>
        <p:spPr/>
        <p:txBody>
          <a:bodyPr/>
          <a:lstStyle/>
          <a:p>
            <a:r>
              <a:rPr lang="en-US" b="1" dirty="0"/>
              <a:t>Warehouses today</a:t>
            </a:r>
          </a:p>
        </p:txBody>
      </p:sp>
      <p:pic>
        <p:nvPicPr>
          <p:cNvPr id="4" name="Content Placeholder 3">
            <a:extLst>
              <a:ext uri="{FF2B5EF4-FFF2-40B4-BE49-F238E27FC236}">
                <a16:creationId xmlns:a16="http://schemas.microsoft.com/office/drawing/2014/main" id="{5D93EF66-3BE8-4584-8FBE-C252DED48BAC}"/>
              </a:ext>
            </a:extLst>
          </p:cNvPr>
          <p:cNvPicPr>
            <a:picLocks noGrp="1" noChangeAspect="1"/>
          </p:cNvPicPr>
          <p:nvPr>
            <p:ph idx="1"/>
          </p:nvPr>
        </p:nvPicPr>
        <p:blipFill>
          <a:blip r:embed="rId2"/>
          <a:stretch>
            <a:fillRect/>
          </a:stretch>
        </p:blipFill>
        <p:spPr>
          <a:xfrm>
            <a:off x="2869148" y="2011363"/>
            <a:ext cx="6452117" cy="420687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8F96721-DE6F-4724-89DC-CF537485B377}"/>
                  </a:ext>
                </a:extLst>
              </p14:cNvPr>
              <p14:cNvContentPartPr/>
              <p14:nvPr/>
            </p14:nvContentPartPr>
            <p14:xfrm>
              <a:off x="3572154" y="4091057"/>
              <a:ext cx="865440" cy="34920"/>
            </p14:xfrm>
          </p:contentPart>
        </mc:Choice>
        <mc:Fallback xmlns="">
          <p:pic>
            <p:nvPicPr>
              <p:cNvPr id="3" name="Ink 2">
                <a:extLst>
                  <a:ext uri="{FF2B5EF4-FFF2-40B4-BE49-F238E27FC236}">
                    <a16:creationId xmlns:a16="http://schemas.microsoft.com/office/drawing/2014/main" id="{68F96721-DE6F-4724-89DC-CF537485B377}"/>
                  </a:ext>
                </a:extLst>
              </p:cNvPr>
              <p:cNvPicPr/>
              <p:nvPr/>
            </p:nvPicPr>
            <p:blipFill>
              <a:blip r:embed="rId4"/>
              <a:stretch>
                <a:fillRect/>
              </a:stretch>
            </p:blipFill>
            <p:spPr>
              <a:xfrm>
                <a:off x="3518514" y="3983417"/>
                <a:ext cx="9730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CBA6184-49EB-411A-80B5-B4C2CF5AE585}"/>
                  </a:ext>
                </a:extLst>
              </p14:cNvPr>
              <p14:cNvContentPartPr/>
              <p14:nvPr/>
            </p14:nvContentPartPr>
            <p14:xfrm>
              <a:off x="6751314" y="4113377"/>
              <a:ext cx="688320" cy="33480"/>
            </p14:xfrm>
          </p:contentPart>
        </mc:Choice>
        <mc:Fallback xmlns="">
          <p:pic>
            <p:nvPicPr>
              <p:cNvPr id="5" name="Ink 4">
                <a:extLst>
                  <a:ext uri="{FF2B5EF4-FFF2-40B4-BE49-F238E27FC236}">
                    <a16:creationId xmlns:a16="http://schemas.microsoft.com/office/drawing/2014/main" id="{DCBA6184-49EB-411A-80B5-B4C2CF5AE585}"/>
                  </a:ext>
                </a:extLst>
              </p:cNvPr>
              <p:cNvPicPr/>
              <p:nvPr/>
            </p:nvPicPr>
            <p:blipFill>
              <a:blip r:embed="rId6"/>
              <a:stretch>
                <a:fillRect/>
              </a:stretch>
            </p:blipFill>
            <p:spPr>
              <a:xfrm>
                <a:off x="6697674" y="4005377"/>
                <a:ext cx="795960" cy="249120"/>
              </a:xfrm>
              <a:prstGeom prst="rect">
                <a:avLst/>
              </a:prstGeom>
            </p:spPr>
          </p:pic>
        </mc:Fallback>
      </mc:AlternateContent>
    </p:spTree>
    <p:extLst>
      <p:ext uri="{BB962C8B-B14F-4D97-AF65-F5344CB8AC3E}">
        <p14:creationId xmlns:p14="http://schemas.microsoft.com/office/powerpoint/2010/main" val="4288138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0B41-9C51-4152-BEC3-60F17894C3D3}"/>
              </a:ext>
            </a:extLst>
          </p:cNvPr>
          <p:cNvSpPr>
            <a:spLocks noGrp="1"/>
          </p:cNvSpPr>
          <p:nvPr>
            <p:ph type="title"/>
          </p:nvPr>
        </p:nvSpPr>
        <p:spPr/>
        <p:txBody>
          <a:bodyPr/>
          <a:lstStyle/>
          <a:p>
            <a:r>
              <a:rPr lang="en-US" b="1" dirty="0"/>
              <a:t>Knowledge check</a:t>
            </a:r>
          </a:p>
        </p:txBody>
      </p:sp>
      <p:pic>
        <p:nvPicPr>
          <p:cNvPr id="4" name="Content Placeholder 3">
            <a:extLst>
              <a:ext uri="{FF2B5EF4-FFF2-40B4-BE49-F238E27FC236}">
                <a16:creationId xmlns:a16="http://schemas.microsoft.com/office/drawing/2014/main" id="{FE8BE3FA-02E5-4A6D-8CEB-207E855E0D86}"/>
              </a:ext>
            </a:extLst>
          </p:cNvPr>
          <p:cNvPicPr>
            <a:picLocks noGrp="1" noChangeAspect="1"/>
          </p:cNvPicPr>
          <p:nvPr>
            <p:ph idx="1"/>
          </p:nvPr>
        </p:nvPicPr>
        <p:blipFill>
          <a:blip r:embed="rId2"/>
          <a:stretch>
            <a:fillRect/>
          </a:stretch>
        </p:blipFill>
        <p:spPr>
          <a:xfrm>
            <a:off x="3401696" y="2011363"/>
            <a:ext cx="5387021" cy="4206875"/>
          </a:xfrm>
          <a:prstGeom prst="rect">
            <a:avLst/>
          </a:prstGeom>
        </p:spPr>
      </p:pic>
    </p:spTree>
    <p:extLst>
      <p:ext uri="{BB962C8B-B14F-4D97-AF65-F5344CB8AC3E}">
        <p14:creationId xmlns:p14="http://schemas.microsoft.com/office/powerpoint/2010/main" val="3330554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AFDE1-A11F-45BA-8192-563457067F48}"/>
              </a:ext>
            </a:extLst>
          </p:cNvPr>
          <p:cNvSpPr>
            <a:spLocks noGrp="1"/>
          </p:cNvSpPr>
          <p:nvPr>
            <p:ph type="title"/>
          </p:nvPr>
        </p:nvSpPr>
        <p:spPr/>
        <p:txBody>
          <a:bodyPr/>
          <a:lstStyle/>
          <a:p>
            <a:r>
              <a:rPr lang="en-US" b="1" dirty="0"/>
              <a:t>Measure performance</a:t>
            </a:r>
          </a:p>
        </p:txBody>
      </p:sp>
      <p:pic>
        <p:nvPicPr>
          <p:cNvPr id="4" name="Content Placeholder 3">
            <a:extLst>
              <a:ext uri="{FF2B5EF4-FFF2-40B4-BE49-F238E27FC236}">
                <a16:creationId xmlns:a16="http://schemas.microsoft.com/office/drawing/2014/main" id="{BFA43970-B997-4A72-B06C-B928CEAFF9CB}"/>
              </a:ext>
            </a:extLst>
          </p:cNvPr>
          <p:cNvPicPr>
            <a:picLocks noGrp="1" noChangeAspect="1"/>
          </p:cNvPicPr>
          <p:nvPr>
            <p:ph idx="1"/>
          </p:nvPr>
        </p:nvPicPr>
        <p:blipFill>
          <a:blip r:embed="rId2"/>
          <a:stretch>
            <a:fillRect/>
          </a:stretch>
        </p:blipFill>
        <p:spPr>
          <a:xfrm>
            <a:off x="3063990" y="2011363"/>
            <a:ext cx="6062432" cy="4206875"/>
          </a:xfrm>
          <a:prstGeom prst="rect">
            <a:avLst/>
          </a:prstGeom>
        </p:spPr>
      </p:pic>
    </p:spTree>
    <p:extLst>
      <p:ext uri="{BB962C8B-B14F-4D97-AF65-F5344CB8AC3E}">
        <p14:creationId xmlns:p14="http://schemas.microsoft.com/office/powerpoint/2010/main" val="4056089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5BCCA-01EA-4A96-ABE9-4F1A518D79B1}"/>
              </a:ext>
            </a:extLst>
          </p:cNvPr>
          <p:cNvSpPr>
            <a:spLocks noGrp="1"/>
          </p:cNvSpPr>
          <p:nvPr>
            <p:ph type="title"/>
          </p:nvPr>
        </p:nvSpPr>
        <p:spPr>
          <a:xfrm>
            <a:off x="1202919" y="284176"/>
            <a:ext cx="9784080" cy="1508760"/>
          </a:xfrm>
          <a:prstGeom prst="rect">
            <a:avLst/>
          </a:prstGeom>
        </p:spPr>
        <p:txBody>
          <a:bodyPr anchor="ctr">
            <a:normAutofit/>
          </a:bodyPr>
          <a:lstStyle/>
          <a:p>
            <a:r>
              <a:rPr lang="en-US" b="1" dirty="0"/>
              <a:t>Performance measures</a:t>
            </a:r>
          </a:p>
        </p:txBody>
      </p:sp>
      <p:pic>
        <p:nvPicPr>
          <p:cNvPr id="6" name="Picture 5">
            <a:extLst>
              <a:ext uri="{FF2B5EF4-FFF2-40B4-BE49-F238E27FC236}">
                <a16:creationId xmlns:a16="http://schemas.microsoft.com/office/drawing/2014/main" id="{B00EE52E-6D55-468A-BC59-AFE0B805E23B}"/>
              </a:ext>
            </a:extLst>
          </p:cNvPr>
          <p:cNvPicPr>
            <a:picLocks noChangeAspect="1"/>
          </p:cNvPicPr>
          <p:nvPr/>
        </p:nvPicPr>
        <p:blipFill>
          <a:blip r:embed="rId2"/>
          <a:stretch>
            <a:fillRect/>
          </a:stretch>
        </p:blipFill>
        <p:spPr>
          <a:xfrm>
            <a:off x="1330434" y="2211494"/>
            <a:ext cx="6025931" cy="3931920"/>
          </a:xfrm>
          <a:prstGeom prst="rect">
            <a:avLst/>
          </a:prstGeom>
          <a:noFill/>
        </p:spPr>
      </p:pic>
      <p:sp>
        <p:nvSpPr>
          <p:cNvPr id="3" name="Content Placeholder 2">
            <a:extLst>
              <a:ext uri="{FF2B5EF4-FFF2-40B4-BE49-F238E27FC236}">
                <a16:creationId xmlns:a16="http://schemas.microsoft.com/office/drawing/2014/main" id="{0EFC3814-231C-4074-BA33-329FE589EA9F}"/>
              </a:ext>
            </a:extLst>
          </p:cNvPr>
          <p:cNvSpPr>
            <a:spLocks noGrp="1"/>
          </p:cNvSpPr>
          <p:nvPr>
            <p:ph type="body" sz="half" idx="2"/>
          </p:nvPr>
        </p:nvSpPr>
        <p:spPr>
          <a:xfrm>
            <a:off x="7906435" y="2356361"/>
            <a:ext cx="3200400" cy="3429000"/>
          </a:xfrm>
          <a:prstGeom prst="rect">
            <a:avLst/>
          </a:prstGeom>
        </p:spPr>
        <p:txBody>
          <a:bodyPr>
            <a:normAutofit/>
          </a:bodyPr>
          <a:lstStyle/>
          <a:p>
            <a:r>
              <a:rPr lang="en-US" sz="1700" b="1" dirty="0"/>
              <a:t>Customer Response</a:t>
            </a:r>
            <a:r>
              <a:rPr lang="en-US" sz="1700" dirty="0"/>
              <a:t> – order cycle time, quality of product, accurate invoicing</a:t>
            </a:r>
          </a:p>
          <a:p>
            <a:r>
              <a:rPr lang="en-US" sz="1700" b="1" dirty="0"/>
              <a:t>Warehousing/Distribution Center</a:t>
            </a:r>
            <a:r>
              <a:rPr lang="en-US" sz="1700" dirty="0"/>
              <a:t> – units per hour, line items per hour, cases per hour, pallets per hour, labor cost per case</a:t>
            </a:r>
          </a:p>
          <a:p>
            <a:r>
              <a:rPr lang="en-US" sz="1700" b="1" dirty="0"/>
              <a:t>Transportation</a:t>
            </a:r>
            <a:r>
              <a:rPr lang="en-US" sz="1700" dirty="0"/>
              <a:t> – cartons delivered per mile driven, total cost per mile, cost per stop on the delivery route, cost per carton delivered, trailer utilization</a:t>
            </a:r>
            <a:endParaRPr lang="en-US" sz="1700" b="1" dirty="0"/>
          </a:p>
          <a:p>
            <a:endParaRPr lang="en-US" sz="1700" b="1" dirty="0"/>
          </a:p>
          <a:p>
            <a:endParaRPr lang="en-US" sz="1700" b="1"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F0CCA5C-B50F-42DC-B870-A02CB31D5E9D}"/>
                  </a:ext>
                </a:extLst>
              </p14:cNvPr>
              <p14:cNvContentPartPr/>
              <p14:nvPr/>
            </p14:nvContentPartPr>
            <p14:xfrm>
              <a:off x="8027514" y="2530097"/>
              <a:ext cx="1761840" cy="43560"/>
            </p14:xfrm>
          </p:contentPart>
        </mc:Choice>
        <mc:Fallback xmlns="">
          <p:pic>
            <p:nvPicPr>
              <p:cNvPr id="4" name="Ink 3">
                <a:extLst>
                  <a:ext uri="{FF2B5EF4-FFF2-40B4-BE49-F238E27FC236}">
                    <a16:creationId xmlns:a16="http://schemas.microsoft.com/office/drawing/2014/main" id="{7F0CCA5C-B50F-42DC-B870-A02CB31D5E9D}"/>
                  </a:ext>
                </a:extLst>
              </p:cNvPr>
              <p:cNvPicPr/>
              <p:nvPr/>
            </p:nvPicPr>
            <p:blipFill>
              <a:blip r:embed="rId4"/>
              <a:stretch>
                <a:fillRect/>
              </a:stretch>
            </p:blipFill>
            <p:spPr>
              <a:xfrm>
                <a:off x="7973514" y="2422457"/>
                <a:ext cx="18694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90577C4-FBAE-48CC-91FA-A586DE337BCB}"/>
                  </a:ext>
                </a:extLst>
              </p14:cNvPr>
              <p14:cNvContentPartPr/>
              <p14:nvPr/>
            </p14:nvContentPartPr>
            <p14:xfrm>
              <a:off x="8027514" y="3338657"/>
              <a:ext cx="2301480" cy="96120"/>
            </p14:xfrm>
          </p:contentPart>
        </mc:Choice>
        <mc:Fallback xmlns="">
          <p:pic>
            <p:nvPicPr>
              <p:cNvPr id="5" name="Ink 4">
                <a:extLst>
                  <a:ext uri="{FF2B5EF4-FFF2-40B4-BE49-F238E27FC236}">
                    <a16:creationId xmlns:a16="http://schemas.microsoft.com/office/drawing/2014/main" id="{290577C4-FBAE-48CC-91FA-A586DE337BCB}"/>
                  </a:ext>
                </a:extLst>
              </p:cNvPr>
              <p:cNvPicPr/>
              <p:nvPr/>
            </p:nvPicPr>
            <p:blipFill>
              <a:blip r:embed="rId6"/>
              <a:stretch>
                <a:fillRect/>
              </a:stretch>
            </p:blipFill>
            <p:spPr>
              <a:xfrm>
                <a:off x="7973514" y="3231017"/>
                <a:ext cx="24091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1A26887F-9804-4BBF-AA55-35EDFC59E224}"/>
                  </a:ext>
                </a:extLst>
              </p14:cNvPr>
              <p14:cNvContentPartPr/>
              <p14:nvPr/>
            </p14:nvContentPartPr>
            <p14:xfrm>
              <a:off x="8091234" y="3678137"/>
              <a:ext cx="435240" cy="32400"/>
            </p14:xfrm>
          </p:contentPart>
        </mc:Choice>
        <mc:Fallback xmlns="">
          <p:pic>
            <p:nvPicPr>
              <p:cNvPr id="7" name="Ink 6">
                <a:extLst>
                  <a:ext uri="{FF2B5EF4-FFF2-40B4-BE49-F238E27FC236}">
                    <a16:creationId xmlns:a16="http://schemas.microsoft.com/office/drawing/2014/main" id="{1A26887F-9804-4BBF-AA55-35EDFC59E224}"/>
                  </a:ext>
                </a:extLst>
              </p:cNvPr>
              <p:cNvPicPr/>
              <p:nvPr/>
            </p:nvPicPr>
            <p:blipFill>
              <a:blip r:embed="rId8"/>
              <a:stretch>
                <a:fillRect/>
              </a:stretch>
            </p:blipFill>
            <p:spPr>
              <a:xfrm>
                <a:off x="8037594" y="3570497"/>
                <a:ext cx="542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8EBC6837-F7F0-4DF7-A262-D302D236D1A6}"/>
                  </a:ext>
                </a:extLst>
              </p14:cNvPr>
              <p14:cNvContentPartPr/>
              <p14:nvPr/>
            </p14:nvContentPartPr>
            <p14:xfrm>
              <a:off x="8080434" y="4582457"/>
              <a:ext cx="1276920" cy="32760"/>
            </p14:xfrm>
          </p:contentPart>
        </mc:Choice>
        <mc:Fallback xmlns="">
          <p:pic>
            <p:nvPicPr>
              <p:cNvPr id="8" name="Ink 7">
                <a:extLst>
                  <a:ext uri="{FF2B5EF4-FFF2-40B4-BE49-F238E27FC236}">
                    <a16:creationId xmlns:a16="http://schemas.microsoft.com/office/drawing/2014/main" id="{8EBC6837-F7F0-4DF7-A262-D302D236D1A6}"/>
                  </a:ext>
                </a:extLst>
              </p:cNvPr>
              <p:cNvPicPr/>
              <p:nvPr/>
            </p:nvPicPr>
            <p:blipFill>
              <a:blip r:embed="rId10"/>
              <a:stretch>
                <a:fillRect/>
              </a:stretch>
            </p:blipFill>
            <p:spPr>
              <a:xfrm>
                <a:off x="8026434" y="4474817"/>
                <a:ext cx="1384560" cy="248400"/>
              </a:xfrm>
              <a:prstGeom prst="rect">
                <a:avLst/>
              </a:prstGeom>
            </p:spPr>
          </p:pic>
        </mc:Fallback>
      </mc:AlternateContent>
    </p:spTree>
    <p:extLst>
      <p:ext uri="{BB962C8B-B14F-4D97-AF65-F5344CB8AC3E}">
        <p14:creationId xmlns:p14="http://schemas.microsoft.com/office/powerpoint/2010/main" val="934252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F246-6185-4389-83F6-E888B22D73DE}"/>
              </a:ext>
            </a:extLst>
          </p:cNvPr>
          <p:cNvSpPr>
            <a:spLocks noGrp="1"/>
          </p:cNvSpPr>
          <p:nvPr>
            <p:ph type="title"/>
          </p:nvPr>
        </p:nvSpPr>
        <p:spPr>
          <a:xfrm>
            <a:off x="1202919" y="284176"/>
            <a:ext cx="9784080" cy="1508760"/>
          </a:xfrm>
          <a:prstGeom prst="rect">
            <a:avLst/>
          </a:prstGeom>
        </p:spPr>
        <p:txBody>
          <a:bodyPr anchor="ctr">
            <a:normAutofit/>
          </a:bodyPr>
          <a:lstStyle/>
          <a:p>
            <a:r>
              <a:rPr lang="en-US" b="1" dirty="0"/>
              <a:t>Productivity indicators</a:t>
            </a:r>
          </a:p>
        </p:txBody>
      </p:sp>
      <p:pic>
        <p:nvPicPr>
          <p:cNvPr id="4" name="Content Placeholder 3">
            <a:extLst>
              <a:ext uri="{FF2B5EF4-FFF2-40B4-BE49-F238E27FC236}">
                <a16:creationId xmlns:a16="http://schemas.microsoft.com/office/drawing/2014/main" id="{F9B4C953-DDCE-42D3-8F52-49E3C74CADB5}"/>
              </a:ext>
            </a:extLst>
          </p:cNvPr>
          <p:cNvPicPr>
            <a:picLocks noGrp="1" noChangeAspect="1"/>
          </p:cNvPicPr>
          <p:nvPr>
            <p:ph idx="1"/>
          </p:nvPr>
        </p:nvPicPr>
        <p:blipFill>
          <a:blip r:embed="rId2"/>
          <a:stretch>
            <a:fillRect/>
          </a:stretch>
        </p:blipFill>
        <p:spPr>
          <a:xfrm>
            <a:off x="1480553" y="2120054"/>
            <a:ext cx="5579390" cy="4114800"/>
          </a:xfrm>
          <a:prstGeom prst="rect">
            <a:avLst/>
          </a:prstGeom>
          <a:noFill/>
        </p:spPr>
      </p:pic>
      <p:pic>
        <p:nvPicPr>
          <p:cNvPr id="5" name="Picture 4">
            <a:extLst>
              <a:ext uri="{FF2B5EF4-FFF2-40B4-BE49-F238E27FC236}">
                <a16:creationId xmlns:a16="http://schemas.microsoft.com/office/drawing/2014/main" id="{8BECDCE7-E451-4FD0-8DEB-B0CDA396953C}"/>
              </a:ext>
            </a:extLst>
          </p:cNvPr>
          <p:cNvPicPr>
            <a:picLocks noChangeAspect="1"/>
          </p:cNvPicPr>
          <p:nvPr/>
        </p:nvPicPr>
        <p:blipFill>
          <a:blip r:embed="rId3"/>
          <a:stretch>
            <a:fillRect/>
          </a:stretch>
        </p:blipFill>
        <p:spPr>
          <a:xfrm>
            <a:off x="8291511" y="3429000"/>
            <a:ext cx="2328666" cy="1758628"/>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6307847-D200-41B7-AD3E-D0E4CD3A34CC}"/>
                  </a:ext>
                </a:extLst>
              </p14:cNvPr>
              <p14:cNvContentPartPr/>
              <p14:nvPr/>
            </p14:nvContentPartPr>
            <p14:xfrm>
              <a:off x="8367714" y="3604337"/>
              <a:ext cx="2127240" cy="181080"/>
            </p14:xfrm>
          </p:contentPart>
        </mc:Choice>
        <mc:Fallback xmlns="">
          <p:pic>
            <p:nvPicPr>
              <p:cNvPr id="3" name="Ink 2">
                <a:extLst>
                  <a:ext uri="{FF2B5EF4-FFF2-40B4-BE49-F238E27FC236}">
                    <a16:creationId xmlns:a16="http://schemas.microsoft.com/office/drawing/2014/main" id="{76307847-D200-41B7-AD3E-D0E4CD3A34CC}"/>
                  </a:ext>
                </a:extLst>
              </p:cNvPr>
              <p:cNvPicPr/>
              <p:nvPr/>
            </p:nvPicPr>
            <p:blipFill>
              <a:blip r:embed="rId5"/>
              <a:stretch>
                <a:fillRect/>
              </a:stretch>
            </p:blipFill>
            <p:spPr>
              <a:xfrm>
                <a:off x="8314074" y="3496337"/>
                <a:ext cx="223488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7732D326-260F-4CA0-A476-248F89DF8D2B}"/>
                  </a:ext>
                </a:extLst>
              </p14:cNvPr>
              <p14:cNvContentPartPr/>
              <p14:nvPr/>
            </p14:nvContentPartPr>
            <p14:xfrm>
              <a:off x="8420634" y="4017977"/>
              <a:ext cx="1915200" cy="91080"/>
            </p14:xfrm>
          </p:contentPart>
        </mc:Choice>
        <mc:Fallback xmlns="">
          <p:pic>
            <p:nvPicPr>
              <p:cNvPr id="6" name="Ink 5">
                <a:extLst>
                  <a:ext uri="{FF2B5EF4-FFF2-40B4-BE49-F238E27FC236}">
                    <a16:creationId xmlns:a16="http://schemas.microsoft.com/office/drawing/2014/main" id="{7732D326-260F-4CA0-A476-248F89DF8D2B}"/>
                  </a:ext>
                </a:extLst>
              </p:cNvPr>
              <p:cNvPicPr/>
              <p:nvPr/>
            </p:nvPicPr>
            <p:blipFill>
              <a:blip r:embed="rId7"/>
              <a:stretch>
                <a:fillRect/>
              </a:stretch>
            </p:blipFill>
            <p:spPr>
              <a:xfrm>
                <a:off x="8366994" y="3910337"/>
                <a:ext cx="202284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3B7A0B9-37E2-4C45-BCE1-174F7B6B6B2A}"/>
                  </a:ext>
                </a:extLst>
              </p14:cNvPr>
              <p14:cNvContentPartPr/>
              <p14:nvPr/>
            </p14:nvContentPartPr>
            <p14:xfrm>
              <a:off x="8388594" y="4272137"/>
              <a:ext cx="1978200" cy="97920"/>
            </p14:xfrm>
          </p:contentPart>
        </mc:Choice>
        <mc:Fallback xmlns="">
          <p:pic>
            <p:nvPicPr>
              <p:cNvPr id="7" name="Ink 6">
                <a:extLst>
                  <a:ext uri="{FF2B5EF4-FFF2-40B4-BE49-F238E27FC236}">
                    <a16:creationId xmlns:a16="http://schemas.microsoft.com/office/drawing/2014/main" id="{93B7A0B9-37E2-4C45-BCE1-174F7B6B6B2A}"/>
                  </a:ext>
                </a:extLst>
              </p:cNvPr>
              <p:cNvPicPr/>
              <p:nvPr/>
            </p:nvPicPr>
            <p:blipFill>
              <a:blip r:embed="rId9"/>
              <a:stretch>
                <a:fillRect/>
              </a:stretch>
            </p:blipFill>
            <p:spPr>
              <a:xfrm>
                <a:off x="8334954" y="4164497"/>
                <a:ext cx="20858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3BC2BD04-ABA9-477E-BDE8-82456BF74F36}"/>
                  </a:ext>
                </a:extLst>
              </p14:cNvPr>
              <p14:cNvContentPartPr/>
              <p14:nvPr/>
            </p14:nvContentPartPr>
            <p14:xfrm>
              <a:off x="8431074" y="4645457"/>
              <a:ext cx="1381320" cy="24840"/>
            </p14:xfrm>
          </p:contentPart>
        </mc:Choice>
        <mc:Fallback xmlns="">
          <p:pic>
            <p:nvPicPr>
              <p:cNvPr id="8" name="Ink 7">
                <a:extLst>
                  <a:ext uri="{FF2B5EF4-FFF2-40B4-BE49-F238E27FC236}">
                    <a16:creationId xmlns:a16="http://schemas.microsoft.com/office/drawing/2014/main" id="{3BC2BD04-ABA9-477E-BDE8-82456BF74F36}"/>
                  </a:ext>
                </a:extLst>
              </p:cNvPr>
              <p:cNvPicPr/>
              <p:nvPr/>
            </p:nvPicPr>
            <p:blipFill>
              <a:blip r:embed="rId11"/>
              <a:stretch>
                <a:fillRect/>
              </a:stretch>
            </p:blipFill>
            <p:spPr>
              <a:xfrm>
                <a:off x="8377434" y="4537457"/>
                <a:ext cx="1488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133C2C8-F1B6-4D1C-A9E7-A14791C303DE}"/>
                  </a:ext>
                </a:extLst>
              </p14:cNvPr>
              <p14:cNvContentPartPr/>
              <p14:nvPr/>
            </p14:nvContentPartPr>
            <p14:xfrm>
              <a:off x="8452674" y="5003657"/>
              <a:ext cx="795600" cy="57600"/>
            </p14:xfrm>
          </p:contentPart>
        </mc:Choice>
        <mc:Fallback xmlns="">
          <p:pic>
            <p:nvPicPr>
              <p:cNvPr id="9" name="Ink 8">
                <a:extLst>
                  <a:ext uri="{FF2B5EF4-FFF2-40B4-BE49-F238E27FC236}">
                    <a16:creationId xmlns:a16="http://schemas.microsoft.com/office/drawing/2014/main" id="{A133C2C8-F1B6-4D1C-A9E7-A14791C303DE}"/>
                  </a:ext>
                </a:extLst>
              </p:cNvPr>
              <p:cNvPicPr/>
              <p:nvPr/>
            </p:nvPicPr>
            <p:blipFill>
              <a:blip r:embed="rId13"/>
              <a:stretch>
                <a:fillRect/>
              </a:stretch>
            </p:blipFill>
            <p:spPr>
              <a:xfrm>
                <a:off x="8398674" y="4895657"/>
                <a:ext cx="903240" cy="273240"/>
              </a:xfrm>
              <a:prstGeom prst="rect">
                <a:avLst/>
              </a:prstGeom>
            </p:spPr>
          </p:pic>
        </mc:Fallback>
      </mc:AlternateContent>
    </p:spTree>
    <p:extLst>
      <p:ext uri="{BB962C8B-B14F-4D97-AF65-F5344CB8AC3E}">
        <p14:creationId xmlns:p14="http://schemas.microsoft.com/office/powerpoint/2010/main" val="3185988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04A25-59AF-487C-B141-A20D9A630824}"/>
              </a:ext>
            </a:extLst>
          </p:cNvPr>
          <p:cNvSpPr>
            <a:spLocks noGrp="1"/>
          </p:cNvSpPr>
          <p:nvPr>
            <p:ph type="title"/>
          </p:nvPr>
        </p:nvSpPr>
        <p:spPr/>
        <p:txBody>
          <a:bodyPr/>
          <a:lstStyle/>
          <a:p>
            <a:r>
              <a:rPr lang="en-US" b="1" dirty="0"/>
              <a:t>Knowledge check</a:t>
            </a:r>
          </a:p>
        </p:txBody>
      </p:sp>
      <p:pic>
        <p:nvPicPr>
          <p:cNvPr id="5" name="Content Placeholder 4">
            <a:extLst>
              <a:ext uri="{FF2B5EF4-FFF2-40B4-BE49-F238E27FC236}">
                <a16:creationId xmlns:a16="http://schemas.microsoft.com/office/drawing/2014/main" id="{44C88B99-F223-4B94-A12E-B5A88280B568}"/>
              </a:ext>
            </a:extLst>
          </p:cNvPr>
          <p:cNvPicPr>
            <a:picLocks noGrp="1" noChangeAspect="1"/>
          </p:cNvPicPr>
          <p:nvPr>
            <p:ph idx="1"/>
          </p:nvPr>
        </p:nvPicPr>
        <p:blipFill>
          <a:blip r:embed="rId2"/>
          <a:stretch>
            <a:fillRect/>
          </a:stretch>
        </p:blipFill>
        <p:spPr>
          <a:xfrm>
            <a:off x="2821159" y="2268169"/>
            <a:ext cx="5450245" cy="4114800"/>
          </a:xfrm>
          <a:prstGeom prst="rect">
            <a:avLst/>
          </a:prstGeom>
        </p:spPr>
      </p:pic>
    </p:spTree>
    <p:extLst>
      <p:ext uri="{BB962C8B-B14F-4D97-AF65-F5344CB8AC3E}">
        <p14:creationId xmlns:p14="http://schemas.microsoft.com/office/powerpoint/2010/main" val="1644860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0445FC31-CB83-43AC-8F87-224DD2AC7FC7}"/>
              </a:ext>
            </a:extLst>
          </p:cNvPr>
          <p:cNvSpPr>
            <a:spLocks noGrp="1"/>
          </p:cNvSpPr>
          <p:nvPr>
            <p:ph type="ctrTitle"/>
          </p:nvPr>
        </p:nvSpPr>
        <p:spPr>
          <a:xfrm>
            <a:off x="247772" y="-20403"/>
            <a:ext cx="11471565" cy="1739347"/>
          </a:xfrm>
        </p:spPr>
        <p:txBody>
          <a:bodyPr/>
          <a:lstStyle/>
          <a:p>
            <a:r>
              <a:rPr lang="en-US" dirty="0"/>
              <a:t>Slide 1</a:t>
            </a:r>
          </a:p>
        </p:txBody>
      </p:sp>
      <p:sp>
        <p:nvSpPr>
          <p:cNvPr id="4" name="Rectangle 3">
            <a:extLst>
              <a:ext uri="{FF2B5EF4-FFF2-40B4-BE49-F238E27FC236}">
                <a16:creationId xmlns:a16="http://schemas.microsoft.com/office/drawing/2014/main" id="{F2A2D7DD-5041-4C4D-A523-F870B27AD1D4}"/>
              </a:ext>
            </a:extLst>
          </p:cNvPr>
          <p:cNvSpPr/>
          <p:nvPr/>
        </p:nvSpPr>
        <p:spPr>
          <a:xfrm>
            <a:off x="3355005" y="2499189"/>
            <a:ext cx="5482014" cy="1261884"/>
          </a:xfrm>
          <a:prstGeom prst="rect">
            <a:avLst/>
          </a:prstGeom>
          <a:noFill/>
        </p:spPr>
        <p:txBody>
          <a:bodyPr wrap="none" lIns="91440" tIns="45720" rIns="91440" bIns="45720">
            <a:spAutoFit/>
          </a:bodyPr>
          <a:lstStyle/>
          <a:p>
            <a:pPr algn="ctr"/>
            <a:r>
              <a:rPr lang="en-US" sz="4400" b="0" cap="none" spc="0" dirty="0">
                <a:ln w="0"/>
                <a:solidFill>
                  <a:schemeClr val="bg2"/>
                </a:solidFill>
                <a:latin typeface="Franklin Gothic Medium" panose="020B0603020102020204" pitchFamily="34" charset="0"/>
                <a:cs typeface="Segoe UI" panose="020B0502040204020203" pitchFamily="34" charset="0"/>
              </a:rPr>
              <a:t>Logistics Environment</a:t>
            </a:r>
          </a:p>
          <a:p>
            <a:pPr algn="ctr"/>
            <a:r>
              <a:rPr lang="en-US" sz="3200" dirty="0">
                <a:ln w="0"/>
                <a:solidFill>
                  <a:schemeClr val="bg2"/>
                </a:solidFill>
                <a:latin typeface="Franklin Gothic Medium" panose="020B0603020102020204" pitchFamily="34" charset="0"/>
                <a:cs typeface="Segoe UI" panose="020B0502040204020203" pitchFamily="34" charset="0"/>
              </a:rPr>
              <a:t>Chapter 2</a:t>
            </a:r>
            <a:endParaRPr lang="en-US" sz="3200" b="0" cap="none" spc="0" dirty="0">
              <a:ln w="0"/>
              <a:solidFill>
                <a:schemeClr val="bg2"/>
              </a:solidFill>
              <a:latin typeface="Franklin Gothic Medium" panose="020B0603020102020204" pitchFamily="34" charset="0"/>
              <a:cs typeface="Segoe UI" panose="020B0502040204020203" pitchFamily="34" charset="0"/>
            </a:endParaRPr>
          </a:p>
        </p:txBody>
      </p:sp>
    </p:spTree>
    <p:extLst>
      <p:ext uri="{BB962C8B-B14F-4D97-AF65-F5344CB8AC3E}">
        <p14:creationId xmlns:p14="http://schemas.microsoft.com/office/powerpoint/2010/main" val="2182161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7649-CF1A-47B4-80C6-417594238888}"/>
              </a:ext>
            </a:extLst>
          </p:cNvPr>
          <p:cNvSpPr>
            <a:spLocks noGrp="1"/>
          </p:cNvSpPr>
          <p:nvPr>
            <p:ph type="title"/>
          </p:nvPr>
        </p:nvSpPr>
        <p:spPr/>
        <p:txBody>
          <a:bodyPr/>
          <a:lstStyle/>
          <a:p>
            <a:r>
              <a:rPr lang="en-US" b="1" dirty="0"/>
              <a:t>Basic security measures</a:t>
            </a:r>
          </a:p>
        </p:txBody>
      </p:sp>
      <p:pic>
        <p:nvPicPr>
          <p:cNvPr id="4" name="Content Placeholder 3">
            <a:extLst>
              <a:ext uri="{FF2B5EF4-FFF2-40B4-BE49-F238E27FC236}">
                <a16:creationId xmlns:a16="http://schemas.microsoft.com/office/drawing/2014/main" id="{47E4F124-35E7-42A6-8B17-9CD6C987BE5F}"/>
              </a:ext>
            </a:extLst>
          </p:cNvPr>
          <p:cNvPicPr>
            <a:picLocks noGrp="1" noChangeAspect="1"/>
          </p:cNvPicPr>
          <p:nvPr>
            <p:ph idx="1"/>
          </p:nvPr>
        </p:nvPicPr>
        <p:blipFill>
          <a:blip r:embed="rId2"/>
          <a:stretch>
            <a:fillRect/>
          </a:stretch>
        </p:blipFill>
        <p:spPr>
          <a:xfrm>
            <a:off x="612432" y="2084387"/>
            <a:ext cx="6891261" cy="4206875"/>
          </a:xfrm>
          <a:prstGeom prst="rect">
            <a:avLst/>
          </a:prstGeom>
        </p:spPr>
      </p:pic>
      <p:pic>
        <p:nvPicPr>
          <p:cNvPr id="5" name="Picture 4">
            <a:extLst>
              <a:ext uri="{FF2B5EF4-FFF2-40B4-BE49-F238E27FC236}">
                <a16:creationId xmlns:a16="http://schemas.microsoft.com/office/drawing/2014/main" id="{BB7EB89F-2098-436C-AFFB-4B980DE72853}"/>
              </a:ext>
            </a:extLst>
          </p:cNvPr>
          <p:cNvPicPr>
            <a:picLocks noChangeAspect="1"/>
          </p:cNvPicPr>
          <p:nvPr/>
        </p:nvPicPr>
        <p:blipFill>
          <a:blip r:embed="rId3"/>
          <a:stretch>
            <a:fillRect/>
          </a:stretch>
        </p:blipFill>
        <p:spPr>
          <a:xfrm>
            <a:off x="7855352" y="2954438"/>
            <a:ext cx="3848099" cy="2862262"/>
          </a:xfrm>
          <a:prstGeom prst="rect">
            <a:avLst/>
          </a:prstGeom>
        </p:spPr>
      </p:pic>
      <p:sp>
        <p:nvSpPr>
          <p:cNvPr id="6" name="TextBox 5">
            <a:extLst>
              <a:ext uri="{FF2B5EF4-FFF2-40B4-BE49-F238E27FC236}">
                <a16:creationId xmlns:a16="http://schemas.microsoft.com/office/drawing/2014/main" id="{E7E0D315-CA5C-43BF-B376-308CD73CA00F}"/>
              </a:ext>
            </a:extLst>
          </p:cNvPr>
          <p:cNvSpPr txBox="1"/>
          <p:nvPr/>
        </p:nvSpPr>
        <p:spPr>
          <a:xfrm>
            <a:off x="7986532" y="2453833"/>
            <a:ext cx="3593036" cy="369332"/>
          </a:xfrm>
          <a:prstGeom prst="rect">
            <a:avLst/>
          </a:prstGeom>
          <a:noFill/>
        </p:spPr>
        <p:txBody>
          <a:bodyPr wrap="square" rtlCol="0">
            <a:spAutoFit/>
          </a:bodyPr>
          <a:lstStyle/>
          <a:p>
            <a:pPr algn="ctr"/>
            <a:r>
              <a:rPr lang="en-US" b="1" dirty="0"/>
              <a:t>PERSONNEL SECURITY</a:t>
            </a:r>
          </a:p>
        </p:txBody>
      </p:sp>
    </p:spTree>
    <p:extLst>
      <p:ext uri="{BB962C8B-B14F-4D97-AF65-F5344CB8AC3E}">
        <p14:creationId xmlns:p14="http://schemas.microsoft.com/office/powerpoint/2010/main" val="1373700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14EA-3905-49B5-B18B-362C7DC7AF22}"/>
              </a:ext>
            </a:extLst>
          </p:cNvPr>
          <p:cNvSpPr>
            <a:spLocks noGrp="1"/>
          </p:cNvSpPr>
          <p:nvPr>
            <p:ph type="title"/>
          </p:nvPr>
        </p:nvSpPr>
        <p:spPr/>
        <p:txBody>
          <a:bodyPr/>
          <a:lstStyle/>
          <a:p>
            <a:r>
              <a:rPr lang="en-US" b="1" dirty="0"/>
              <a:t>INTERNATIONAL SECURITY</a:t>
            </a:r>
          </a:p>
        </p:txBody>
      </p:sp>
      <p:pic>
        <p:nvPicPr>
          <p:cNvPr id="4" name="Content Placeholder 3">
            <a:extLst>
              <a:ext uri="{FF2B5EF4-FFF2-40B4-BE49-F238E27FC236}">
                <a16:creationId xmlns:a16="http://schemas.microsoft.com/office/drawing/2014/main" id="{BCE795C8-E0AE-426E-86C6-9F760C92C979}"/>
              </a:ext>
            </a:extLst>
          </p:cNvPr>
          <p:cNvPicPr>
            <a:picLocks noGrp="1" noChangeAspect="1"/>
          </p:cNvPicPr>
          <p:nvPr>
            <p:ph idx="1"/>
          </p:nvPr>
        </p:nvPicPr>
        <p:blipFill>
          <a:blip r:embed="rId2"/>
          <a:stretch>
            <a:fillRect/>
          </a:stretch>
        </p:blipFill>
        <p:spPr>
          <a:xfrm>
            <a:off x="312517" y="2188776"/>
            <a:ext cx="4587068" cy="3045615"/>
          </a:xfrm>
          <a:prstGeom prst="rect">
            <a:avLst/>
          </a:prstGeom>
        </p:spPr>
      </p:pic>
      <p:pic>
        <p:nvPicPr>
          <p:cNvPr id="5" name="Picture 4">
            <a:extLst>
              <a:ext uri="{FF2B5EF4-FFF2-40B4-BE49-F238E27FC236}">
                <a16:creationId xmlns:a16="http://schemas.microsoft.com/office/drawing/2014/main" id="{693E5B1B-9698-4B44-A6CA-B00F99C14281}"/>
              </a:ext>
            </a:extLst>
          </p:cNvPr>
          <p:cNvPicPr>
            <a:picLocks noChangeAspect="1"/>
          </p:cNvPicPr>
          <p:nvPr/>
        </p:nvPicPr>
        <p:blipFill>
          <a:blip r:embed="rId3"/>
          <a:stretch>
            <a:fillRect/>
          </a:stretch>
        </p:blipFill>
        <p:spPr>
          <a:xfrm>
            <a:off x="5609444" y="2083442"/>
            <a:ext cx="6333759" cy="404595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9493A34-8014-486F-A8B7-60AD539AF57F}"/>
                  </a:ext>
                </a:extLst>
              </p14:cNvPr>
              <p14:cNvContentPartPr/>
              <p14:nvPr/>
            </p14:nvContentPartPr>
            <p14:xfrm>
              <a:off x="1201194" y="2774177"/>
              <a:ext cx="2986920" cy="33120"/>
            </p14:xfrm>
          </p:contentPart>
        </mc:Choice>
        <mc:Fallback xmlns="">
          <p:pic>
            <p:nvPicPr>
              <p:cNvPr id="3" name="Ink 2">
                <a:extLst>
                  <a:ext uri="{FF2B5EF4-FFF2-40B4-BE49-F238E27FC236}">
                    <a16:creationId xmlns:a16="http://schemas.microsoft.com/office/drawing/2014/main" id="{79493A34-8014-486F-A8B7-60AD539AF57F}"/>
                  </a:ext>
                </a:extLst>
              </p:cNvPr>
              <p:cNvPicPr/>
              <p:nvPr/>
            </p:nvPicPr>
            <p:blipFill>
              <a:blip r:embed="rId5"/>
              <a:stretch>
                <a:fillRect/>
              </a:stretch>
            </p:blipFill>
            <p:spPr>
              <a:xfrm>
                <a:off x="1147554" y="2666537"/>
                <a:ext cx="30945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1F63E5B-6EB7-473F-ABF1-B55EA0FE4ABC}"/>
                  </a:ext>
                </a:extLst>
              </p14:cNvPr>
              <p14:cNvContentPartPr/>
              <p14:nvPr/>
            </p14:nvContentPartPr>
            <p14:xfrm>
              <a:off x="1732914" y="3241457"/>
              <a:ext cx="1934640" cy="12240"/>
            </p14:xfrm>
          </p:contentPart>
        </mc:Choice>
        <mc:Fallback xmlns="">
          <p:pic>
            <p:nvPicPr>
              <p:cNvPr id="6" name="Ink 5">
                <a:extLst>
                  <a:ext uri="{FF2B5EF4-FFF2-40B4-BE49-F238E27FC236}">
                    <a16:creationId xmlns:a16="http://schemas.microsoft.com/office/drawing/2014/main" id="{41F63E5B-6EB7-473F-ABF1-B55EA0FE4ABC}"/>
                  </a:ext>
                </a:extLst>
              </p:cNvPr>
              <p:cNvPicPr/>
              <p:nvPr/>
            </p:nvPicPr>
            <p:blipFill>
              <a:blip r:embed="rId7"/>
              <a:stretch>
                <a:fillRect/>
              </a:stretch>
            </p:blipFill>
            <p:spPr>
              <a:xfrm>
                <a:off x="1679274" y="3133817"/>
                <a:ext cx="20422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51F4144-7573-4255-B826-6BDB0E611747}"/>
                  </a:ext>
                </a:extLst>
              </p14:cNvPr>
              <p14:cNvContentPartPr/>
              <p14:nvPr/>
            </p14:nvContentPartPr>
            <p14:xfrm>
              <a:off x="1764594" y="3656897"/>
              <a:ext cx="2184480" cy="51120"/>
            </p14:xfrm>
          </p:contentPart>
        </mc:Choice>
        <mc:Fallback xmlns="">
          <p:pic>
            <p:nvPicPr>
              <p:cNvPr id="7" name="Ink 6">
                <a:extLst>
                  <a:ext uri="{FF2B5EF4-FFF2-40B4-BE49-F238E27FC236}">
                    <a16:creationId xmlns:a16="http://schemas.microsoft.com/office/drawing/2014/main" id="{F51F4144-7573-4255-B826-6BDB0E611747}"/>
                  </a:ext>
                </a:extLst>
              </p:cNvPr>
              <p:cNvPicPr/>
              <p:nvPr/>
            </p:nvPicPr>
            <p:blipFill>
              <a:blip r:embed="rId9"/>
              <a:stretch>
                <a:fillRect/>
              </a:stretch>
            </p:blipFill>
            <p:spPr>
              <a:xfrm>
                <a:off x="1710954" y="3549257"/>
                <a:ext cx="22921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64C4B728-59CE-4EAF-94FE-0965FA634FFF}"/>
                  </a:ext>
                </a:extLst>
              </p14:cNvPr>
              <p14:cNvContentPartPr/>
              <p14:nvPr/>
            </p14:nvContentPartPr>
            <p14:xfrm>
              <a:off x="1084194" y="3901337"/>
              <a:ext cx="2752200" cy="44280"/>
            </p14:xfrm>
          </p:contentPart>
        </mc:Choice>
        <mc:Fallback xmlns="">
          <p:pic>
            <p:nvPicPr>
              <p:cNvPr id="8" name="Ink 7">
                <a:extLst>
                  <a:ext uri="{FF2B5EF4-FFF2-40B4-BE49-F238E27FC236}">
                    <a16:creationId xmlns:a16="http://schemas.microsoft.com/office/drawing/2014/main" id="{64C4B728-59CE-4EAF-94FE-0965FA634FFF}"/>
                  </a:ext>
                </a:extLst>
              </p:cNvPr>
              <p:cNvPicPr/>
              <p:nvPr/>
            </p:nvPicPr>
            <p:blipFill>
              <a:blip r:embed="rId11"/>
              <a:stretch>
                <a:fillRect/>
              </a:stretch>
            </p:blipFill>
            <p:spPr>
              <a:xfrm>
                <a:off x="1030554" y="3793697"/>
                <a:ext cx="2859840" cy="259920"/>
              </a:xfrm>
              <a:prstGeom prst="rect">
                <a:avLst/>
              </a:prstGeom>
            </p:spPr>
          </p:pic>
        </mc:Fallback>
      </mc:AlternateContent>
    </p:spTree>
    <p:extLst>
      <p:ext uri="{BB962C8B-B14F-4D97-AF65-F5344CB8AC3E}">
        <p14:creationId xmlns:p14="http://schemas.microsoft.com/office/powerpoint/2010/main" val="4088758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775D1-808F-4329-ABD0-2AEE8D66BE44}"/>
              </a:ext>
            </a:extLst>
          </p:cNvPr>
          <p:cNvSpPr>
            <a:spLocks noGrp="1"/>
          </p:cNvSpPr>
          <p:nvPr>
            <p:ph type="title"/>
          </p:nvPr>
        </p:nvSpPr>
        <p:spPr/>
        <p:txBody>
          <a:bodyPr/>
          <a:lstStyle/>
          <a:p>
            <a:r>
              <a:rPr lang="en-US" b="1" dirty="0"/>
              <a:t>Free trade zones</a:t>
            </a:r>
          </a:p>
        </p:txBody>
      </p:sp>
      <p:pic>
        <p:nvPicPr>
          <p:cNvPr id="4" name="Content Placeholder 3">
            <a:extLst>
              <a:ext uri="{FF2B5EF4-FFF2-40B4-BE49-F238E27FC236}">
                <a16:creationId xmlns:a16="http://schemas.microsoft.com/office/drawing/2014/main" id="{21AB8339-C7D9-404E-9E7E-FD0B66B2DDD9}"/>
              </a:ext>
            </a:extLst>
          </p:cNvPr>
          <p:cNvPicPr>
            <a:picLocks noGrp="1" noChangeAspect="1"/>
          </p:cNvPicPr>
          <p:nvPr>
            <p:ph idx="1"/>
          </p:nvPr>
        </p:nvPicPr>
        <p:blipFill>
          <a:blip r:embed="rId2"/>
          <a:stretch>
            <a:fillRect/>
          </a:stretch>
        </p:blipFill>
        <p:spPr>
          <a:xfrm>
            <a:off x="4003273" y="2210765"/>
            <a:ext cx="3682608" cy="3351835"/>
          </a:xfrm>
          <a:prstGeom prst="rect">
            <a:avLst/>
          </a:prstGeom>
        </p:spPr>
      </p:pic>
    </p:spTree>
    <p:extLst>
      <p:ext uri="{BB962C8B-B14F-4D97-AF65-F5344CB8AC3E}">
        <p14:creationId xmlns:p14="http://schemas.microsoft.com/office/powerpoint/2010/main" val="3402427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3F259-9B28-475B-9079-D8A8CD664575}"/>
              </a:ext>
            </a:extLst>
          </p:cNvPr>
          <p:cNvSpPr>
            <a:spLocks noGrp="1"/>
          </p:cNvSpPr>
          <p:nvPr>
            <p:ph type="title"/>
          </p:nvPr>
        </p:nvSpPr>
        <p:spPr/>
        <p:txBody>
          <a:bodyPr>
            <a:normAutofit/>
          </a:bodyPr>
          <a:lstStyle/>
          <a:p>
            <a:r>
              <a:rPr lang="en-US" sz="3200" b="1" dirty="0"/>
              <a:t>Elements of the global supply</a:t>
            </a:r>
            <a:br>
              <a:rPr lang="en-US" sz="3200" b="1" dirty="0"/>
            </a:br>
            <a:r>
              <a:rPr lang="en-US" sz="3200" b="1" dirty="0"/>
              <a:t>chain life cycle</a:t>
            </a:r>
          </a:p>
        </p:txBody>
      </p:sp>
      <p:sp>
        <p:nvSpPr>
          <p:cNvPr id="5" name="Content Placeholder 4">
            <a:extLst>
              <a:ext uri="{FF2B5EF4-FFF2-40B4-BE49-F238E27FC236}">
                <a16:creationId xmlns:a16="http://schemas.microsoft.com/office/drawing/2014/main" id="{87AC1C79-1BAF-4624-92E0-558142055716}"/>
              </a:ext>
            </a:extLst>
          </p:cNvPr>
          <p:cNvSpPr>
            <a:spLocks noGrp="1"/>
          </p:cNvSpPr>
          <p:nvPr>
            <p:ph idx="1"/>
          </p:nvPr>
        </p:nvSpPr>
        <p:spPr/>
        <p:txBody>
          <a:bodyPr/>
          <a:lstStyle/>
          <a:p>
            <a:r>
              <a:rPr lang="en-US" b="1" dirty="0">
                <a:solidFill>
                  <a:srgbClr val="FFC000"/>
                </a:solidFill>
              </a:rPr>
              <a:t>Raw Material Providers </a:t>
            </a:r>
            <a:r>
              <a:rPr lang="en-US" dirty="0"/>
              <a:t>– mines and farms that extract the raw materials needed to product a product</a:t>
            </a:r>
          </a:p>
          <a:p>
            <a:r>
              <a:rPr lang="en-US" b="1" dirty="0">
                <a:solidFill>
                  <a:srgbClr val="FFC000"/>
                </a:solidFill>
              </a:rPr>
              <a:t>Production Facilities </a:t>
            </a:r>
            <a:r>
              <a:rPr lang="en-US" dirty="0"/>
              <a:t>– sites that convert raw materials into manufactured products</a:t>
            </a:r>
          </a:p>
          <a:p>
            <a:r>
              <a:rPr lang="en-US" b="1" dirty="0">
                <a:solidFill>
                  <a:srgbClr val="FFC000"/>
                </a:solidFill>
              </a:rPr>
              <a:t>Warehouses and Distribution Centers </a:t>
            </a:r>
            <a:r>
              <a:rPr lang="en-US" dirty="0"/>
              <a:t>– places where materials are stored for future use or through which materials are passed on to transporters</a:t>
            </a:r>
          </a:p>
          <a:p>
            <a:pPr lvl="2"/>
            <a:r>
              <a:rPr lang="en-US" dirty="0"/>
              <a:t>Warehouses – focus more on storage and inventory</a:t>
            </a:r>
          </a:p>
          <a:p>
            <a:pPr lvl="2"/>
            <a:r>
              <a:rPr lang="en-US" dirty="0"/>
              <a:t>Distribution Centers – focus more on movement of finished goods to a transporter</a:t>
            </a:r>
          </a:p>
          <a:p>
            <a:r>
              <a:rPr lang="en-US" b="1" dirty="0">
                <a:solidFill>
                  <a:srgbClr val="FFC000"/>
                </a:solidFill>
              </a:rPr>
              <a:t>Transportation</a:t>
            </a:r>
            <a:r>
              <a:rPr lang="en-US" dirty="0"/>
              <a:t> – material transporters who deliver materials to manufacturers, retailers, and consumers through various modes</a:t>
            </a:r>
          </a:p>
        </p:txBody>
      </p:sp>
    </p:spTree>
    <p:extLst>
      <p:ext uri="{BB962C8B-B14F-4D97-AF65-F5344CB8AC3E}">
        <p14:creationId xmlns:p14="http://schemas.microsoft.com/office/powerpoint/2010/main" val="2996316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4D4A-FFBA-4880-AED2-F5511EF4B15C}"/>
              </a:ext>
            </a:extLst>
          </p:cNvPr>
          <p:cNvSpPr>
            <a:spLocks noGrp="1"/>
          </p:cNvSpPr>
          <p:nvPr>
            <p:ph type="title"/>
          </p:nvPr>
        </p:nvSpPr>
        <p:spPr/>
        <p:txBody>
          <a:bodyPr/>
          <a:lstStyle/>
          <a:p>
            <a:r>
              <a:rPr lang="en-US" b="1" dirty="0"/>
              <a:t>OTHER SECURITY REGULATIONS</a:t>
            </a:r>
          </a:p>
        </p:txBody>
      </p:sp>
      <p:pic>
        <p:nvPicPr>
          <p:cNvPr id="4" name="Content Placeholder 3">
            <a:extLst>
              <a:ext uri="{FF2B5EF4-FFF2-40B4-BE49-F238E27FC236}">
                <a16:creationId xmlns:a16="http://schemas.microsoft.com/office/drawing/2014/main" id="{7C5EC908-2C63-4ABE-A218-BF3797D54897}"/>
              </a:ext>
            </a:extLst>
          </p:cNvPr>
          <p:cNvPicPr>
            <a:picLocks noGrp="1" noChangeAspect="1"/>
          </p:cNvPicPr>
          <p:nvPr>
            <p:ph idx="1"/>
          </p:nvPr>
        </p:nvPicPr>
        <p:blipFill>
          <a:blip r:embed="rId2"/>
          <a:stretch>
            <a:fillRect/>
          </a:stretch>
        </p:blipFill>
        <p:spPr>
          <a:xfrm>
            <a:off x="2047081" y="2047875"/>
            <a:ext cx="8096250" cy="4133850"/>
          </a:xfrm>
          <a:prstGeom prst="rect">
            <a:avLst/>
          </a:prstGeom>
        </p:spPr>
      </p:pic>
      <p:cxnSp>
        <p:nvCxnSpPr>
          <p:cNvPr id="5" name="Straight Connector 4">
            <a:extLst>
              <a:ext uri="{FF2B5EF4-FFF2-40B4-BE49-F238E27FC236}">
                <a16:creationId xmlns:a16="http://schemas.microsoft.com/office/drawing/2014/main" id="{3CDA7FD2-37CD-4C76-AE93-D39BAE4399EB}"/>
              </a:ext>
            </a:extLst>
          </p:cNvPr>
          <p:cNvCxnSpPr/>
          <p:nvPr/>
        </p:nvCxnSpPr>
        <p:spPr>
          <a:xfrm>
            <a:off x="2047081" y="3692324"/>
            <a:ext cx="8096250"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F3E335E-F78A-4B37-B904-C9F3BA3311FE}"/>
                  </a:ext>
                </a:extLst>
              </p14:cNvPr>
              <p14:cNvContentPartPr/>
              <p14:nvPr/>
            </p14:nvContentPartPr>
            <p14:xfrm>
              <a:off x="6794154" y="2477177"/>
              <a:ext cx="2457720" cy="43560"/>
            </p14:xfrm>
          </p:contentPart>
        </mc:Choice>
        <mc:Fallback xmlns="">
          <p:pic>
            <p:nvPicPr>
              <p:cNvPr id="3" name="Ink 2">
                <a:extLst>
                  <a:ext uri="{FF2B5EF4-FFF2-40B4-BE49-F238E27FC236}">
                    <a16:creationId xmlns:a16="http://schemas.microsoft.com/office/drawing/2014/main" id="{6F3E335E-F78A-4B37-B904-C9F3BA3311FE}"/>
                  </a:ext>
                </a:extLst>
              </p:cNvPr>
              <p:cNvPicPr/>
              <p:nvPr/>
            </p:nvPicPr>
            <p:blipFill>
              <a:blip r:embed="rId4"/>
              <a:stretch>
                <a:fillRect/>
              </a:stretch>
            </p:blipFill>
            <p:spPr>
              <a:xfrm>
                <a:off x="6740154" y="2369177"/>
                <a:ext cx="25653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9C930592-351D-4C92-8A58-55350B21D7B5}"/>
                  </a:ext>
                </a:extLst>
              </p14:cNvPr>
              <p14:cNvContentPartPr/>
              <p14:nvPr/>
            </p14:nvContentPartPr>
            <p14:xfrm>
              <a:off x="4529034" y="2689217"/>
              <a:ext cx="668160" cy="21960"/>
            </p14:xfrm>
          </p:contentPart>
        </mc:Choice>
        <mc:Fallback xmlns="">
          <p:pic>
            <p:nvPicPr>
              <p:cNvPr id="6" name="Ink 5">
                <a:extLst>
                  <a:ext uri="{FF2B5EF4-FFF2-40B4-BE49-F238E27FC236}">
                    <a16:creationId xmlns:a16="http://schemas.microsoft.com/office/drawing/2014/main" id="{9C930592-351D-4C92-8A58-55350B21D7B5}"/>
                  </a:ext>
                </a:extLst>
              </p:cNvPr>
              <p:cNvPicPr/>
              <p:nvPr/>
            </p:nvPicPr>
            <p:blipFill>
              <a:blip r:embed="rId6"/>
              <a:stretch>
                <a:fillRect/>
              </a:stretch>
            </p:blipFill>
            <p:spPr>
              <a:xfrm>
                <a:off x="4475394" y="2581577"/>
                <a:ext cx="7758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C77C75F8-B50C-4EED-83D6-EE2F3B0A2430}"/>
                  </a:ext>
                </a:extLst>
              </p14:cNvPr>
              <p14:cNvContentPartPr/>
              <p14:nvPr/>
            </p14:nvContentPartPr>
            <p14:xfrm>
              <a:off x="4975434" y="4029137"/>
              <a:ext cx="4794480" cy="109800"/>
            </p14:xfrm>
          </p:contentPart>
        </mc:Choice>
        <mc:Fallback xmlns="">
          <p:pic>
            <p:nvPicPr>
              <p:cNvPr id="7" name="Ink 6">
                <a:extLst>
                  <a:ext uri="{FF2B5EF4-FFF2-40B4-BE49-F238E27FC236}">
                    <a16:creationId xmlns:a16="http://schemas.microsoft.com/office/drawing/2014/main" id="{C77C75F8-B50C-4EED-83D6-EE2F3B0A2430}"/>
                  </a:ext>
                </a:extLst>
              </p:cNvPr>
              <p:cNvPicPr/>
              <p:nvPr/>
            </p:nvPicPr>
            <p:blipFill>
              <a:blip r:embed="rId8"/>
              <a:stretch>
                <a:fillRect/>
              </a:stretch>
            </p:blipFill>
            <p:spPr>
              <a:xfrm>
                <a:off x="4921794" y="3921137"/>
                <a:ext cx="49021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D5DAB6E-49EF-4820-9DF3-90D7BB607503}"/>
                  </a:ext>
                </a:extLst>
              </p14:cNvPr>
              <p14:cNvContentPartPr/>
              <p14:nvPr/>
            </p14:nvContentPartPr>
            <p14:xfrm>
              <a:off x="4571874" y="4337657"/>
              <a:ext cx="2752920" cy="32760"/>
            </p14:xfrm>
          </p:contentPart>
        </mc:Choice>
        <mc:Fallback xmlns="">
          <p:pic>
            <p:nvPicPr>
              <p:cNvPr id="8" name="Ink 7">
                <a:extLst>
                  <a:ext uri="{FF2B5EF4-FFF2-40B4-BE49-F238E27FC236}">
                    <a16:creationId xmlns:a16="http://schemas.microsoft.com/office/drawing/2014/main" id="{ED5DAB6E-49EF-4820-9DF3-90D7BB607503}"/>
                  </a:ext>
                </a:extLst>
              </p:cNvPr>
              <p:cNvPicPr/>
              <p:nvPr/>
            </p:nvPicPr>
            <p:blipFill>
              <a:blip r:embed="rId10"/>
              <a:stretch>
                <a:fillRect/>
              </a:stretch>
            </p:blipFill>
            <p:spPr>
              <a:xfrm>
                <a:off x="4517874" y="4230017"/>
                <a:ext cx="2860560" cy="248400"/>
              </a:xfrm>
              <a:prstGeom prst="rect">
                <a:avLst/>
              </a:prstGeom>
            </p:spPr>
          </p:pic>
        </mc:Fallback>
      </mc:AlternateContent>
    </p:spTree>
    <p:extLst>
      <p:ext uri="{BB962C8B-B14F-4D97-AF65-F5344CB8AC3E}">
        <p14:creationId xmlns:p14="http://schemas.microsoft.com/office/powerpoint/2010/main" val="2213727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4D4A-FFBA-4880-AED2-F5511EF4B15C}"/>
              </a:ext>
            </a:extLst>
          </p:cNvPr>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b="1" kern="1200" cap="all" baseline="0">
                <a:latin typeface="+mj-lt"/>
                <a:ea typeface="+mj-ea"/>
                <a:cs typeface="+mj-cs"/>
              </a:rPr>
              <a:t>OTHER SECURITY REGULATIONS</a:t>
            </a:r>
          </a:p>
        </p:txBody>
      </p:sp>
      <p:pic>
        <p:nvPicPr>
          <p:cNvPr id="4" name="Content Placeholder 3">
            <a:extLst>
              <a:ext uri="{FF2B5EF4-FFF2-40B4-BE49-F238E27FC236}">
                <a16:creationId xmlns:a16="http://schemas.microsoft.com/office/drawing/2014/main" id="{127A4ED2-7E2E-4091-9AB5-37DACB36E047}"/>
              </a:ext>
            </a:extLst>
          </p:cNvPr>
          <p:cNvPicPr>
            <a:picLocks noGrp="1" noChangeAspect="1"/>
          </p:cNvPicPr>
          <p:nvPr>
            <p:ph sz="half" idx="1"/>
          </p:nvPr>
        </p:nvPicPr>
        <p:blipFill>
          <a:blip r:embed="rId2"/>
          <a:stretch>
            <a:fillRect/>
          </a:stretch>
        </p:blipFill>
        <p:spPr>
          <a:xfrm>
            <a:off x="316375" y="2760811"/>
            <a:ext cx="6218709" cy="1822764"/>
          </a:xfrm>
          <a:prstGeom prst="rect">
            <a:avLst/>
          </a:prstGeom>
          <a:noFill/>
        </p:spPr>
      </p:pic>
      <p:sp>
        <p:nvSpPr>
          <p:cNvPr id="6" name="TextBox 5">
            <a:extLst>
              <a:ext uri="{FF2B5EF4-FFF2-40B4-BE49-F238E27FC236}">
                <a16:creationId xmlns:a16="http://schemas.microsoft.com/office/drawing/2014/main" id="{0AD3F93D-D9C5-466A-99A9-0337EB90408D}"/>
              </a:ext>
            </a:extLst>
          </p:cNvPr>
          <p:cNvSpPr txBox="1"/>
          <p:nvPr/>
        </p:nvSpPr>
        <p:spPr>
          <a:xfrm>
            <a:off x="7349923" y="2011680"/>
            <a:ext cx="4525702" cy="4206240"/>
          </a:xfrm>
          <a:prstGeom prst="rect">
            <a:avLst/>
          </a:prstGeom>
        </p:spPr>
        <p:txBody>
          <a:bodyPr vert="horz" lIns="91440" tIns="45720" rIns="91440" bIns="45720" rtlCol="0">
            <a:normAutofit/>
          </a:bodyPr>
          <a:lstStyle/>
          <a:p>
            <a:pPr defTabSz="914400">
              <a:lnSpc>
                <a:spcPct val="90000"/>
              </a:lnSpc>
              <a:spcAft>
                <a:spcPts val="600"/>
              </a:spcAft>
              <a:buClr>
                <a:schemeClr val="tx1"/>
              </a:buClr>
            </a:pPr>
            <a:r>
              <a:rPr lang="en-US" sz="2200" b="1" u="sng" dirty="0"/>
              <a:t>Timings for Advance Manifests:</a:t>
            </a:r>
          </a:p>
          <a:p>
            <a:pPr defTabSz="914400">
              <a:lnSpc>
                <a:spcPct val="90000"/>
              </a:lnSpc>
              <a:spcAft>
                <a:spcPts val="600"/>
              </a:spcAft>
              <a:buClr>
                <a:schemeClr val="tx1"/>
              </a:buClr>
            </a:pPr>
            <a:endParaRPr lang="en-US" sz="2200" u="sng" dirty="0"/>
          </a:p>
          <a:p>
            <a:pPr marL="285750" indent="-182880" defTabSz="914400">
              <a:lnSpc>
                <a:spcPct val="90000"/>
              </a:lnSpc>
              <a:spcAft>
                <a:spcPts val="600"/>
              </a:spcAft>
              <a:buClr>
                <a:schemeClr val="tx1"/>
              </a:buClr>
              <a:buFont typeface="Wingdings" pitchFamily="2" charset="2"/>
              <a:buChar char=""/>
            </a:pPr>
            <a:r>
              <a:rPr lang="en-US" sz="2200" b="1" dirty="0">
                <a:solidFill>
                  <a:schemeClr val="bg2">
                    <a:lumMod val="50000"/>
                  </a:schemeClr>
                </a:solidFill>
              </a:rPr>
              <a:t>Sea Vessels </a:t>
            </a:r>
            <a:r>
              <a:rPr lang="en-US" sz="2200" b="1" dirty="0"/>
              <a:t>– 24 hours before loading</a:t>
            </a:r>
          </a:p>
          <a:p>
            <a:pPr marL="285750" indent="-182880" defTabSz="914400">
              <a:lnSpc>
                <a:spcPct val="90000"/>
              </a:lnSpc>
              <a:spcAft>
                <a:spcPts val="600"/>
              </a:spcAft>
              <a:buClr>
                <a:schemeClr val="tx1"/>
              </a:buClr>
              <a:buFont typeface="Wingdings" pitchFamily="2" charset="2"/>
              <a:buChar char=""/>
            </a:pPr>
            <a:r>
              <a:rPr lang="en-US" sz="2200" b="1" dirty="0">
                <a:solidFill>
                  <a:schemeClr val="bg2">
                    <a:lumMod val="50000"/>
                  </a:schemeClr>
                </a:solidFill>
              </a:rPr>
              <a:t>Aircraft</a:t>
            </a:r>
            <a:r>
              <a:rPr lang="en-US" sz="2200" b="1" dirty="0"/>
              <a:t> – 4 hours before wheels up from North, Central and South America above the equator</a:t>
            </a:r>
          </a:p>
          <a:p>
            <a:pPr marL="285750" indent="-182880" defTabSz="914400">
              <a:lnSpc>
                <a:spcPct val="90000"/>
              </a:lnSpc>
              <a:spcAft>
                <a:spcPts val="600"/>
              </a:spcAft>
              <a:buClr>
                <a:schemeClr val="tx1"/>
              </a:buClr>
              <a:buFont typeface="Wingdings" pitchFamily="2" charset="2"/>
              <a:buChar char=""/>
            </a:pPr>
            <a:r>
              <a:rPr lang="en-US" sz="2200" b="1" dirty="0">
                <a:solidFill>
                  <a:schemeClr val="bg2">
                    <a:lumMod val="50000"/>
                  </a:schemeClr>
                </a:solidFill>
              </a:rPr>
              <a:t>Rail</a:t>
            </a:r>
            <a:r>
              <a:rPr lang="en-US" sz="2200" b="1" dirty="0"/>
              <a:t> – 2 hours prior</a:t>
            </a:r>
          </a:p>
          <a:p>
            <a:pPr marL="285750" indent="-182880" defTabSz="914400">
              <a:lnSpc>
                <a:spcPct val="90000"/>
              </a:lnSpc>
              <a:spcAft>
                <a:spcPts val="600"/>
              </a:spcAft>
              <a:buClr>
                <a:schemeClr val="tx1"/>
              </a:buClr>
              <a:buFont typeface="Wingdings" pitchFamily="2" charset="2"/>
              <a:buChar char=""/>
            </a:pPr>
            <a:r>
              <a:rPr lang="en-US" sz="2200" b="1" dirty="0">
                <a:solidFill>
                  <a:schemeClr val="bg2">
                    <a:lumMod val="50000"/>
                  </a:schemeClr>
                </a:solidFill>
              </a:rPr>
              <a:t>Trucks</a:t>
            </a:r>
            <a:r>
              <a:rPr lang="en-US" sz="2200" b="1" dirty="0"/>
              <a:t> – 1-hour prior</a:t>
            </a:r>
          </a:p>
          <a:p>
            <a:pPr marL="742950" lvl="1" indent="-182880" defTabSz="914400">
              <a:lnSpc>
                <a:spcPct val="90000"/>
              </a:lnSpc>
              <a:spcAft>
                <a:spcPts val="600"/>
              </a:spcAft>
              <a:buClr>
                <a:schemeClr val="tx1"/>
              </a:buClr>
              <a:buFont typeface="Wingdings" pitchFamily="2" charset="2"/>
              <a:buChar char=""/>
            </a:pPr>
            <a:r>
              <a:rPr lang="en-US" sz="2200" b="1" dirty="0"/>
              <a:t>	FAST Trucks – ½ hour prior</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0A242FE-F78C-41C0-AFA0-85786A8A4278}"/>
                  </a:ext>
                </a:extLst>
              </p14:cNvPr>
              <p14:cNvContentPartPr/>
              <p14:nvPr/>
            </p14:nvContentPartPr>
            <p14:xfrm>
              <a:off x="7506234" y="2200697"/>
              <a:ext cx="3658680" cy="96840"/>
            </p14:xfrm>
          </p:contentPart>
        </mc:Choice>
        <mc:Fallback xmlns="">
          <p:pic>
            <p:nvPicPr>
              <p:cNvPr id="3" name="Ink 2">
                <a:extLst>
                  <a:ext uri="{FF2B5EF4-FFF2-40B4-BE49-F238E27FC236}">
                    <a16:creationId xmlns:a16="http://schemas.microsoft.com/office/drawing/2014/main" id="{90A242FE-F78C-41C0-AFA0-85786A8A4278}"/>
                  </a:ext>
                </a:extLst>
              </p:cNvPr>
              <p:cNvPicPr/>
              <p:nvPr/>
            </p:nvPicPr>
            <p:blipFill>
              <a:blip r:embed="rId4"/>
              <a:stretch>
                <a:fillRect/>
              </a:stretch>
            </p:blipFill>
            <p:spPr>
              <a:xfrm>
                <a:off x="7452234" y="2092697"/>
                <a:ext cx="376632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076448A-A381-4405-ABA0-B12C245BD274}"/>
                  </a:ext>
                </a:extLst>
              </p14:cNvPr>
              <p14:cNvContentPartPr/>
              <p14:nvPr/>
            </p14:nvContentPartPr>
            <p14:xfrm>
              <a:off x="2243394" y="3337217"/>
              <a:ext cx="3731400" cy="23400"/>
            </p14:xfrm>
          </p:contentPart>
        </mc:Choice>
        <mc:Fallback xmlns="">
          <p:pic>
            <p:nvPicPr>
              <p:cNvPr id="5" name="Ink 4">
                <a:extLst>
                  <a:ext uri="{FF2B5EF4-FFF2-40B4-BE49-F238E27FC236}">
                    <a16:creationId xmlns:a16="http://schemas.microsoft.com/office/drawing/2014/main" id="{3076448A-A381-4405-ABA0-B12C245BD274}"/>
                  </a:ext>
                </a:extLst>
              </p:cNvPr>
              <p:cNvPicPr/>
              <p:nvPr/>
            </p:nvPicPr>
            <p:blipFill>
              <a:blip r:embed="rId6"/>
              <a:stretch>
                <a:fillRect/>
              </a:stretch>
            </p:blipFill>
            <p:spPr>
              <a:xfrm>
                <a:off x="2189394" y="3229577"/>
                <a:ext cx="3839040" cy="239040"/>
              </a:xfrm>
              <a:prstGeom prst="rect">
                <a:avLst/>
              </a:prstGeom>
            </p:spPr>
          </p:pic>
        </mc:Fallback>
      </mc:AlternateContent>
    </p:spTree>
    <p:extLst>
      <p:ext uri="{BB962C8B-B14F-4D97-AF65-F5344CB8AC3E}">
        <p14:creationId xmlns:p14="http://schemas.microsoft.com/office/powerpoint/2010/main" val="2773333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ED91-A808-41DF-B8FE-61E5A6D8FD53}"/>
              </a:ext>
            </a:extLst>
          </p:cNvPr>
          <p:cNvSpPr>
            <a:spLocks noGrp="1"/>
          </p:cNvSpPr>
          <p:nvPr>
            <p:ph type="title"/>
          </p:nvPr>
        </p:nvSpPr>
        <p:spPr>
          <a:xfrm>
            <a:off x="1202919" y="284176"/>
            <a:ext cx="9784080" cy="1508760"/>
          </a:xfrm>
          <a:prstGeom prst="rect">
            <a:avLst/>
          </a:prstGeom>
        </p:spPr>
        <p:txBody>
          <a:bodyPr anchor="ctr">
            <a:normAutofit/>
          </a:bodyPr>
          <a:lstStyle/>
          <a:p>
            <a:r>
              <a:rPr lang="en-US" b="1" dirty="0"/>
              <a:t>Other security regulations</a:t>
            </a:r>
          </a:p>
        </p:txBody>
      </p:sp>
      <p:sp>
        <p:nvSpPr>
          <p:cNvPr id="3" name="Content Placeholder 2">
            <a:extLst>
              <a:ext uri="{FF2B5EF4-FFF2-40B4-BE49-F238E27FC236}">
                <a16:creationId xmlns:a16="http://schemas.microsoft.com/office/drawing/2014/main" id="{27A1DE87-1D2D-4EBD-8F23-B807FCB9728F}"/>
              </a:ext>
            </a:extLst>
          </p:cNvPr>
          <p:cNvSpPr>
            <a:spLocks noGrp="1"/>
          </p:cNvSpPr>
          <p:nvPr>
            <p:ph sz="half" idx="1"/>
          </p:nvPr>
        </p:nvSpPr>
        <p:spPr>
          <a:xfrm>
            <a:off x="1205344" y="2011680"/>
            <a:ext cx="4754880" cy="4206240"/>
          </a:xfrm>
          <a:prstGeom prst="rect">
            <a:avLst/>
          </a:prstGeom>
        </p:spPr>
        <p:txBody>
          <a:bodyPr>
            <a:normAutofit/>
          </a:bodyPr>
          <a:lstStyle/>
          <a:p>
            <a:pPr marL="0" indent="0">
              <a:buNone/>
            </a:pPr>
            <a:r>
              <a:rPr lang="en-US" b="1" dirty="0"/>
              <a:t>Interconnection Security Agreement (ISA)</a:t>
            </a:r>
          </a:p>
          <a:p>
            <a:r>
              <a:rPr lang="en-US" dirty="0"/>
              <a:t>Federally mandated for any system, contractor, or agency that touches the federal IT system</a:t>
            </a:r>
          </a:p>
        </p:txBody>
      </p:sp>
      <p:pic>
        <p:nvPicPr>
          <p:cNvPr id="5" name="Content Placeholder 4">
            <a:extLst>
              <a:ext uri="{FF2B5EF4-FFF2-40B4-BE49-F238E27FC236}">
                <a16:creationId xmlns:a16="http://schemas.microsoft.com/office/drawing/2014/main" id="{4E2D5D8A-D997-451D-98AF-8F59ADE6583A}"/>
              </a:ext>
            </a:extLst>
          </p:cNvPr>
          <p:cNvPicPr>
            <a:picLocks noGrp="1" noChangeAspect="1"/>
          </p:cNvPicPr>
          <p:nvPr>
            <p:ph sz="half" idx="2"/>
          </p:nvPr>
        </p:nvPicPr>
        <p:blipFill>
          <a:blip r:embed="rId2"/>
          <a:stretch>
            <a:fillRect/>
          </a:stretch>
        </p:blipFill>
        <p:spPr>
          <a:xfrm>
            <a:off x="6797551" y="2329521"/>
            <a:ext cx="4754880" cy="2852928"/>
          </a:xfrm>
          <a:prstGeom prst="rect">
            <a:avLst/>
          </a:prstGeom>
          <a:noFill/>
        </p:spPr>
      </p:pic>
    </p:spTree>
    <p:extLst>
      <p:ext uri="{BB962C8B-B14F-4D97-AF65-F5344CB8AC3E}">
        <p14:creationId xmlns:p14="http://schemas.microsoft.com/office/powerpoint/2010/main" val="2276960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9A257-614C-4D15-86F2-93B7E1ACAB70}"/>
              </a:ext>
            </a:extLst>
          </p:cNvPr>
          <p:cNvSpPr>
            <a:spLocks noGrp="1"/>
          </p:cNvSpPr>
          <p:nvPr>
            <p:ph type="title"/>
          </p:nvPr>
        </p:nvSpPr>
        <p:spPr>
          <a:xfrm>
            <a:off x="1202919" y="284176"/>
            <a:ext cx="9784080" cy="1508760"/>
          </a:xfrm>
          <a:prstGeom prst="rect">
            <a:avLst/>
          </a:prstGeom>
        </p:spPr>
        <p:txBody>
          <a:bodyPr anchor="ctr">
            <a:normAutofit/>
          </a:bodyPr>
          <a:lstStyle/>
          <a:p>
            <a:r>
              <a:rPr lang="en-US" b="1" dirty="0"/>
              <a:t>Environmental impact of logistics</a:t>
            </a:r>
          </a:p>
        </p:txBody>
      </p:sp>
      <p:pic>
        <p:nvPicPr>
          <p:cNvPr id="4" name="Content Placeholder 3">
            <a:extLst>
              <a:ext uri="{FF2B5EF4-FFF2-40B4-BE49-F238E27FC236}">
                <a16:creationId xmlns:a16="http://schemas.microsoft.com/office/drawing/2014/main" id="{CB7B6B18-07AF-4D6A-BAF8-0BE99FD64520}"/>
              </a:ext>
            </a:extLst>
          </p:cNvPr>
          <p:cNvPicPr>
            <a:picLocks noGrp="1" noChangeAspect="1"/>
          </p:cNvPicPr>
          <p:nvPr>
            <p:ph idx="1"/>
          </p:nvPr>
        </p:nvPicPr>
        <p:blipFill>
          <a:blip r:embed="rId2"/>
          <a:stretch>
            <a:fillRect/>
          </a:stretch>
        </p:blipFill>
        <p:spPr>
          <a:xfrm>
            <a:off x="351023" y="1886137"/>
            <a:ext cx="5541818" cy="4114800"/>
          </a:xfrm>
          <a:prstGeom prst="rect">
            <a:avLst/>
          </a:prstGeom>
          <a:noFill/>
        </p:spPr>
      </p:pic>
      <p:sp>
        <p:nvSpPr>
          <p:cNvPr id="9" name="Text Placeholder 3">
            <a:extLst>
              <a:ext uri="{FF2B5EF4-FFF2-40B4-BE49-F238E27FC236}">
                <a16:creationId xmlns:a16="http://schemas.microsoft.com/office/drawing/2014/main" id="{58C7D2CC-5CC3-4D7A-B52D-2F60B00FDA16}"/>
              </a:ext>
            </a:extLst>
          </p:cNvPr>
          <p:cNvSpPr>
            <a:spLocks noGrp="1"/>
          </p:cNvSpPr>
          <p:nvPr>
            <p:ph type="body" sz="half" idx="2"/>
          </p:nvPr>
        </p:nvSpPr>
        <p:spPr>
          <a:xfrm>
            <a:off x="7789023" y="2147486"/>
            <a:ext cx="3200400" cy="3432319"/>
          </a:xfrm>
        </p:spPr>
        <p:txBody>
          <a:bodyPr/>
          <a:lstStyle/>
          <a:p>
            <a:r>
              <a:rPr lang="en-US" sz="2400" b="1" dirty="0">
                <a:solidFill>
                  <a:srgbClr val="FFC000"/>
                </a:solidFill>
              </a:rPr>
              <a:t>ISO 14000</a:t>
            </a:r>
          </a:p>
          <a:p>
            <a:r>
              <a:rPr lang="en-US" b="1" dirty="0"/>
              <a:t>Series of standards that outline a system for companies to help ensure the best measures are being taken to protect the environment at each link of the supply chain.</a:t>
            </a:r>
          </a:p>
          <a:p>
            <a:r>
              <a:rPr lang="en-US" b="1" dirty="0"/>
              <a:t>These standards provide businesses with an outline to manage environmental issues.</a:t>
            </a:r>
          </a:p>
        </p:txBody>
      </p:sp>
      <p:sp>
        <p:nvSpPr>
          <p:cNvPr id="7" name="TextBox 6">
            <a:extLst>
              <a:ext uri="{FF2B5EF4-FFF2-40B4-BE49-F238E27FC236}">
                <a16:creationId xmlns:a16="http://schemas.microsoft.com/office/drawing/2014/main" id="{9DD51A54-4CB6-4E37-92A8-B7BC36335EF5}"/>
              </a:ext>
            </a:extLst>
          </p:cNvPr>
          <p:cNvSpPr txBox="1"/>
          <p:nvPr/>
        </p:nvSpPr>
        <p:spPr>
          <a:xfrm>
            <a:off x="425451" y="6094138"/>
            <a:ext cx="5541818" cy="646331"/>
          </a:xfrm>
          <a:prstGeom prst="rect">
            <a:avLst/>
          </a:prstGeom>
          <a:noFill/>
        </p:spPr>
        <p:txBody>
          <a:bodyPr wrap="square" rtlCol="0">
            <a:spAutoFit/>
          </a:bodyPr>
          <a:lstStyle/>
          <a:p>
            <a:r>
              <a:rPr lang="en-US" dirty="0"/>
              <a:t>Government body responsible for enforcing regulations in the U.S. is the Environmental Protection Agency (EPA)</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AAD39920-A3BD-4C48-9A38-7ABE34F43E02}"/>
                  </a:ext>
                </a:extLst>
              </p14:cNvPr>
              <p14:cNvContentPartPr/>
              <p14:nvPr/>
            </p14:nvContentPartPr>
            <p14:xfrm>
              <a:off x="7910514" y="3816377"/>
              <a:ext cx="2884680" cy="107280"/>
            </p14:xfrm>
          </p:contentPart>
        </mc:Choice>
        <mc:Fallback xmlns="">
          <p:pic>
            <p:nvPicPr>
              <p:cNvPr id="3" name="Ink 2">
                <a:extLst>
                  <a:ext uri="{FF2B5EF4-FFF2-40B4-BE49-F238E27FC236}">
                    <a16:creationId xmlns:a16="http://schemas.microsoft.com/office/drawing/2014/main" id="{AAD39920-A3BD-4C48-9A38-7ABE34F43E02}"/>
                  </a:ext>
                </a:extLst>
              </p:cNvPr>
              <p:cNvPicPr/>
              <p:nvPr/>
            </p:nvPicPr>
            <p:blipFill>
              <a:blip r:embed="rId4"/>
              <a:stretch>
                <a:fillRect/>
              </a:stretch>
            </p:blipFill>
            <p:spPr>
              <a:xfrm>
                <a:off x="7856514" y="3708377"/>
                <a:ext cx="299232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CC735804-2494-4AF4-8735-CE4EFE3557A3}"/>
                  </a:ext>
                </a:extLst>
              </p14:cNvPr>
              <p14:cNvContentPartPr/>
              <p14:nvPr/>
            </p14:nvContentPartPr>
            <p14:xfrm>
              <a:off x="7889274" y="4123817"/>
              <a:ext cx="2874240" cy="77040"/>
            </p14:xfrm>
          </p:contentPart>
        </mc:Choice>
        <mc:Fallback xmlns="">
          <p:pic>
            <p:nvPicPr>
              <p:cNvPr id="5" name="Ink 4">
                <a:extLst>
                  <a:ext uri="{FF2B5EF4-FFF2-40B4-BE49-F238E27FC236}">
                    <a16:creationId xmlns:a16="http://schemas.microsoft.com/office/drawing/2014/main" id="{CC735804-2494-4AF4-8735-CE4EFE3557A3}"/>
                  </a:ext>
                </a:extLst>
              </p:cNvPr>
              <p:cNvPicPr/>
              <p:nvPr/>
            </p:nvPicPr>
            <p:blipFill>
              <a:blip r:embed="rId6"/>
              <a:stretch>
                <a:fillRect/>
              </a:stretch>
            </p:blipFill>
            <p:spPr>
              <a:xfrm>
                <a:off x="7835274" y="4016177"/>
                <a:ext cx="29818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0AB00671-A0C7-4840-A314-0BD0A59FE9D1}"/>
                  </a:ext>
                </a:extLst>
              </p14:cNvPr>
              <p14:cNvContentPartPr/>
              <p14:nvPr/>
            </p14:nvContentPartPr>
            <p14:xfrm>
              <a:off x="5358474" y="6532217"/>
              <a:ext cx="601560" cy="18360"/>
            </p14:xfrm>
          </p:contentPart>
        </mc:Choice>
        <mc:Fallback xmlns="">
          <p:pic>
            <p:nvPicPr>
              <p:cNvPr id="6" name="Ink 5">
                <a:extLst>
                  <a:ext uri="{FF2B5EF4-FFF2-40B4-BE49-F238E27FC236}">
                    <a16:creationId xmlns:a16="http://schemas.microsoft.com/office/drawing/2014/main" id="{0AB00671-A0C7-4840-A314-0BD0A59FE9D1}"/>
                  </a:ext>
                </a:extLst>
              </p:cNvPr>
              <p:cNvPicPr/>
              <p:nvPr/>
            </p:nvPicPr>
            <p:blipFill>
              <a:blip r:embed="rId8"/>
              <a:stretch>
                <a:fillRect/>
              </a:stretch>
            </p:blipFill>
            <p:spPr>
              <a:xfrm>
                <a:off x="5304834" y="6424577"/>
                <a:ext cx="709200" cy="234000"/>
              </a:xfrm>
              <a:prstGeom prst="rect">
                <a:avLst/>
              </a:prstGeom>
            </p:spPr>
          </p:pic>
        </mc:Fallback>
      </mc:AlternateContent>
    </p:spTree>
    <p:extLst>
      <p:ext uri="{BB962C8B-B14F-4D97-AF65-F5344CB8AC3E}">
        <p14:creationId xmlns:p14="http://schemas.microsoft.com/office/powerpoint/2010/main" val="850283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96C41-F31E-47A5-BD61-329B5EFAA3FC}"/>
              </a:ext>
            </a:extLst>
          </p:cNvPr>
          <p:cNvSpPr>
            <a:spLocks noGrp="1"/>
          </p:cNvSpPr>
          <p:nvPr>
            <p:ph type="title"/>
          </p:nvPr>
        </p:nvSpPr>
        <p:spPr/>
        <p:txBody>
          <a:bodyPr/>
          <a:lstStyle/>
          <a:p>
            <a:r>
              <a:rPr lang="en-US" b="1" dirty="0"/>
              <a:t>Government regulations</a:t>
            </a:r>
          </a:p>
        </p:txBody>
      </p:sp>
      <p:pic>
        <p:nvPicPr>
          <p:cNvPr id="4" name="Content Placeholder 3">
            <a:extLst>
              <a:ext uri="{FF2B5EF4-FFF2-40B4-BE49-F238E27FC236}">
                <a16:creationId xmlns:a16="http://schemas.microsoft.com/office/drawing/2014/main" id="{A0095741-9D6E-4EE5-B48E-297D35F6E0CA}"/>
              </a:ext>
            </a:extLst>
          </p:cNvPr>
          <p:cNvPicPr>
            <a:picLocks noGrp="1" noChangeAspect="1"/>
          </p:cNvPicPr>
          <p:nvPr>
            <p:ph idx="1"/>
          </p:nvPr>
        </p:nvPicPr>
        <p:blipFill>
          <a:blip r:embed="rId2"/>
          <a:stretch>
            <a:fillRect/>
          </a:stretch>
        </p:blipFill>
        <p:spPr>
          <a:xfrm>
            <a:off x="1699828" y="2292135"/>
            <a:ext cx="7381875" cy="2667000"/>
          </a:xfrm>
          <a:prstGeom prst="rect">
            <a:avLst/>
          </a:prstGeom>
        </p:spPr>
      </p:pic>
    </p:spTree>
    <p:extLst>
      <p:ext uri="{BB962C8B-B14F-4D97-AF65-F5344CB8AC3E}">
        <p14:creationId xmlns:p14="http://schemas.microsoft.com/office/powerpoint/2010/main" val="3584375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E570-B012-4D6D-AE84-3E2B1ECD3208}"/>
              </a:ext>
            </a:extLst>
          </p:cNvPr>
          <p:cNvSpPr>
            <a:spLocks noGrp="1"/>
          </p:cNvSpPr>
          <p:nvPr>
            <p:ph type="title"/>
          </p:nvPr>
        </p:nvSpPr>
        <p:spPr/>
        <p:txBody>
          <a:bodyPr/>
          <a:lstStyle/>
          <a:p>
            <a:r>
              <a:rPr lang="en-US" b="1" dirty="0"/>
              <a:t>Government regulations</a:t>
            </a:r>
          </a:p>
        </p:txBody>
      </p:sp>
      <p:pic>
        <p:nvPicPr>
          <p:cNvPr id="4" name="Content Placeholder 3">
            <a:extLst>
              <a:ext uri="{FF2B5EF4-FFF2-40B4-BE49-F238E27FC236}">
                <a16:creationId xmlns:a16="http://schemas.microsoft.com/office/drawing/2014/main" id="{672566A9-2611-4083-BE38-B04FCA770AFF}"/>
              </a:ext>
            </a:extLst>
          </p:cNvPr>
          <p:cNvPicPr>
            <a:picLocks noGrp="1" noChangeAspect="1"/>
          </p:cNvPicPr>
          <p:nvPr>
            <p:ph idx="1"/>
          </p:nvPr>
        </p:nvPicPr>
        <p:blipFill>
          <a:blip r:embed="rId2"/>
          <a:stretch>
            <a:fillRect/>
          </a:stretch>
        </p:blipFill>
        <p:spPr>
          <a:xfrm>
            <a:off x="5604367" y="3429000"/>
            <a:ext cx="5657850" cy="2124075"/>
          </a:xfrm>
          <a:prstGeom prst="rect">
            <a:avLst/>
          </a:prstGeom>
        </p:spPr>
      </p:pic>
      <p:pic>
        <p:nvPicPr>
          <p:cNvPr id="5" name="Picture 4">
            <a:extLst>
              <a:ext uri="{FF2B5EF4-FFF2-40B4-BE49-F238E27FC236}">
                <a16:creationId xmlns:a16="http://schemas.microsoft.com/office/drawing/2014/main" id="{4F9929B0-22EC-43C6-8833-1CF1B5212695}"/>
              </a:ext>
            </a:extLst>
          </p:cNvPr>
          <p:cNvPicPr>
            <a:picLocks noChangeAspect="1"/>
          </p:cNvPicPr>
          <p:nvPr/>
        </p:nvPicPr>
        <p:blipFill>
          <a:blip r:embed="rId3"/>
          <a:stretch>
            <a:fillRect/>
          </a:stretch>
        </p:blipFill>
        <p:spPr>
          <a:xfrm>
            <a:off x="574165" y="2019432"/>
            <a:ext cx="4749196" cy="2670279"/>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7543EF3-FB9F-4D6E-9107-63BC684DE883}"/>
                  </a:ext>
                </a:extLst>
              </p14:cNvPr>
              <p14:cNvContentPartPr/>
              <p14:nvPr/>
            </p14:nvContentPartPr>
            <p14:xfrm>
              <a:off x="1009674" y="4177817"/>
              <a:ext cx="2282400" cy="97920"/>
            </p14:xfrm>
          </p:contentPart>
        </mc:Choice>
        <mc:Fallback xmlns="">
          <p:pic>
            <p:nvPicPr>
              <p:cNvPr id="3" name="Ink 2">
                <a:extLst>
                  <a:ext uri="{FF2B5EF4-FFF2-40B4-BE49-F238E27FC236}">
                    <a16:creationId xmlns:a16="http://schemas.microsoft.com/office/drawing/2014/main" id="{A7543EF3-FB9F-4D6E-9107-63BC684DE883}"/>
                  </a:ext>
                </a:extLst>
              </p:cNvPr>
              <p:cNvPicPr/>
              <p:nvPr/>
            </p:nvPicPr>
            <p:blipFill>
              <a:blip r:embed="rId5"/>
              <a:stretch>
                <a:fillRect/>
              </a:stretch>
            </p:blipFill>
            <p:spPr>
              <a:xfrm>
                <a:off x="955674" y="4070177"/>
                <a:ext cx="2390040" cy="313560"/>
              </a:xfrm>
              <a:prstGeom prst="rect">
                <a:avLst/>
              </a:prstGeom>
            </p:spPr>
          </p:pic>
        </mc:Fallback>
      </mc:AlternateContent>
    </p:spTree>
    <p:extLst>
      <p:ext uri="{BB962C8B-B14F-4D97-AF65-F5344CB8AC3E}">
        <p14:creationId xmlns:p14="http://schemas.microsoft.com/office/powerpoint/2010/main" val="2529150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E5F6-E599-4697-83DC-D5002FB932DA}"/>
              </a:ext>
            </a:extLst>
          </p:cNvPr>
          <p:cNvSpPr>
            <a:spLocks noGrp="1"/>
          </p:cNvSpPr>
          <p:nvPr>
            <p:ph type="title"/>
          </p:nvPr>
        </p:nvSpPr>
        <p:spPr/>
        <p:txBody>
          <a:bodyPr/>
          <a:lstStyle/>
          <a:p>
            <a:r>
              <a:rPr lang="en-US" b="1" dirty="0"/>
              <a:t>Hazardous materials</a:t>
            </a:r>
          </a:p>
        </p:txBody>
      </p:sp>
      <p:pic>
        <p:nvPicPr>
          <p:cNvPr id="4" name="Content Placeholder 3">
            <a:extLst>
              <a:ext uri="{FF2B5EF4-FFF2-40B4-BE49-F238E27FC236}">
                <a16:creationId xmlns:a16="http://schemas.microsoft.com/office/drawing/2014/main" id="{B7AE5BDD-0DD9-4937-A842-B835BC210A4E}"/>
              </a:ext>
            </a:extLst>
          </p:cNvPr>
          <p:cNvPicPr>
            <a:picLocks noGrp="1" noChangeAspect="1"/>
          </p:cNvPicPr>
          <p:nvPr>
            <p:ph idx="1"/>
          </p:nvPr>
        </p:nvPicPr>
        <p:blipFill>
          <a:blip r:embed="rId2"/>
          <a:stretch>
            <a:fillRect/>
          </a:stretch>
        </p:blipFill>
        <p:spPr>
          <a:xfrm>
            <a:off x="563961" y="1976639"/>
            <a:ext cx="7428038" cy="4206875"/>
          </a:xfrm>
          <a:prstGeom prst="rect">
            <a:avLst/>
          </a:prstGeom>
        </p:spPr>
      </p:pic>
      <p:sp>
        <p:nvSpPr>
          <p:cNvPr id="7" name="TextBox 6">
            <a:extLst>
              <a:ext uri="{FF2B5EF4-FFF2-40B4-BE49-F238E27FC236}">
                <a16:creationId xmlns:a16="http://schemas.microsoft.com/office/drawing/2014/main" id="{719D9E04-024D-4374-B989-FACC67285218}"/>
              </a:ext>
            </a:extLst>
          </p:cNvPr>
          <p:cNvSpPr txBox="1"/>
          <p:nvPr/>
        </p:nvSpPr>
        <p:spPr>
          <a:xfrm>
            <a:off x="8580473" y="2583712"/>
            <a:ext cx="3047565" cy="1754326"/>
          </a:xfrm>
          <a:prstGeom prst="rect">
            <a:avLst/>
          </a:prstGeom>
          <a:noFill/>
        </p:spPr>
        <p:txBody>
          <a:bodyPr wrap="square" rtlCol="0">
            <a:spAutoFit/>
          </a:bodyPr>
          <a:lstStyle/>
          <a:p>
            <a:r>
              <a:rPr lang="en-US" dirty="0"/>
              <a:t>Includes:</a:t>
            </a:r>
          </a:p>
          <a:p>
            <a:pPr marL="285750" indent="-285750">
              <a:buFont typeface="Arial" panose="020B0604020202020204" pitchFamily="34" charset="0"/>
              <a:buChar char="•"/>
            </a:pPr>
            <a:r>
              <a:rPr lang="en-US" dirty="0"/>
              <a:t>Hazardous Substances</a:t>
            </a:r>
          </a:p>
          <a:p>
            <a:pPr marL="285750" indent="-285750">
              <a:buFont typeface="Arial" panose="020B0604020202020204" pitchFamily="34" charset="0"/>
              <a:buChar char="•"/>
            </a:pPr>
            <a:r>
              <a:rPr lang="en-US" dirty="0"/>
              <a:t>Hazardous Wastes</a:t>
            </a:r>
          </a:p>
          <a:p>
            <a:pPr marL="285750" indent="-285750">
              <a:buFont typeface="Arial" panose="020B0604020202020204" pitchFamily="34" charset="0"/>
              <a:buChar char="•"/>
            </a:pPr>
            <a:r>
              <a:rPr lang="en-US" dirty="0"/>
              <a:t>Marine Pollutants</a:t>
            </a:r>
          </a:p>
          <a:p>
            <a:pPr marL="285750" indent="-285750">
              <a:buFont typeface="Arial" panose="020B0604020202020204" pitchFamily="34" charset="0"/>
              <a:buChar char="•"/>
            </a:pPr>
            <a:r>
              <a:rPr lang="en-US" dirty="0"/>
              <a:t>Elevated-Temperature Materials</a:t>
            </a:r>
          </a:p>
        </p:txBody>
      </p:sp>
    </p:spTree>
    <p:extLst>
      <p:ext uri="{BB962C8B-B14F-4D97-AF65-F5344CB8AC3E}">
        <p14:creationId xmlns:p14="http://schemas.microsoft.com/office/powerpoint/2010/main" val="1296472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F09F-8810-4043-8409-FE29FB9354BC}"/>
              </a:ext>
            </a:extLst>
          </p:cNvPr>
          <p:cNvSpPr>
            <a:spLocks noGrp="1"/>
          </p:cNvSpPr>
          <p:nvPr>
            <p:ph type="title"/>
          </p:nvPr>
        </p:nvSpPr>
        <p:spPr/>
        <p:txBody>
          <a:bodyPr/>
          <a:lstStyle/>
          <a:p>
            <a:r>
              <a:rPr lang="en-US" b="1" dirty="0"/>
              <a:t>Hazmat employee</a:t>
            </a:r>
          </a:p>
        </p:txBody>
      </p:sp>
      <p:pic>
        <p:nvPicPr>
          <p:cNvPr id="4" name="Content Placeholder 3">
            <a:extLst>
              <a:ext uri="{FF2B5EF4-FFF2-40B4-BE49-F238E27FC236}">
                <a16:creationId xmlns:a16="http://schemas.microsoft.com/office/drawing/2014/main" id="{D81BC674-8D61-4AA3-A044-0BBAE28EEEBE}"/>
              </a:ext>
            </a:extLst>
          </p:cNvPr>
          <p:cNvPicPr>
            <a:picLocks noGrp="1" noChangeAspect="1"/>
          </p:cNvPicPr>
          <p:nvPr>
            <p:ph idx="1"/>
          </p:nvPr>
        </p:nvPicPr>
        <p:blipFill>
          <a:blip r:embed="rId2"/>
          <a:stretch>
            <a:fillRect/>
          </a:stretch>
        </p:blipFill>
        <p:spPr>
          <a:xfrm>
            <a:off x="2224329" y="2011363"/>
            <a:ext cx="7741754" cy="4206875"/>
          </a:xfrm>
          <a:prstGeom prst="rect">
            <a:avLst/>
          </a:prstGeom>
        </p:spPr>
      </p:pic>
    </p:spTree>
    <p:extLst>
      <p:ext uri="{BB962C8B-B14F-4D97-AF65-F5344CB8AC3E}">
        <p14:creationId xmlns:p14="http://schemas.microsoft.com/office/powerpoint/2010/main" val="1278292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AFED-495C-4D3B-B592-E1EEF34D93A4}"/>
              </a:ext>
            </a:extLst>
          </p:cNvPr>
          <p:cNvSpPr>
            <a:spLocks noGrp="1"/>
          </p:cNvSpPr>
          <p:nvPr>
            <p:ph type="title"/>
          </p:nvPr>
        </p:nvSpPr>
        <p:spPr/>
        <p:txBody>
          <a:bodyPr/>
          <a:lstStyle/>
          <a:p>
            <a:r>
              <a:rPr lang="en-US" b="1" dirty="0"/>
              <a:t>Hazmat regulations</a:t>
            </a:r>
          </a:p>
        </p:txBody>
      </p:sp>
      <p:pic>
        <p:nvPicPr>
          <p:cNvPr id="4" name="Content Placeholder 3">
            <a:extLst>
              <a:ext uri="{FF2B5EF4-FFF2-40B4-BE49-F238E27FC236}">
                <a16:creationId xmlns:a16="http://schemas.microsoft.com/office/drawing/2014/main" id="{2918EBDA-4CA5-4069-BF12-5074326273D1}"/>
              </a:ext>
            </a:extLst>
          </p:cNvPr>
          <p:cNvPicPr>
            <a:picLocks noGrp="1" noChangeAspect="1"/>
          </p:cNvPicPr>
          <p:nvPr>
            <p:ph idx="1"/>
          </p:nvPr>
        </p:nvPicPr>
        <p:blipFill>
          <a:blip r:embed="rId2"/>
          <a:stretch>
            <a:fillRect/>
          </a:stretch>
        </p:blipFill>
        <p:spPr>
          <a:xfrm>
            <a:off x="2704771" y="2011363"/>
            <a:ext cx="6780871" cy="420687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CAD5418-7919-4EF4-873C-2E4A37B3A8F8}"/>
                  </a:ext>
                </a:extLst>
              </p14:cNvPr>
              <p14:cNvContentPartPr/>
              <p14:nvPr/>
            </p14:nvContentPartPr>
            <p14:xfrm>
              <a:off x="5337234" y="4188617"/>
              <a:ext cx="3552120" cy="54720"/>
            </p14:xfrm>
          </p:contentPart>
        </mc:Choice>
        <mc:Fallback xmlns="">
          <p:pic>
            <p:nvPicPr>
              <p:cNvPr id="3" name="Ink 2">
                <a:extLst>
                  <a:ext uri="{FF2B5EF4-FFF2-40B4-BE49-F238E27FC236}">
                    <a16:creationId xmlns:a16="http://schemas.microsoft.com/office/drawing/2014/main" id="{6CAD5418-7919-4EF4-873C-2E4A37B3A8F8}"/>
                  </a:ext>
                </a:extLst>
              </p:cNvPr>
              <p:cNvPicPr/>
              <p:nvPr/>
            </p:nvPicPr>
            <p:blipFill>
              <a:blip r:embed="rId4"/>
              <a:stretch>
                <a:fillRect/>
              </a:stretch>
            </p:blipFill>
            <p:spPr>
              <a:xfrm>
                <a:off x="5283594" y="4080617"/>
                <a:ext cx="36597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B133F39-2224-46D5-99B0-75A892F7A788}"/>
                  </a:ext>
                </a:extLst>
              </p14:cNvPr>
              <p14:cNvContentPartPr/>
              <p14:nvPr/>
            </p14:nvContentPartPr>
            <p14:xfrm>
              <a:off x="5315994" y="4433057"/>
              <a:ext cx="3240000" cy="54360"/>
            </p14:xfrm>
          </p:contentPart>
        </mc:Choice>
        <mc:Fallback xmlns="">
          <p:pic>
            <p:nvPicPr>
              <p:cNvPr id="5" name="Ink 4">
                <a:extLst>
                  <a:ext uri="{FF2B5EF4-FFF2-40B4-BE49-F238E27FC236}">
                    <a16:creationId xmlns:a16="http://schemas.microsoft.com/office/drawing/2014/main" id="{BB133F39-2224-46D5-99B0-75A892F7A788}"/>
                  </a:ext>
                </a:extLst>
              </p:cNvPr>
              <p:cNvPicPr/>
              <p:nvPr/>
            </p:nvPicPr>
            <p:blipFill>
              <a:blip r:embed="rId6"/>
              <a:stretch>
                <a:fillRect/>
              </a:stretch>
            </p:blipFill>
            <p:spPr>
              <a:xfrm>
                <a:off x="5261994" y="4325417"/>
                <a:ext cx="33476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7CE7E9ED-D20D-4499-BBB7-5F5DFF793835}"/>
                  </a:ext>
                </a:extLst>
              </p14:cNvPr>
              <p14:cNvContentPartPr/>
              <p14:nvPr/>
            </p14:nvContentPartPr>
            <p14:xfrm>
              <a:off x="5358474" y="4613777"/>
              <a:ext cx="3771720" cy="69840"/>
            </p14:xfrm>
          </p:contentPart>
        </mc:Choice>
        <mc:Fallback xmlns="">
          <p:pic>
            <p:nvPicPr>
              <p:cNvPr id="6" name="Ink 5">
                <a:extLst>
                  <a:ext uri="{FF2B5EF4-FFF2-40B4-BE49-F238E27FC236}">
                    <a16:creationId xmlns:a16="http://schemas.microsoft.com/office/drawing/2014/main" id="{7CE7E9ED-D20D-4499-BBB7-5F5DFF793835}"/>
                  </a:ext>
                </a:extLst>
              </p:cNvPr>
              <p:cNvPicPr/>
              <p:nvPr/>
            </p:nvPicPr>
            <p:blipFill>
              <a:blip r:embed="rId8"/>
              <a:stretch>
                <a:fillRect/>
              </a:stretch>
            </p:blipFill>
            <p:spPr>
              <a:xfrm>
                <a:off x="5304834" y="4506137"/>
                <a:ext cx="3879360" cy="285480"/>
              </a:xfrm>
              <a:prstGeom prst="rect">
                <a:avLst/>
              </a:prstGeom>
            </p:spPr>
          </p:pic>
        </mc:Fallback>
      </mc:AlternateContent>
    </p:spTree>
    <p:extLst>
      <p:ext uri="{BB962C8B-B14F-4D97-AF65-F5344CB8AC3E}">
        <p14:creationId xmlns:p14="http://schemas.microsoft.com/office/powerpoint/2010/main" val="3601489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04540-EA1E-4142-902A-9B2CC8AC7B01}"/>
              </a:ext>
            </a:extLst>
          </p:cNvPr>
          <p:cNvSpPr>
            <a:spLocks noGrp="1"/>
          </p:cNvSpPr>
          <p:nvPr>
            <p:ph type="title"/>
          </p:nvPr>
        </p:nvSpPr>
        <p:spPr/>
        <p:txBody>
          <a:bodyPr/>
          <a:lstStyle/>
          <a:p>
            <a:r>
              <a:rPr lang="en-US" b="1" dirty="0"/>
              <a:t>Hazmat transport</a:t>
            </a:r>
          </a:p>
        </p:txBody>
      </p:sp>
      <p:pic>
        <p:nvPicPr>
          <p:cNvPr id="4" name="Content Placeholder 3">
            <a:extLst>
              <a:ext uri="{FF2B5EF4-FFF2-40B4-BE49-F238E27FC236}">
                <a16:creationId xmlns:a16="http://schemas.microsoft.com/office/drawing/2014/main" id="{23EAB5E6-9F03-42E9-ADF7-AC6083889ABF}"/>
              </a:ext>
            </a:extLst>
          </p:cNvPr>
          <p:cNvPicPr>
            <a:picLocks noGrp="1" noChangeAspect="1"/>
          </p:cNvPicPr>
          <p:nvPr>
            <p:ph idx="1"/>
          </p:nvPr>
        </p:nvPicPr>
        <p:blipFill>
          <a:blip r:embed="rId2"/>
          <a:stretch>
            <a:fillRect/>
          </a:stretch>
        </p:blipFill>
        <p:spPr>
          <a:xfrm>
            <a:off x="641236" y="2118049"/>
            <a:ext cx="7273488" cy="4206875"/>
          </a:xfrm>
          <a:prstGeom prst="rect">
            <a:avLst/>
          </a:prstGeom>
        </p:spPr>
      </p:pic>
      <p:sp>
        <p:nvSpPr>
          <p:cNvPr id="6" name="TextBox 5">
            <a:extLst>
              <a:ext uri="{FF2B5EF4-FFF2-40B4-BE49-F238E27FC236}">
                <a16:creationId xmlns:a16="http://schemas.microsoft.com/office/drawing/2014/main" id="{B8E20E89-FED9-44A3-BE02-AD1F8AB78F74}"/>
              </a:ext>
            </a:extLst>
          </p:cNvPr>
          <p:cNvSpPr txBox="1"/>
          <p:nvPr/>
        </p:nvSpPr>
        <p:spPr>
          <a:xfrm>
            <a:off x="8507392" y="2384385"/>
            <a:ext cx="3253215" cy="2308324"/>
          </a:xfrm>
          <a:prstGeom prst="rect">
            <a:avLst/>
          </a:prstGeom>
          <a:noFill/>
        </p:spPr>
        <p:txBody>
          <a:bodyPr wrap="square" rtlCol="0">
            <a:spAutoFit/>
          </a:bodyPr>
          <a:lstStyle/>
          <a:p>
            <a:pPr marL="285750" indent="-285750">
              <a:buFont typeface="Arial" panose="020B0604020202020204" pitchFamily="34" charset="0"/>
              <a:buChar char="•"/>
            </a:pPr>
            <a:r>
              <a:rPr lang="en-US" dirty="0"/>
              <a:t>Must register and pay fee to conduct business</a:t>
            </a:r>
          </a:p>
          <a:p>
            <a:pPr marL="285750" indent="-285750">
              <a:buFont typeface="Arial" panose="020B0604020202020204" pitchFamily="34" charset="0"/>
              <a:buChar char="•"/>
            </a:pPr>
            <a:r>
              <a:rPr lang="en-US" dirty="0"/>
              <a:t>Receives certificate of registration from USDOT</a:t>
            </a:r>
          </a:p>
          <a:p>
            <a:pPr marL="285750" indent="-285750">
              <a:buFont typeface="Arial" panose="020B0604020202020204" pitchFamily="34" charset="0"/>
              <a:buChar char="•"/>
            </a:pPr>
            <a:r>
              <a:rPr lang="en-US" dirty="0"/>
              <a:t>Receive a permit and must certify that they have a security plan that complies with government standards</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48A5DBF-86C1-4EE1-8DB6-812E56F8624A}"/>
                  </a:ext>
                </a:extLst>
              </p14:cNvPr>
              <p14:cNvContentPartPr/>
              <p14:nvPr/>
            </p14:nvContentPartPr>
            <p14:xfrm>
              <a:off x="5167314" y="4816457"/>
              <a:ext cx="1870200" cy="11520"/>
            </p14:xfrm>
          </p:contentPart>
        </mc:Choice>
        <mc:Fallback xmlns="">
          <p:pic>
            <p:nvPicPr>
              <p:cNvPr id="3" name="Ink 2">
                <a:extLst>
                  <a:ext uri="{FF2B5EF4-FFF2-40B4-BE49-F238E27FC236}">
                    <a16:creationId xmlns:a16="http://schemas.microsoft.com/office/drawing/2014/main" id="{948A5DBF-86C1-4EE1-8DB6-812E56F8624A}"/>
                  </a:ext>
                </a:extLst>
              </p:cNvPr>
              <p:cNvPicPr/>
              <p:nvPr/>
            </p:nvPicPr>
            <p:blipFill>
              <a:blip r:embed="rId4"/>
              <a:stretch>
                <a:fillRect/>
              </a:stretch>
            </p:blipFill>
            <p:spPr>
              <a:xfrm>
                <a:off x="5113314" y="4708457"/>
                <a:ext cx="1977840" cy="227160"/>
              </a:xfrm>
              <a:prstGeom prst="rect">
                <a:avLst/>
              </a:prstGeom>
            </p:spPr>
          </p:pic>
        </mc:Fallback>
      </mc:AlternateContent>
    </p:spTree>
    <p:extLst>
      <p:ext uri="{BB962C8B-B14F-4D97-AF65-F5344CB8AC3E}">
        <p14:creationId xmlns:p14="http://schemas.microsoft.com/office/powerpoint/2010/main" val="248824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AFA37-C8D5-4419-BD10-B8B5731FB0AD}"/>
              </a:ext>
            </a:extLst>
          </p:cNvPr>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kern="1200" cap="all" baseline="0">
                <a:latin typeface="+mj-lt"/>
                <a:ea typeface="+mj-ea"/>
                <a:cs typeface="+mj-cs"/>
              </a:rPr>
              <a:t>definitions</a:t>
            </a:r>
          </a:p>
        </p:txBody>
      </p:sp>
      <p:sp>
        <p:nvSpPr>
          <p:cNvPr id="7" name="TextBox 6">
            <a:extLst>
              <a:ext uri="{FF2B5EF4-FFF2-40B4-BE49-F238E27FC236}">
                <a16:creationId xmlns:a16="http://schemas.microsoft.com/office/drawing/2014/main" id="{AC49A50F-712F-4C09-9FD3-41DCAB0085D9}"/>
              </a:ext>
            </a:extLst>
          </p:cNvPr>
          <p:cNvSpPr txBox="1"/>
          <p:nvPr/>
        </p:nvSpPr>
        <p:spPr>
          <a:xfrm>
            <a:off x="1205344" y="2011680"/>
            <a:ext cx="4754880" cy="4206240"/>
          </a:xfrm>
          <a:prstGeom prst="rect">
            <a:avLst/>
          </a:prstGeom>
        </p:spPr>
        <p:txBody>
          <a:bodyPr vert="horz" lIns="91440" tIns="45720" rIns="91440" bIns="45720" rtlCol="0">
            <a:normAutofit/>
          </a:bodyPr>
          <a:lstStyle/>
          <a:p>
            <a:pPr indent="-182880" defTabSz="914400">
              <a:lnSpc>
                <a:spcPct val="90000"/>
              </a:lnSpc>
              <a:spcAft>
                <a:spcPts val="600"/>
              </a:spcAft>
              <a:buClr>
                <a:schemeClr val="tx1"/>
              </a:buClr>
              <a:buFont typeface="Wingdings" pitchFamily="2" charset="2"/>
              <a:buChar char=""/>
            </a:pPr>
            <a:r>
              <a:rPr lang="en-US" sz="1700" b="1"/>
              <a:t>Supply Chain Logistics</a:t>
            </a:r>
            <a:r>
              <a:rPr lang="en-US" sz="1700"/>
              <a:t> – involves the efficient, effective forward and reverse flow and storage of goods, services, and related information between the point of origin and the point of consumption in order to meet customer’s requirements</a:t>
            </a:r>
          </a:p>
          <a:p>
            <a:pPr indent="-182880" defTabSz="914400">
              <a:lnSpc>
                <a:spcPct val="90000"/>
              </a:lnSpc>
              <a:spcAft>
                <a:spcPts val="600"/>
              </a:spcAft>
              <a:buClr>
                <a:schemeClr val="tx1"/>
              </a:buClr>
              <a:buFont typeface="Wingdings" pitchFamily="2" charset="2"/>
              <a:buChar char=""/>
            </a:pPr>
            <a:endParaRPr lang="en-US" sz="1700" b="1"/>
          </a:p>
          <a:p>
            <a:pPr indent="-182880" defTabSz="914400">
              <a:lnSpc>
                <a:spcPct val="90000"/>
              </a:lnSpc>
              <a:spcAft>
                <a:spcPts val="600"/>
              </a:spcAft>
              <a:buClr>
                <a:schemeClr val="tx1"/>
              </a:buClr>
              <a:buFont typeface="Wingdings" pitchFamily="2" charset="2"/>
              <a:buChar char=""/>
            </a:pPr>
            <a:r>
              <a:rPr lang="en-US" sz="1700" b="1"/>
              <a:t>Material Handling Logistics</a:t>
            </a:r>
            <a:r>
              <a:rPr lang="en-US" sz="1700"/>
              <a:t> – movement, storage, control and protection of materials and products throughout the process of their manufacture, distribution, consumption, and disposal</a:t>
            </a:r>
          </a:p>
          <a:p>
            <a:pPr indent="-182880" defTabSz="914400">
              <a:lnSpc>
                <a:spcPct val="90000"/>
              </a:lnSpc>
              <a:spcAft>
                <a:spcPts val="600"/>
              </a:spcAft>
              <a:buClr>
                <a:schemeClr val="tx1"/>
              </a:buClr>
              <a:buFont typeface="Wingdings" pitchFamily="2" charset="2"/>
              <a:buChar char=""/>
            </a:pPr>
            <a:endParaRPr lang="en-US" sz="1700" b="1"/>
          </a:p>
          <a:p>
            <a:pPr indent="-182880" defTabSz="914400">
              <a:lnSpc>
                <a:spcPct val="90000"/>
              </a:lnSpc>
              <a:spcAft>
                <a:spcPts val="600"/>
              </a:spcAft>
              <a:buClr>
                <a:schemeClr val="tx1"/>
              </a:buClr>
              <a:buFont typeface="Wingdings" pitchFamily="2" charset="2"/>
              <a:buChar char=""/>
            </a:pPr>
            <a:r>
              <a:rPr lang="en-US" sz="1700" b="1"/>
              <a:t>Global Logistics</a:t>
            </a:r>
            <a:r>
              <a:rPr lang="en-US" sz="1700"/>
              <a:t> – process of moving materials across international boundaries within a global network of connected facilities and transportation modes</a:t>
            </a:r>
            <a:endParaRPr lang="en-US" sz="1700" b="1"/>
          </a:p>
        </p:txBody>
      </p:sp>
      <p:pic>
        <p:nvPicPr>
          <p:cNvPr id="10" name="Picture 9">
            <a:extLst>
              <a:ext uri="{FF2B5EF4-FFF2-40B4-BE49-F238E27FC236}">
                <a16:creationId xmlns:a16="http://schemas.microsoft.com/office/drawing/2014/main" id="{C890B9D4-EBB4-412E-BEDC-64291FA52896}"/>
              </a:ext>
            </a:extLst>
          </p:cNvPr>
          <p:cNvPicPr>
            <a:picLocks noChangeAspect="1"/>
          </p:cNvPicPr>
          <p:nvPr/>
        </p:nvPicPr>
        <p:blipFill>
          <a:blip r:embed="rId2"/>
          <a:stretch>
            <a:fillRect/>
          </a:stretch>
        </p:blipFill>
        <p:spPr>
          <a:xfrm>
            <a:off x="6230391" y="2088033"/>
            <a:ext cx="4754880" cy="4053534"/>
          </a:xfrm>
          <a:prstGeom prst="rect">
            <a:avLst/>
          </a:prstGeom>
          <a:noFill/>
        </p:spPr>
      </p:pic>
    </p:spTree>
    <p:extLst>
      <p:ext uri="{BB962C8B-B14F-4D97-AF65-F5344CB8AC3E}">
        <p14:creationId xmlns:p14="http://schemas.microsoft.com/office/powerpoint/2010/main" val="1847106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4388-D3ED-4D02-B07A-E2555A131F7A}"/>
              </a:ext>
            </a:extLst>
          </p:cNvPr>
          <p:cNvSpPr>
            <a:spLocks noGrp="1"/>
          </p:cNvSpPr>
          <p:nvPr>
            <p:ph type="title"/>
          </p:nvPr>
        </p:nvSpPr>
        <p:spPr/>
        <p:txBody>
          <a:bodyPr/>
          <a:lstStyle/>
          <a:p>
            <a:r>
              <a:rPr lang="en-US" b="1" dirty="0" err="1"/>
              <a:t>recyling</a:t>
            </a:r>
            <a:endParaRPr lang="en-US" b="1" dirty="0"/>
          </a:p>
        </p:txBody>
      </p:sp>
      <p:pic>
        <p:nvPicPr>
          <p:cNvPr id="4" name="Content Placeholder 3">
            <a:extLst>
              <a:ext uri="{FF2B5EF4-FFF2-40B4-BE49-F238E27FC236}">
                <a16:creationId xmlns:a16="http://schemas.microsoft.com/office/drawing/2014/main" id="{3F407D10-6D1F-4503-866F-A45E2DDA4262}"/>
              </a:ext>
            </a:extLst>
          </p:cNvPr>
          <p:cNvPicPr>
            <a:picLocks noGrp="1" noChangeAspect="1"/>
          </p:cNvPicPr>
          <p:nvPr>
            <p:ph idx="1"/>
          </p:nvPr>
        </p:nvPicPr>
        <p:blipFill>
          <a:blip r:embed="rId2"/>
          <a:stretch>
            <a:fillRect/>
          </a:stretch>
        </p:blipFill>
        <p:spPr>
          <a:xfrm>
            <a:off x="2810491" y="2011363"/>
            <a:ext cx="6569431" cy="4206875"/>
          </a:xfrm>
          <a:prstGeom prst="rect">
            <a:avLst/>
          </a:prstGeom>
        </p:spPr>
      </p:pic>
    </p:spTree>
    <p:extLst>
      <p:ext uri="{BB962C8B-B14F-4D97-AF65-F5344CB8AC3E}">
        <p14:creationId xmlns:p14="http://schemas.microsoft.com/office/powerpoint/2010/main" val="158475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1C72-CDF6-48F2-986A-650F141046D2}"/>
              </a:ext>
            </a:extLst>
          </p:cNvPr>
          <p:cNvSpPr>
            <a:spLocks noGrp="1"/>
          </p:cNvSpPr>
          <p:nvPr>
            <p:ph type="title"/>
          </p:nvPr>
        </p:nvSpPr>
        <p:spPr/>
        <p:txBody>
          <a:bodyPr/>
          <a:lstStyle/>
          <a:p>
            <a:r>
              <a:rPr lang="en-US" b="1" dirty="0"/>
              <a:t>Knowledge check</a:t>
            </a:r>
          </a:p>
        </p:txBody>
      </p:sp>
      <p:pic>
        <p:nvPicPr>
          <p:cNvPr id="4" name="Content Placeholder 3">
            <a:extLst>
              <a:ext uri="{FF2B5EF4-FFF2-40B4-BE49-F238E27FC236}">
                <a16:creationId xmlns:a16="http://schemas.microsoft.com/office/drawing/2014/main" id="{32B8ADAA-3454-4A2F-BCB4-9BBB6C4593B0}"/>
              </a:ext>
            </a:extLst>
          </p:cNvPr>
          <p:cNvPicPr>
            <a:picLocks noGrp="1" noChangeAspect="1"/>
          </p:cNvPicPr>
          <p:nvPr>
            <p:ph idx="1"/>
          </p:nvPr>
        </p:nvPicPr>
        <p:blipFill>
          <a:blip r:embed="rId2"/>
          <a:stretch>
            <a:fillRect/>
          </a:stretch>
        </p:blipFill>
        <p:spPr>
          <a:xfrm>
            <a:off x="3275406" y="2011363"/>
            <a:ext cx="5639600" cy="4206875"/>
          </a:xfrm>
          <a:prstGeom prst="rect">
            <a:avLst/>
          </a:prstGeom>
        </p:spPr>
      </p:pic>
    </p:spTree>
    <p:extLst>
      <p:ext uri="{BB962C8B-B14F-4D97-AF65-F5344CB8AC3E}">
        <p14:creationId xmlns:p14="http://schemas.microsoft.com/office/powerpoint/2010/main" val="2479137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B5EE-EC4A-4B1D-B287-829D277C053F}"/>
              </a:ext>
            </a:extLst>
          </p:cNvPr>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b="1" kern="1200" cap="all" baseline="0">
                <a:latin typeface="+mj-lt"/>
                <a:ea typeface="+mj-ea"/>
                <a:cs typeface="+mj-cs"/>
              </a:rPr>
              <a:t>Logistics design layout</a:t>
            </a:r>
          </a:p>
        </p:txBody>
      </p:sp>
      <p:pic>
        <p:nvPicPr>
          <p:cNvPr id="9" name="Picture 8">
            <a:extLst>
              <a:ext uri="{FF2B5EF4-FFF2-40B4-BE49-F238E27FC236}">
                <a16:creationId xmlns:a16="http://schemas.microsoft.com/office/drawing/2014/main" id="{6D695604-9BA7-4335-9C3B-4F15D6418A99}"/>
              </a:ext>
            </a:extLst>
          </p:cNvPr>
          <p:cNvPicPr>
            <a:picLocks noChangeAspect="1"/>
          </p:cNvPicPr>
          <p:nvPr/>
        </p:nvPicPr>
        <p:blipFill>
          <a:blip r:embed="rId2"/>
          <a:srcRect/>
          <a:stretch/>
        </p:blipFill>
        <p:spPr>
          <a:xfrm>
            <a:off x="407691" y="2648333"/>
            <a:ext cx="6432506" cy="3313263"/>
          </a:xfrm>
          <a:prstGeom prst="rect">
            <a:avLst/>
          </a:prstGeom>
          <a:noFill/>
        </p:spPr>
      </p:pic>
      <p:sp>
        <p:nvSpPr>
          <p:cNvPr id="6" name="TextBox 5">
            <a:extLst>
              <a:ext uri="{FF2B5EF4-FFF2-40B4-BE49-F238E27FC236}">
                <a16:creationId xmlns:a16="http://schemas.microsoft.com/office/drawing/2014/main" id="{372AE867-C786-40A6-A40A-7144AF43355F}"/>
              </a:ext>
            </a:extLst>
          </p:cNvPr>
          <p:cNvSpPr txBox="1"/>
          <p:nvPr/>
        </p:nvSpPr>
        <p:spPr>
          <a:xfrm>
            <a:off x="7975883" y="2648333"/>
            <a:ext cx="3200400" cy="3429000"/>
          </a:xfrm>
          <a:prstGeom prst="rect">
            <a:avLst/>
          </a:prstGeom>
        </p:spPr>
        <p:txBody>
          <a:bodyPr vert="horz" lIns="91440" tIns="45720" rIns="91440" bIns="45720" rtlCol="0">
            <a:normAutofit lnSpcReduction="10000"/>
          </a:bodyPr>
          <a:lstStyle/>
          <a:p>
            <a:pPr defTabSz="914400">
              <a:lnSpc>
                <a:spcPct val="95000"/>
              </a:lnSpc>
              <a:spcBef>
                <a:spcPts val="1200"/>
              </a:spcBef>
              <a:spcAft>
                <a:spcPts val="200"/>
              </a:spcAft>
              <a:buClr>
                <a:schemeClr val="tx1"/>
              </a:buClr>
            </a:pPr>
            <a:r>
              <a:rPr lang="en-US" b="1" kern="1200" dirty="0">
                <a:latin typeface="+mn-lt"/>
                <a:ea typeface="+mn-ea"/>
                <a:cs typeface="+mn-cs"/>
              </a:rPr>
              <a:t>KEY ELEMENTS:</a:t>
            </a:r>
            <a:endParaRPr lang="en-US" kern="1200" dirty="0">
              <a:latin typeface="+mn-lt"/>
              <a:ea typeface="+mn-ea"/>
              <a:cs typeface="+mn-cs"/>
            </a:endParaRPr>
          </a:p>
          <a:p>
            <a:pPr defTabSz="914400">
              <a:lnSpc>
                <a:spcPct val="95000"/>
              </a:lnSpc>
              <a:spcBef>
                <a:spcPts val="1200"/>
              </a:spcBef>
              <a:spcAft>
                <a:spcPts val="200"/>
              </a:spcAft>
              <a:buClr>
                <a:schemeClr val="tx1"/>
              </a:buClr>
            </a:pPr>
            <a:r>
              <a:rPr lang="en-US" b="1" kern="1200" dirty="0">
                <a:latin typeface="+mn-lt"/>
                <a:ea typeface="+mn-ea"/>
                <a:cs typeface="+mn-cs"/>
              </a:rPr>
              <a:t>Space – measured in cubic feet – includes square footage and how high goods can be stored – use racks</a:t>
            </a:r>
          </a:p>
          <a:p>
            <a:pPr defTabSz="914400">
              <a:lnSpc>
                <a:spcPct val="95000"/>
              </a:lnSpc>
              <a:spcBef>
                <a:spcPts val="1200"/>
              </a:spcBef>
              <a:spcAft>
                <a:spcPts val="200"/>
              </a:spcAft>
              <a:buClr>
                <a:schemeClr val="tx1"/>
              </a:buClr>
            </a:pPr>
            <a:r>
              <a:rPr lang="en-US" b="1" kern="1200" dirty="0">
                <a:latin typeface="+mn-lt"/>
                <a:ea typeface="+mn-ea"/>
                <a:cs typeface="+mn-cs"/>
              </a:rPr>
              <a:t>Accessibility – retrieve materials with minimum of effort</a:t>
            </a:r>
          </a:p>
          <a:p>
            <a:pPr defTabSz="914400">
              <a:lnSpc>
                <a:spcPct val="95000"/>
              </a:lnSpc>
              <a:spcBef>
                <a:spcPts val="1200"/>
              </a:spcBef>
              <a:spcAft>
                <a:spcPts val="200"/>
              </a:spcAft>
              <a:buClr>
                <a:schemeClr val="tx1"/>
              </a:buClr>
            </a:pPr>
            <a:r>
              <a:rPr lang="en-US" b="1" kern="1200" dirty="0">
                <a:latin typeface="+mn-lt"/>
                <a:ea typeface="+mn-ea"/>
                <a:cs typeface="+mn-cs"/>
              </a:rPr>
              <a:t>Through-Put – volume of goods expected to move through warehouse</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FBA5CA9-5471-480E-A64C-7044DE9BA44A}"/>
                  </a:ext>
                </a:extLst>
              </p14:cNvPr>
              <p14:cNvContentPartPr/>
              <p14:nvPr/>
            </p14:nvContentPartPr>
            <p14:xfrm>
              <a:off x="8122914" y="3209777"/>
              <a:ext cx="2933640" cy="44640"/>
            </p14:xfrm>
          </p:contentPart>
        </mc:Choice>
        <mc:Fallback xmlns="">
          <p:pic>
            <p:nvPicPr>
              <p:cNvPr id="3" name="Ink 2">
                <a:extLst>
                  <a:ext uri="{FF2B5EF4-FFF2-40B4-BE49-F238E27FC236}">
                    <a16:creationId xmlns:a16="http://schemas.microsoft.com/office/drawing/2014/main" id="{5FBA5CA9-5471-480E-A64C-7044DE9BA44A}"/>
                  </a:ext>
                </a:extLst>
              </p:cNvPr>
              <p:cNvPicPr/>
              <p:nvPr/>
            </p:nvPicPr>
            <p:blipFill>
              <a:blip r:embed="rId4"/>
              <a:stretch>
                <a:fillRect/>
              </a:stretch>
            </p:blipFill>
            <p:spPr>
              <a:xfrm>
                <a:off x="8069274" y="3102137"/>
                <a:ext cx="30412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C793ECE-1AF5-4680-82CD-9F8F1A44D0EC}"/>
                  </a:ext>
                </a:extLst>
              </p14:cNvPr>
              <p14:cNvContentPartPr/>
              <p14:nvPr/>
            </p14:nvContentPartPr>
            <p14:xfrm>
              <a:off x="8144154" y="5124257"/>
              <a:ext cx="2329200" cy="64800"/>
            </p14:xfrm>
          </p:contentPart>
        </mc:Choice>
        <mc:Fallback xmlns="">
          <p:pic>
            <p:nvPicPr>
              <p:cNvPr id="4" name="Ink 3">
                <a:extLst>
                  <a:ext uri="{FF2B5EF4-FFF2-40B4-BE49-F238E27FC236}">
                    <a16:creationId xmlns:a16="http://schemas.microsoft.com/office/drawing/2014/main" id="{4C793ECE-1AF5-4680-82CD-9F8F1A44D0EC}"/>
                  </a:ext>
                </a:extLst>
              </p:cNvPr>
              <p:cNvPicPr/>
              <p:nvPr/>
            </p:nvPicPr>
            <p:blipFill>
              <a:blip r:embed="rId6"/>
              <a:stretch>
                <a:fillRect/>
              </a:stretch>
            </p:blipFill>
            <p:spPr>
              <a:xfrm>
                <a:off x="8090514" y="5016257"/>
                <a:ext cx="24368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5DEBF058-8E51-43F7-8546-AE266CA260E2}"/>
                  </a:ext>
                </a:extLst>
              </p14:cNvPr>
              <p14:cNvContentPartPr/>
              <p14:nvPr/>
            </p14:nvContentPartPr>
            <p14:xfrm>
              <a:off x="8091234" y="5347457"/>
              <a:ext cx="2436840" cy="117720"/>
            </p14:xfrm>
          </p:contentPart>
        </mc:Choice>
        <mc:Fallback xmlns="">
          <p:pic>
            <p:nvPicPr>
              <p:cNvPr id="5" name="Ink 4">
                <a:extLst>
                  <a:ext uri="{FF2B5EF4-FFF2-40B4-BE49-F238E27FC236}">
                    <a16:creationId xmlns:a16="http://schemas.microsoft.com/office/drawing/2014/main" id="{5DEBF058-8E51-43F7-8546-AE266CA260E2}"/>
                  </a:ext>
                </a:extLst>
              </p:cNvPr>
              <p:cNvPicPr/>
              <p:nvPr/>
            </p:nvPicPr>
            <p:blipFill>
              <a:blip r:embed="rId8"/>
              <a:stretch>
                <a:fillRect/>
              </a:stretch>
            </p:blipFill>
            <p:spPr>
              <a:xfrm>
                <a:off x="8037594" y="5239817"/>
                <a:ext cx="25444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D45BC65B-1458-4405-8C9C-5FCCDF198948}"/>
                  </a:ext>
                </a:extLst>
              </p14:cNvPr>
              <p14:cNvContentPartPr/>
              <p14:nvPr/>
            </p14:nvContentPartPr>
            <p14:xfrm>
              <a:off x="8112474" y="5612777"/>
              <a:ext cx="1860840" cy="34200"/>
            </p14:xfrm>
          </p:contentPart>
        </mc:Choice>
        <mc:Fallback xmlns="">
          <p:pic>
            <p:nvPicPr>
              <p:cNvPr id="7" name="Ink 6">
                <a:extLst>
                  <a:ext uri="{FF2B5EF4-FFF2-40B4-BE49-F238E27FC236}">
                    <a16:creationId xmlns:a16="http://schemas.microsoft.com/office/drawing/2014/main" id="{D45BC65B-1458-4405-8C9C-5FCCDF198948}"/>
                  </a:ext>
                </a:extLst>
              </p:cNvPr>
              <p:cNvPicPr/>
              <p:nvPr/>
            </p:nvPicPr>
            <p:blipFill>
              <a:blip r:embed="rId10"/>
              <a:stretch>
                <a:fillRect/>
              </a:stretch>
            </p:blipFill>
            <p:spPr>
              <a:xfrm>
                <a:off x="8058834" y="5504777"/>
                <a:ext cx="1968480" cy="249840"/>
              </a:xfrm>
              <a:prstGeom prst="rect">
                <a:avLst/>
              </a:prstGeom>
            </p:spPr>
          </p:pic>
        </mc:Fallback>
      </mc:AlternateContent>
    </p:spTree>
    <p:extLst>
      <p:ext uri="{BB962C8B-B14F-4D97-AF65-F5344CB8AC3E}">
        <p14:creationId xmlns:p14="http://schemas.microsoft.com/office/powerpoint/2010/main" val="2571773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583C-FC2E-4169-8481-E0B05B53CF69}"/>
              </a:ext>
            </a:extLst>
          </p:cNvPr>
          <p:cNvSpPr>
            <a:spLocks noGrp="1"/>
          </p:cNvSpPr>
          <p:nvPr>
            <p:ph type="title"/>
          </p:nvPr>
        </p:nvSpPr>
        <p:spPr/>
        <p:txBody>
          <a:bodyPr/>
          <a:lstStyle/>
          <a:p>
            <a:r>
              <a:rPr lang="en-US" b="1" dirty="0"/>
              <a:t>Warehouse design</a:t>
            </a:r>
          </a:p>
        </p:txBody>
      </p:sp>
      <p:pic>
        <p:nvPicPr>
          <p:cNvPr id="6" name="Picture 5">
            <a:extLst>
              <a:ext uri="{FF2B5EF4-FFF2-40B4-BE49-F238E27FC236}">
                <a16:creationId xmlns:a16="http://schemas.microsoft.com/office/drawing/2014/main" id="{76AE31F5-16AC-4298-9A69-97EDC9EEC80D}"/>
              </a:ext>
            </a:extLst>
          </p:cNvPr>
          <p:cNvPicPr>
            <a:picLocks noChangeAspect="1"/>
          </p:cNvPicPr>
          <p:nvPr/>
        </p:nvPicPr>
        <p:blipFill>
          <a:blip r:embed="rId2"/>
          <a:stretch>
            <a:fillRect/>
          </a:stretch>
        </p:blipFill>
        <p:spPr>
          <a:xfrm>
            <a:off x="517354" y="2320742"/>
            <a:ext cx="3371850" cy="3286125"/>
          </a:xfrm>
          <a:prstGeom prst="rect">
            <a:avLst/>
          </a:prstGeom>
        </p:spPr>
      </p:pic>
      <p:pic>
        <p:nvPicPr>
          <p:cNvPr id="9" name="Picture 8">
            <a:extLst>
              <a:ext uri="{FF2B5EF4-FFF2-40B4-BE49-F238E27FC236}">
                <a16:creationId xmlns:a16="http://schemas.microsoft.com/office/drawing/2014/main" id="{AFFF5853-398E-4695-9CD8-52078AAEB6CE}"/>
              </a:ext>
            </a:extLst>
          </p:cNvPr>
          <p:cNvPicPr>
            <a:picLocks noChangeAspect="1"/>
          </p:cNvPicPr>
          <p:nvPr/>
        </p:nvPicPr>
        <p:blipFill>
          <a:blip r:embed="rId3"/>
          <a:stretch>
            <a:fillRect/>
          </a:stretch>
        </p:blipFill>
        <p:spPr>
          <a:xfrm>
            <a:off x="5567694" y="1838311"/>
            <a:ext cx="1885950" cy="4905375"/>
          </a:xfrm>
          <a:prstGeom prst="rect">
            <a:avLst/>
          </a:prstGeom>
        </p:spPr>
      </p:pic>
      <p:pic>
        <p:nvPicPr>
          <p:cNvPr id="10" name="Picture 9">
            <a:extLst>
              <a:ext uri="{FF2B5EF4-FFF2-40B4-BE49-F238E27FC236}">
                <a16:creationId xmlns:a16="http://schemas.microsoft.com/office/drawing/2014/main" id="{2B91271C-D548-4AA4-842B-BC94C3B021CB}"/>
              </a:ext>
            </a:extLst>
          </p:cNvPr>
          <p:cNvPicPr>
            <a:picLocks noChangeAspect="1"/>
          </p:cNvPicPr>
          <p:nvPr/>
        </p:nvPicPr>
        <p:blipFill>
          <a:blip r:embed="rId4"/>
          <a:stretch>
            <a:fillRect/>
          </a:stretch>
        </p:blipFill>
        <p:spPr>
          <a:xfrm>
            <a:off x="7699023" y="2643872"/>
            <a:ext cx="3975623" cy="2639864"/>
          </a:xfrm>
          <a:prstGeom prst="rect">
            <a:avLst/>
          </a:prstGeom>
        </p:spPr>
      </p:pic>
    </p:spTree>
    <p:extLst>
      <p:ext uri="{BB962C8B-B14F-4D97-AF65-F5344CB8AC3E}">
        <p14:creationId xmlns:p14="http://schemas.microsoft.com/office/powerpoint/2010/main" val="2570952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2E7AF-BD81-43BB-A4C8-5B54D729D21F}"/>
              </a:ext>
            </a:extLst>
          </p:cNvPr>
          <p:cNvSpPr>
            <a:spLocks noGrp="1"/>
          </p:cNvSpPr>
          <p:nvPr>
            <p:ph type="title"/>
          </p:nvPr>
        </p:nvSpPr>
        <p:spPr/>
        <p:txBody>
          <a:bodyPr/>
          <a:lstStyle/>
          <a:p>
            <a:r>
              <a:rPr lang="en-US" b="1" dirty="0"/>
              <a:t>docks</a:t>
            </a:r>
          </a:p>
        </p:txBody>
      </p:sp>
      <p:pic>
        <p:nvPicPr>
          <p:cNvPr id="5" name="Picture 4">
            <a:extLst>
              <a:ext uri="{FF2B5EF4-FFF2-40B4-BE49-F238E27FC236}">
                <a16:creationId xmlns:a16="http://schemas.microsoft.com/office/drawing/2014/main" id="{A4593231-0D79-450F-9FF8-72D5634C519C}"/>
              </a:ext>
            </a:extLst>
          </p:cNvPr>
          <p:cNvPicPr>
            <a:picLocks noChangeAspect="1"/>
          </p:cNvPicPr>
          <p:nvPr/>
        </p:nvPicPr>
        <p:blipFill>
          <a:blip r:embed="rId2"/>
          <a:stretch>
            <a:fillRect/>
          </a:stretch>
        </p:blipFill>
        <p:spPr>
          <a:xfrm>
            <a:off x="3843780" y="466947"/>
            <a:ext cx="7439025" cy="990600"/>
          </a:xfrm>
          <a:prstGeom prst="rect">
            <a:avLst/>
          </a:prstGeom>
        </p:spPr>
      </p:pic>
      <p:pic>
        <p:nvPicPr>
          <p:cNvPr id="6" name="Picture 5">
            <a:extLst>
              <a:ext uri="{FF2B5EF4-FFF2-40B4-BE49-F238E27FC236}">
                <a16:creationId xmlns:a16="http://schemas.microsoft.com/office/drawing/2014/main" id="{7319D2C5-A3C4-4615-B2C2-F0031FB1659F}"/>
              </a:ext>
            </a:extLst>
          </p:cNvPr>
          <p:cNvPicPr>
            <a:picLocks noChangeAspect="1"/>
          </p:cNvPicPr>
          <p:nvPr/>
        </p:nvPicPr>
        <p:blipFill>
          <a:blip r:embed="rId3"/>
          <a:stretch>
            <a:fillRect/>
          </a:stretch>
        </p:blipFill>
        <p:spPr>
          <a:xfrm>
            <a:off x="6741042" y="1975707"/>
            <a:ext cx="3212361" cy="2299258"/>
          </a:xfrm>
          <a:prstGeom prst="rect">
            <a:avLst/>
          </a:prstGeom>
        </p:spPr>
      </p:pic>
      <p:sp>
        <p:nvSpPr>
          <p:cNvPr id="7" name="TextBox 6">
            <a:extLst>
              <a:ext uri="{FF2B5EF4-FFF2-40B4-BE49-F238E27FC236}">
                <a16:creationId xmlns:a16="http://schemas.microsoft.com/office/drawing/2014/main" id="{5F893968-D591-4F6C-B7D2-79FB297AAE0D}"/>
              </a:ext>
            </a:extLst>
          </p:cNvPr>
          <p:cNvSpPr txBox="1"/>
          <p:nvPr/>
        </p:nvSpPr>
        <p:spPr>
          <a:xfrm>
            <a:off x="733647" y="2519916"/>
            <a:ext cx="6007395" cy="2585323"/>
          </a:xfrm>
          <a:prstGeom prst="rect">
            <a:avLst/>
          </a:prstGeom>
          <a:noFill/>
        </p:spPr>
        <p:txBody>
          <a:bodyPr wrap="square" rtlCol="0">
            <a:spAutoFit/>
          </a:bodyPr>
          <a:lstStyle/>
          <a:p>
            <a:r>
              <a:rPr lang="en-US" b="1" dirty="0">
                <a:solidFill>
                  <a:schemeClr val="bg2">
                    <a:lumMod val="50000"/>
                  </a:schemeClr>
                </a:solidFill>
              </a:rPr>
              <a:t>Flush Docks:</a:t>
            </a:r>
            <a:endParaRPr lang="en-US" dirty="0">
              <a:solidFill>
                <a:schemeClr val="bg2">
                  <a:lumMod val="50000"/>
                </a:schemeClr>
              </a:solidFill>
            </a:endParaRPr>
          </a:p>
          <a:p>
            <a:pPr marL="285750" indent="-285750">
              <a:buFont typeface="Arial" panose="020B0604020202020204" pitchFamily="34" charset="0"/>
              <a:buChar char="•"/>
            </a:pPr>
            <a:r>
              <a:rPr lang="en-US" dirty="0"/>
              <a:t>Most commonly used</a:t>
            </a:r>
          </a:p>
          <a:p>
            <a:pPr marL="285750" indent="-285750">
              <a:buFont typeface="Arial" panose="020B0604020202020204" pitchFamily="34" charset="0"/>
              <a:buChar char="•"/>
            </a:pPr>
            <a:r>
              <a:rPr lang="en-US" dirty="0"/>
              <a:t>Outside wall of building is flush with face of dock</a:t>
            </a:r>
          </a:p>
          <a:p>
            <a:pPr marL="285750" indent="-285750">
              <a:buFont typeface="Arial" panose="020B0604020202020204" pitchFamily="34" charset="0"/>
              <a:buChar char="•"/>
            </a:pPr>
            <a:r>
              <a:rPr lang="en-US" dirty="0"/>
              <a:t>Trailer remains outside building</a:t>
            </a:r>
          </a:p>
          <a:p>
            <a:pPr marL="285750" indent="-285750">
              <a:buFont typeface="Arial" panose="020B0604020202020204" pitchFamily="34" charset="0"/>
              <a:buChar char="•"/>
            </a:pPr>
            <a:endParaRPr lang="en-US" b="1" dirty="0"/>
          </a:p>
          <a:p>
            <a:r>
              <a:rPr lang="en-US" b="1" dirty="0">
                <a:solidFill>
                  <a:schemeClr val="bg2">
                    <a:lumMod val="50000"/>
                  </a:schemeClr>
                </a:solidFill>
              </a:rPr>
              <a:t>Open Docks:</a:t>
            </a:r>
            <a:endParaRPr lang="en-US" dirty="0">
              <a:solidFill>
                <a:schemeClr val="bg2">
                  <a:lumMod val="50000"/>
                </a:schemeClr>
              </a:solidFill>
            </a:endParaRPr>
          </a:p>
          <a:p>
            <a:pPr marL="285750" indent="-285750">
              <a:buFont typeface="Arial" panose="020B0604020202020204" pitchFamily="34" charset="0"/>
              <a:buChar char="•"/>
            </a:pPr>
            <a:r>
              <a:rPr lang="en-US" dirty="0"/>
              <a:t>Least expensive</a:t>
            </a:r>
          </a:p>
          <a:p>
            <a:pPr marL="285750" indent="-285750">
              <a:buFont typeface="Arial" panose="020B0604020202020204" pitchFamily="34" charset="0"/>
              <a:buChar char="•"/>
            </a:pPr>
            <a:r>
              <a:rPr lang="en-US" dirty="0"/>
              <a:t>Platform that extends out from exterior building wall</a:t>
            </a:r>
          </a:p>
          <a:p>
            <a:pPr marL="285750" indent="-285750">
              <a:buFont typeface="Arial" panose="020B0604020202020204" pitchFamily="34" charset="0"/>
              <a:buChar char="•"/>
            </a:pPr>
            <a:r>
              <a:rPr lang="en-US" dirty="0"/>
              <a:t>Safety is a concern in bad weather due to exposure</a:t>
            </a:r>
          </a:p>
        </p:txBody>
      </p:sp>
      <p:pic>
        <p:nvPicPr>
          <p:cNvPr id="10" name="Picture 9">
            <a:extLst>
              <a:ext uri="{FF2B5EF4-FFF2-40B4-BE49-F238E27FC236}">
                <a16:creationId xmlns:a16="http://schemas.microsoft.com/office/drawing/2014/main" id="{84F2707A-E8D4-47DD-B287-8CCED48C97F0}"/>
              </a:ext>
            </a:extLst>
          </p:cNvPr>
          <p:cNvPicPr>
            <a:picLocks noChangeAspect="1"/>
          </p:cNvPicPr>
          <p:nvPr/>
        </p:nvPicPr>
        <p:blipFill>
          <a:blip r:embed="rId4"/>
          <a:stretch>
            <a:fillRect/>
          </a:stretch>
        </p:blipFill>
        <p:spPr>
          <a:xfrm>
            <a:off x="8881188" y="4465223"/>
            <a:ext cx="2971899" cy="2251785"/>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AE3D8821-62F4-4265-B735-CCD80497559A}"/>
                  </a:ext>
                </a:extLst>
              </p14:cNvPr>
              <p14:cNvContentPartPr/>
              <p14:nvPr/>
            </p14:nvContentPartPr>
            <p14:xfrm>
              <a:off x="1116234" y="2976857"/>
              <a:ext cx="2050920" cy="117720"/>
            </p14:xfrm>
          </p:contentPart>
        </mc:Choice>
        <mc:Fallback xmlns="">
          <p:pic>
            <p:nvPicPr>
              <p:cNvPr id="3" name="Ink 2">
                <a:extLst>
                  <a:ext uri="{FF2B5EF4-FFF2-40B4-BE49-F238E27FC236}">
                    <a16:creationId xmlns:a16="http://schemas.microsoft.com/office/drawing/2014/main" id="{AE3D8821-62F4-4265-B735-CCD80497559A}"/>
                  </a:ext>
                </a:extLst>
              </p:cNvPr>
              <p:cNvPicPr/>
              <p:nvPr/>
            </p:nvPicPr>
            <p:blipFill>
              <a:blip r:embed="rId6"/>
              <a:stretch>
                <a:fillRect/>
              </a:stretch>
            </p:blipFill>
            <p:spPr>
              <a:xfrm>
                <a:off x="1062234" y="2869217"/>
                <a:ext cx="21585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92FB2AB5-EE56-4231-85CC-674C1C9CC718}"/>
                  </a:ext>
                </a:extLst>
              </p14:cNvPr>
              <p14:cNvContentPartPr/>
              <p14:nvPr/>
            </p14:nvContentPartPr>
            <p14:xfrm>
              <a:off x="1169154" y="4294817"/>
              <a:ext cx="1407600" cy="58320"/>
            </p14:xfrm>
          </p:contentPart>
        </mc:Choice>
        <mc:Fallback xmlns="">
          <p:pic>
            <p:nvPicPr>
              <p:cNvPr id="4" name="Ink 3">
                <a:extLst>
                  <a:ext uri="{FF2B5EF4-FFF2-40B4-BE49-F238E27FC236}">
                    <a16:creationId xmlns:a16="http://schemas.microsoft.com/office/drawing/2014/main" id="{92FB2AB5-EE56-4231-85CC-674C1C9CC718}"/>
                  </a:ext>
                </a:extLst>
              </p:cNvPr>
              <p:cNvPicPr/>
              <p:nvPr/>
            </p:nvPicPr>
            <p:blipFill>
              <a:blip r:embed="rId8"/>
              <a:stretch>
                <a:fillRect/>
              </a:stretch>
            </p:blipFill>
            <p:spPr>
              <a:xfrm>
                <a:off x="1115514" y="4187177"/>
                <a:ext cx="1515240" cy="273960"/>
              </a:xfrm>
              <a:prstGeom prst="rect">
                <a:avLst/>
              </a:prstGeom>
            </p:spPr>
          </p:pic>
        </mc:Fallback>
      </mc:AlternateContent>
    </p:spTree>
    <p:extLst>
      <p:ext uri="{BB962C8B-B14F-4D97-AF65-F5344CB8AC3E}">
        <p14:creationId xmlns:p14="http://schemas.microsoft.com/office/powerpoint/2010/main" val="2848012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2E7AF-BD81-43BB-A4C8-5B54D729D21F}"/>
              </a:ext>
            </a:extLst>
          </p:cNvPr>
          <p:cNvSpPr>
            <a:spLocks noGrp="1"/>
          </p:cNvSpPr>
          <p:nvPr>
            <p:ph type="title"/>
          </p:nvPr>
        </p:nvSpPr>
        <p:spPr/>
        <p:txBody>
          <a:bodyPr/>
          <a:lstStyle/>
          <a:p>
            <a:r>
              <a:rPr lang="en-US" b="1" dirty="0"/>
              <a:t>docks</a:t>
            </a:r>
          </a:p>
        </p:txBody>
      </p:sp>
      <p:sp>
        <p:nvSpPr>
          <p:cNvPr id="6" name="TextBox 5">
            <a:extLst>
              <a:ext uri="{FF2B5EF4-FFF2-40B4-BE49-F238E27FC236}">
                <a16:creationId xmlns:a16="http://schemas.microsoft.com/office/drawing/2014/main" id="{C41310B2-CF64-4569-8A6C-01472D8E6EE3}"/>
              </a:ext>
            </a:extLst>
          </p:cNvPr>
          <p:cNvSpPr txBox="1"/>
          <p:nvPr/>
        </p:nvSpPr>
        <p:spPr>
          <a:xfrm>
            <a:off x="486137" y="2199190"/>
            <a:ext cx="6840638" cy="3139321"/>
          </a:xfrm>
          <a:prstGeom prst="rect">
            <a:avLst/>
          </a:prstGeom>
          <a:noFill/>
        </p:spPr>
        <p:txBody>
          <a:bodyPr wrap="square" rtlCol="0">
            <a:spAutoFit/>
          </a:bodyPr>
          <a:lstStyle/>
          <a:p>
            <a:r>
              <a:rPr lang="en-US" b="1" dirty="0">
                <a:solidFill>
                  <a:schemeClr val="bg2">
                    <a:lumMod val="50000"/>
                  </a:schemeClr>
                </a:solidFill>
              </a:rPr>
              <a:t>Enclosed Docks:</a:t>
            </a:r>
            <a:endParaRPr lang="en-US" dirty="0">
              <a:solidFill>
                <a:schemeClr val="bg2">
                  <a:lumMod val="50000"/>
                </a:schemeClr>
              </a:solidFill>
            </a:endParaRPr>
          </a:p>
          <a:p>
            <a:pPr marL="285750" indent="-285750">
              <a:buFont typeface="Arial" panose="020B0604020202020204" pitchFamily="34" charset="0"/>
              <a:buChar char="•"/>
            </a:pPr>
            <a:r>
              <a:rPr lang="en-US" dirty="0"/>
              <a:t>Provide most security from theft and protection from weather</a:t>
            </a:r>
          </a:p>
          <a:p>
            <a:pPr marL="285750" indent="-285750">
              <a:buFont typeface="Arial" panose="020B0604020202020204" pitchFamily="34" charset="0"/>
              <a:buChar char="•"/>
            </a:pPr>
            <a:r>
              <a:rPr lang="en-US" dirty="0"/>
              <a:t>Like a large garage – entire truck and trailer loading area is inside</a:t>
            </a:r>
          </a:p>
          <a:p>
            <a:pPr marL="285750" indent="-285750">
              <a:buFont typeface="Arial" panose="020B0604020202020204" pitchFamily="34" charset="0"/>
              <a:buChar char="•"/>
            </a:pPr>
            <a:r>
              <a:rPr lang="en-US" dirty="0"/>
              <a:t>Must have adequate ventilation and drainage</a:t>
            </a:r>
          </a:p>
          <a:p>
            <a:pPr marL="285750" indent="-285750">
              <a:buFont typeface="Arial" panose="020B0604020202020204" pitchFamily="34" charset="0"/>
              <a:buChar char="•"/>
            </a:pPr>
            <a:endParaRPr lang="en-US" dirty="0"/>
          </a:p>
          <a:p>
            <a:endParaRPr lang="en-US" dirty="0"/>
          </a:p>
          <a:p>
            <a:r>
              <a:rPr lang="en-US" b="1" dirty="0">
                <a:solidFill>
                  <a:schemeClr val="bg2">
                    <a:lumMod val="50000"/>
                  </a:schemeClr>
                </a:solidFill>
              </a:rPr>
              <a:t>Rail Sidings:</a:t>
            </a:r>
            <a:endParaRPr lang="en-US" dirty="0">
              <a:solidFill>
                <a:schemeClr val="bg2">
                  <a:lumMod val="50000"/>
                </a:schemeClr>
              </a:solidFill>
            </a:endParaRPr>
          </a:p>
          <a:p>
            <a:pPr marL="285750" indent="-285750">
              <a:buFont typeface="Arial" panose="020B0604020202020204" pitchFamily="34" charset="0"/>
              <a:buChar char="•"/>
            </a:pPr>
            <a:r>
              <a:rPr lang="en-US" dirty="0"/>
              <a:t>Usually located away from normal shipping/receiving area</a:t>
            </a:r>
          </a:p>
          <a:p>
            <a:pPr marL="285750" indent="-285750">
              <a:buFont typeface="Arial" panose="020B0604020202020204" pitchFamily="34" charset="0"/>
              <a:buChar char="•"/>
            </a:pPr>
            <a:r>
              <a:rPr lang="en-US" dirty="0"/>
              <a:t>Separate unloading and staging area</a:t>
            </a:r>
          </a:p>
          <a:p>
            <a:pPr marL="285750" indent="-285750">
              <a:buFont typeface="Arial" panose="020B0604020202020204" pitchFamily="34" charset="0"/>
              <a:buChar char="•"/>
            </a:pPr>
            <a:r>
              <a:rPr lang="en-US" dirty="0"/>
              <a:t>Often enclosed because of equipment used to unload them</a:t>
            </a:r>
          </a:p>
          <a:p>
            <a:pPr marL="285750" indent="-285750">
              <a:buFont typeface="Arial" panose="020B0604020202020204" pitchFamily="34" charset="0"/>
              <a:buChar char="•"/>
            </a:pPr>
            <a:r>
              <a:rPr lang="en-US" dirty="0"/>
              <a:t>Trucks tend to sit at siding longer waiting to be unloaded</a:t>
            </a:r>
          </a:p>
        </p:txBody>
      </p:sp>
      <p:pic>
        <p:nvPicPr>
          <p:cNvPr id="7" name="Picture 6">
            <a:extLst>
              <a:ext uri="{FF2B5EF4-FFF2-40B4-BE49-F238E27FC236}">
                <a16:creationId xmlns:a16="http://schemas.microsoft.com/office/drawing/2014/main" id="{00FCD289-3412-4D36-9A2F-67A6662D93A4}"/>
              </a:ext>
            </a:extLst>
          </p:cNvPr>
          <p:cNvPicPr>
            <a:picLocks noChangeAspect="1"/>
          </p:cNvPicPr>
          <p:nvPr/>
        </p:nvPicPr>
        <p:blipFill>
          <a:blip r:embed="rId2"/>
          <a:stretch>
            <a:fillRect/>
          </a:stretch>
        </p:blipFill>
        <p:spPr>
          <a:xfrm>
            <a:off x="9107588" y="2199190"/>
            <a:ext cx="2552700" cy="1924050"/>
          </a:xfrm>
          <a:prstGeom prst="rect">
            <a:avLst/>
          </a:prstGeom>
        </p:spPr>
      </p:pic>
      <p:pic>
        <p:nvPicPr>
          <p:cNvPr id="9" name="Picture 8">
            <a:extLst>
              <a:ext uri="{FF2B5EF4-FFF2-40B4-BE49-F238E27FC236}">
                <a16:creationId xmlns:a16="http://schemas.microsoft.com/office/drawing/2014/main" id="{E1E648A7-1B1C-408E-B20C-7DB90E2B4A9F}"/>
              </a:ext>
            </a:extLst>
          </p:cNvPr>
          <p:cNvPicPr>
            <a:picLocks noChangeAspect="1"/>
          </p:cNvPicPr>
          <p:nvPr/>
        </p:nvPicPr>
        <p:blipFill>
          <a:blip r:embed="rId3"/>
          <a:stretch>
            <a:fillRect/>
          </a:stretch>
        </p:blipFill>
        <p:spPr>
          <a:xfrm>
            <a:off x="9245941" y="4529494"/>
            <a:ext cx="2543175" cy="187642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35CB5EA-9A1E-4D98-8674-571577D9F611}"/>
                  </a:ext>
                </a:extLst>
              </p14:cNvPr>
              <p14:cNvContentPartPr/>
              <p14:nvPr/>
            </p14:nvContentPartPr>
            <p14:xfrm>
              <a:off x="882234" y="2603537"/>
              <a:ext cx="5863680" cy="87480"/>
            </p14:xfrm>
          </p:contentPart>
        </mc:Choice>
        <mc:Fallback xmlns="">
          <p:pic>
            <p:nvPicPr>
              <p:cNvPr id="3" name="Ink 2">
                <a:extLst>
                  <a:ext uri="{FF2B5EF4-FFF2-40B4-BE49-F238E27FC236}">
                    <a16:creationId xmlns:a16="http://schemas.microsoft.com/office/drawing/2014/main" id="{B35CB5EA-9A1E-4D98-8674-571577D9F611}"/>
                  </a:ext>
                </a:extLst>
              </p:cNvPr>
              <p:cNvPicPr/>
              <p:nvPr/>
            </p:nvPicPr>
            <p:blipFill>
              <a:blip r:embed="rId5"/>
              <a:stretch>
                <a:fillRect/>
              </a:stretch>
            </p:blipFill>
            <p:spPr>
              <a:xfrm>
                <a:off x="828234" y="2495897"/>
                <a:ext cx="59713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7E133C5-4E7D-4B2B-81B8-6A3A83052B3A}"/>
                  </a:ext>
                </a:extLst>
              </p14:cNvPr>
              <p14:cNvContentPartPr/>
              <p14:nvPr/>
            </p14:nvContentPartPr>
            <p14:xfrm>
              <a:off x="839754" y="4283657"/>
              <a:ext cx="5414040" cy="87840"/>
            </p14:xfrm>
          </p:contentPart>
        </mc:Choice>
        <mc:Fallback xmlns="">
          <p:pic>
            <p:nvPicPr>
              <p:cNvPr id="4" name="Ink 3">
                <a:extLst>
                  <a:ext uri="{FF2B5EF4-FFF2-40B4-BE49-F238E27FC236}">
                    <a16:creationId xmlns:a16="http://schemas.microsoft.com/office/drawing/2014/main" id="{67E133C5-4E7D-4B2B-81B8-6A3A83052B3A}"/>
                  </a:ext>
                </a:extLst>
              </p:cNvPr>
              <p:cNvPicPr/>
              <p:nvPr/>
            </p:nvPicPr>
            <p:blipFill>
              <a:blip r:embed="rId7"/>
              <a:stretch>
                <a:fillRect/>
              </a:stretch>
            </p:blipFill>
            <p:spPr>
              <a:xfrm>
                <a:off x="785754" y="4176017"/>
                <a:ext cx="5521680" cy="303480"/>
              </a:xfrm>
              <a:prstGeom prst="rect">
                <a:avLst/>
              </a:prstGeom>
            </p:spPr>
          </p:pic>
        </mc:Fallback>
      </mc:AlternateContent>
    </p:spTree>
    <p:extLst>
      <p:ext uri="{BB962C8B-B14F-4D97-AF65-F5344CB8AC3E}">
        <p14:creationId xmlns:p14="http://schemas.microsoft.com/office/powerpoint/2010/main" val="3369688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E63D7-D479-441F-969C-642333690B32}"/>
              </a:ext>
            </a:extLst>
          </p:cNvPr>
          <p:cNvSpPr>
            <a:spLocks noGrp="1"/>
          </p:cNvSpPr>
          <p:nvPr>
            <p:ph type="title"/>
          </p:nvPr>
        </p:nvSpPr>
        <p:spPr>
          <a:xfrm>
            <a:off x="1202919" y="284176"/>
            <a:ext cx="9784080" cy="1508760"/>
          </a:xfrm>
          <a:prstGeom prst="rect">
            <a:avLst/>
          </a:prstGeom>
        </p:spPr>
        <p:txBody>
          <a:bodyPr anchor="ctr">
            <a:normAutofit/>
          </a:bodyPr>
          <a:lstStyle/>
          <a:p>
            <a:r>
              <a:rPr lang="en-US" b="1" dirty="0"/>
              <a:t>Knowledge check</a:t>
            </a:r>
          </a:p>
        </p:txBody>
      </p:sp>
      <p:pic>
        <p:nvPicPr>
          <p:cNvPr id="9" name="Picture 8" descr="A screenshot of a cell phone&#10;&#10;Description automatically generated">
            <a:extLst>
              <a:ext uri="{FF2B5EF4-FFF2-40B4-BE49-F238E27FC236}">
                <a16:creationId xmlns:a16="http://schemas.microsoft.com/office/drawing/2014/main" id="{0F2D2321-B295-453C-BA0D-B23E9D7A0535}"/>
              </a:ext>
            </a:extLst>
          </p:cNvPr>
          <p:cNvPicPr>
            <a:picLocks noChangeAspect="1"/>
          </p:cNvPicPr>
          <p:nvPr/>
        </p:nvPicPr>
        <p:blipFill>
          <a:blip r:embed="rId2"/>
          <a:stretch>
            <a:fillRect/>
          </a:stretch>
        </p:blipFill>
        <p:spPr>
          <a:xfrm>
            <a:off x="3336768" y="2011680"/>
            <a:ext cx="5516381" cy="4206240"/>
          </a:xfrm>
          <a:prstGeom prst="rect">
            <a:avLst/>
          </a:prstGeom>
          <a:noFill/>
        </p:spPr>
      </p:pic>
    </p:spTree>
    <p:extLst>
      <p:ext uri="{BB962C8B-B14F-4D97-AF65-F5344CB8AC3E}">
        <p14:creationId xmlns:p14="http://schemas.microsoft.com/office/powerpoint/2010/main" val="127017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ECC52-6B4D-4F5F-91C1-E635720D35D4}"/>
              </a:ext>
            </a:extLst>
          </p:cNvPr>
          <p:cNvSpPr>
            <a:spLocks noGrp="1"/>
          </p:cNvSpPr>
          <p:nvPr>
            <p:ph type="title"/>
          </p:nvPr>
        </p:nvSpPr>
        <p:spPr/>
        <p:txBody>
          <a:bodyPr/>
          <a:lstStyle/>
          <a:p>
            <a:r>
              <a:rPr lang="en-US" dirty="0"/>
              <a:t>Who drives the supply chain?</a:t>
            </a:r>
          </a:p>
        </p:txBody>
      </p:sp>
      <p:pic>
        <p:nvPicPr>
          <p:cNvPr id="5" name="Picture 4">
            <a:extLst>
              <a:ext uri="{FF2B5EF4-FFF2-40B4-BE49-F238E27FC236}">
                <a16:creationId xmlns:a16="http://schemas.microsoft.com/office/drawing/2014/main" id="{B8CDBA54-33E1-476D-A17E-5C828A59050B}"/>
              </a:ext>
            </a:extLst>
          </p:cNvPr>
          <p:cNvPicPr>
            <a:picLocks noChangeAspect="1"/>
          </p:cNvPicPr>
          <p:nvPr/>
        </p:nvPicPr>
        <p:blipFill>
          <a:blip r:embed="rId2"/>
          <a:stretch>
            <a:fillRect/>
          </a:stretch>
        </p:blipFill>
        <p:spPr>
          <a:xfrm>
            <a:off x="10925175" y="795979"/>
            <a:ext cx="1266825" cy="2257425"/>
          </a:xfrm>
          <a:prstGeom prst="rect">
            <a:avLst/>
          </a:prstGeom>
        </p:spPr>
      </p:pic>
      <p:pic>
        <p:nvPicPr>
          <p:cNvPr id="6" name="Picture 5">
            <a:extLst>
              <a:ext uri="{FF2B5EF4-FFF2-40B4-BE49-F238E27FC236}">
                <a16:creationId xmlns:a16="http://schemas.microsoft.com/office/drawing/2014/main" id="{47021CE6-9DFE-4E20-96CA-24423DDFF584}"/>
              </a:ext>
            </a:extLst>
          </p:cNvPr>
          <p:cNvPicPr>
            <a:picLocks noChangeAspect="1"/>
          </p:cNvPicPr>
          <p:nvPr/>
        </p:nvPicPr>
        <p:blipFill>
          <a:blip r:embed="rId3"/>
          <a:stretch>
            <a:fillRect/>
          </a:stretch>
        </p:blipFill>
        <p:spPr>
          <a:xfrm>
            <a:off x="4372751" y="2481262"/>
            <a:ext cx="1828800" cy="3790950"/>
          </a:xfrm>
          <a:prstGeom prst="rect">
            <a:avLst/>
          </a:prstGeom>
        </p:spPr>
      </p:pic>
      <p:sp>
        <p:nvSpPr>
          <p:cNvPr id="7" name="TextBox 6">
            <a:extLst>
              <a:ext uri="{FF2B5EF4-FFF2-40B4-BE49-F238E27FC236}">
                <a16:creationId xmlns:a16="http://schemas.microsoft.com/office/drawing/2014/main" id="{8C72FD97-3207-4EAA-A743-8172A99F4597}"/>
              </a:ext>
            </a:extLst>
          </p:cNvPr>
          <p:cNvSpPr txBox="1"/>
          <p:nvPr/>
        </p:nvSpPr>
        <p:spPr>
          <a:xfrm>
            <a:off x="601885" y="2481262"/>
            <a:ext cx="2704842" cy="1200329"/>
          </a:xfrm>
          <a:prstGeom prst="rect">
            <a:avLst/>
          </a:prstGeom>
          <a:noFill/>
        </p:spPr>
        <p:txBody>
          <a:bodyPr wrap="square" rtlCol="0">
            <a:spAutoFit/>
          </a:bodyPr>
          <a:lstStyle/>
          <a:p>
            <a:r>
              <a:rPr lang="en-US" b="1" dirty="0"/>
              <a:t>Demand</a:t>
            </a:r>
            <a:r>
              <a:rPr lang="en-US" dirty="0"/>
              <a:t> – customer’s need for a particular product, service or component</a:t>
            </a:r>
            <a:endParaRPr lang="en-US" b="1" dirty="0"/>
          </a:p>
        </p:txBody>
      </p:sp>
    </p:spTree>
    <p:extLst>
      <p:ext uri="{BB962C8B-B14F-4D97-AF65-F5344CB8AC3E}">
        <p14:creationId xmlns:p14="http://schemas.microsoft.com/office/powerpoint/2010/main" val="1737486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0180-063F-4451-A220-77576A767756}"/>
              </a:ext>
            </a:extLst>
          </p:cNvPr>
          <p:cNvSpPr>
            <a:spLocks noGrp="1"/>
          </p:cNvSpPr>
          <p:nvPr>
            <p:ph type="title"/>
          </p:nvPr>
        </p:nvSpPr>
        <p:spPr>
          <a:xfrm>
            <a:off x="1202919" y="284176"/>
            <a:ext cx="9784080" cy="1508760"/>
          </a:xfrm>
          <a:prstGeom prst="rect">
            <a:avLst/>
          </a:prstGeom>
        </p:spPr>
        <p:txBody>
          <a:bodyPr anchor="ctr">
            <a:normAutofit/>
          </a:bodyPr>
          <a:lstStyle/>
          <a:p>
            <a:r>
              <a:rPr lang="en-US" dirty="0"/>
              <a:t>Forms of inventory</a:t>
            </a:r>
          </a:p>
        </p:txBody>
      </p:sp>
      <p:pic>
        <p:nvPicPr>
          <p:cNvPr id="4" name="Content Placeholder 3">
            <a:extLst>
              <a:ext uri="{FF2B5EF4-FFF2-40B4-BE49-F238E27FC236}">
                <a16:creationId xmlns:a16="http://schemas.microsoft.com/office/drawing/2014/main" id="{8EE0FCBF-7EF0-4AC2-B3B3-1D47AC1C95CF}"/>
              </a:ext>
            </a:extLst>
          </p:cNvPr>
          <p:cNvPicPr>
            <a:picLocks noGrp="1" noChangeAspect="1"/>
          </p:cNvPicPr>
          <p:nvPr>
            <p:ph type="pic" idx="1"/>
          </p:nvPr>
        </p:nvPicPr>
        <p:blipFill rotWithShape="1">
          <a:blip r:embed="rId2"/>
          <a:stretch/>
        </p:blipFill>
        <p:spPr>
          <a:xfrm>
            <a:off x="1564658" y="2211494"/>
            <a:ext cx="5557484" cy="3931920"/>
          </a:xfrm>
          <a:prstGeom prst="rect">
            <a:avLst/>
          </a:prstGeom>
          <a:noFill/>
        </p:spPr>
      </p:pic>
      <p:sp>
        <p:nvSpPr>
          <p:cNvPr id="9" name="Text Placeholder 3">
            <a:extLst>
              <a:ext uri="{FF2B5EF4-FFF2-40B4-BE49-F238E27FC236}">
                <a16:creationId xmlns:a16="http://schemas.microsoft.com/office/drawing/2014/main" id="{72BF3EC8-5C7A-45E6-A90E-2A57D3D280A4}"/>
              </a:ext>
            </a:extLst>
          </p:cNvPr>
          <p:cNvSpPr>
            <a:spLocks noGrp="1"/>
          </p:cNvSpPr>
          <p:nvPr>
            <p:ph type="body" sz="half" idx="2"/>
          </p:nvPr>
        </p:nvSpPr>
        <p:spPr>
          <a:xfrm>
            <a:off x="7886381" y="2126512"/>
            <a:ext cx="3200400" cy="3931919"/>
          </a:xfrm>
        </p:spPr>
        <p:txBody>
          <a:bodyPr>
            <a:normAutofit/>
          </a:bodyPr>
          <a:lstStyle/>
          <a:p>
            <a:r>
              <a:rPr lang="en-US" b="1" dirty="0"/>
              <a:t>Raw Materials</a:t>
            </a:r>
            <a:r>
              <a:rPr lang="en-US" dirty="0"/>
              <a:t> – materials ready for use in production</a:t>
            </a:r>
          </a:p>
          <a:p>
            <a:r>
              <a:rPr lang="en-US" b="1" dirty="0"/>
              <a:t>Work-in-process</a:t>
            </a:r>
            <a:r>
              <a:rPr lang="en-US" dirty="0"/>
              <a:t> – all the materials currently being worked on</a:t>
            </a:r>
          </a:p>
          <a:p>
            <a:r>
              <a:rPr lang="en-US" b="1" dirty="0"/>
              <a:t>Finished Goods</a:t>
            </a:r>
            <a:r>
              <a:rPr lang="en-US" dirty="0"/>
              <a:t> – finished products ready for storage or shipment</a:t>
            </a:r>
          </a:p>
          <a:p>
            <a:r>
              <a:rPr lang="en-US" b="1" dirty="0"/>
              <a:t>In-transit Inventory – </a:t>
            </a:r>
            <a:r>
              <a:rPr lang="en-US" dirty="0"/>
              <a:t>products that are in the process of being transported from a supplier to a customer</a:t>
            </a:r>
            <a:endParaRPr lang="en-US" b="1" dirty="0"/>
          </a:p>
        </p:txBody>
      </p:sp>
    </p:spTree>
    <p:extLst>
      <p:ext uri="{BB962C8B-B14F-4D97-AF65-F5344CB8AC3E}">
        <p14:creationId xmlns:p14="http://schemas.microsoft.com/office/powerpoint/2010/main" val="375916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12F5-E752-4BB1-8B63-65582BD93940}"/>
              </a:ext>
            </a:extLst>
          </p:cNvPr>
          <p:cNvSpPr>
            <a:spLocks noGrp="1"/>
          </p:cNvSpPr>
          <p:nvPr>
            <p:ph type="title"/>
          </p:nvPr>
        </p:nvSpPr>
        <p:spPr/>
        <p:txBody>
          <a:bodyPr/>
          <a:lstStyle/>
          <a:p>
            <a:r>
              <a:rPr lang="en-US" dirty="0"/>
              <a:t>Knowledge check</a:t>
            </a:r>
          </a:p>
        </p:txBody>
      </p:sp>
      <p:pic>
        <p:nvPicPr>
          <p:cNvPr id="4" name="Content Placeholder 3">
            <a:extLst>
              <a:ext uri="{FF2B5EF4-FFF2-40B4-BE49-F238E27FC236}">
                <a16:creationId xmlns:a16="http://schemas.microsoft.com/office/drawing/2014/main" id="{98CACC9F-A473-4C29-B009-E742F4486CBA}"/>
              </a:ext>
            </a:extLst>
          </p:cNvPr>
          <p:cNvPicPr>
            <a:picLocks noGrp="1" noChangeAspect="1"/>
          </p:cNvPicPr>
          <p:nvPr>
            <p:ph idx="1"/>
          </p:nvPr>
        </p:nvPicPr>
        <p:blipFill>
          <a:blip r:embed="rId2"/>
          <a:stretch>
            <a:fillRect/>
          </a:stretch>
        </p:blipFill>
        <p:spPr>
          <a:xfrm>
            <a:off x="3367365" y="2011363"/>
            <a:ext cx="5455682" cy="4206875"/>
          </a:xfrm>
          <a:prstGeom prst="rect">
            <a:avLst/>
          </a:prstGeom>
        </p:spPr>
      </p:pic>
    </p:spTree>
    <p:extLst>
      <p:ext uri="{BB962C8B-B14F-4D97-AF65-F5344CB8AC3E}">
        <p14:creationId xmlns:p14="http://schemas.microsoft.com/office/powerpoint/2010/main" val="399216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2E71A-E1FE-40DC-9E47-93608E93AD23}"/>
              </a:ext>
            </a:extLst>
          </p:cNvPr>
          <p:cNvSpPr>
            <a:spLocks noGrp="1"/>
          </p:cNvSpPr>
          <p:nvPr>
            <p:ph type="title"/>
          </p:nvPr>
        </p:nvSpPr>
        <p:spPr/>
        <p:txBody>
          <a:bodyPr/>
          <a:lstStyle/>
          <a:p>
            <a:r>
              <a:rPr lang="en-US" b="1" dirty="0"/>
              <a:t>Customer interaction</a:t>
            </a:r>
          </a:p>
        </p:txBody>
      </p:sp>
      <p:pic>
        <p:nvPicPr>
          <p:cNvPr id="4" name="Content Placeholder 3">
            <a:extLst>
              <a:ext uri="{FF2B5EF4-FFF2-40B4-BE49-F238E27FC236}">
                <a16:creationId xmlns:a16="http://schemas.microsoft.com/office/drawing/2014/main" id="{043639C4-44B6-473E-836A-465A9806EACE}"/>
              </a:ext>
            </a:extLst>
          </p:cNvPr>
          <p:cNvPicPr>
            <a:picLocks noGrp="1" noChangeAspect="1"/>
          </p:cNvPicPr>
          <p:nvPr>
            <p:ph idx="1"/>
          </p:nvPr>
        </p:nvPicPr>
        <p:blipFill>
          <a:blip r:embed="rId2"/>
          <a:stretch>
            <a:fillRect/>
          </a:stretch>
        </p:blipFill>
        <p:spPr>
          <a:xfrm>
            <a:off x="538322" y="2043261"/>
            <a:ext cx="5556637" cy="4206875"/>
          </a:xfrm>
          <a:prstGeom prst="rect">
            <a:avLst/>
          </a:prstGeom>
        </p:spPr>
      </p:pic>
      <p:sp>
        <p:nvSpPr>
          <p:cNvPr id="3" name="TextBox 2">
            <a:extLst>
              <a:ext uri="{FF2B5EF4-FFF2-40B4-BE49-F238E27FC236}">
                <a16:creationId xmlns:a16="http://schemas.microsoft.com/office/drawing/2014/main" id="{8D4166CB-D7C7-4175-95F6-1E184B54BAA6}"/>
              </a:ext>
            </a:extLst>
          </p:cNvPr>
          <p:cNvSpPr txBox="1"/>
          <p:nvPr/>
        </p:nvSpPr>
        <p:spPr>
          <a:xfrm>
            <a:off x="7283302" y="2211572"/>
            <a:ext cx="4040372" cy="2031325"/>
          </a:xfrm>
          <a:prstGeom prst="rect">
            <a:avLst/>
          </a:prstGeom>
          <a:noFill/>
        </p:spPr>
        <p:txBody>
          <a:bodyPr wrap="square" rtlCol="0">
            <a:spAutoFit/>
          </a:bodyPr>
          <a:lstStyle/>
          <a:p>
            <a:r>
              <a:rPr lang="en-US" dirty="0"/>
              <a:t>Customers must specify any special needs including:</a:t>
            </a:r>
          </a:p>
          <a:p>
            <a:pPr marL="742950" lvl="1" indent="-285750">
              <a:buFont typeface="Arial" panose="020B0604020202020204" pitchFamily="34" charset="0"/>
              <a:buChar char="•"/>
            </a:pPr>
            <a:r>
              <a:rPr lang="en-US" dirty="0"/>
              <a:t>Material handling requirements</a:t>
            </a:r>
          </a:p>
          <a:p>
            <a:pPr marL="742950" lvl="1" indent="-285750">
              <a:buFont typeface="Arial" panose="020B0604020202020204" pitchFamily="34" charset="0"/>
              <a:buChar char="•"/>
            </a:pPr>
            <a:r>
              <a:rPr lang="en-US" dirty="0"/>
              <a:t>Due dates</a:t>
            </a:r>
          </a:p>
          <a:p>
            <a:pPr marL="742950" lvl="1" indent="-285750">
              <a:buFont typeface="Arial" panose="020B0604020202020204" pitchFamily="34" charset="0"/>
              <a:buChar char="•"/>
            </a:pPr>
            <a:r>
              <a:rPr lang="en-US" dirty="0"/>
              <a:t>Negotiated terms and conditions</a:t>
            </a:r>
          </a:p>
          <a:p>
            <a:pPr marL="742950" lvl="1" indent="-285750">
              <a:buFont typeface="Arial" panose="020B0604020202020204" pitchFamily="34" charset="0"/>
              <a:buChar char="•"/>
            </a:pPr>
            <a:r>
              <a:rPr lang="en-US" dirty="0"/>
              <a:t>Acceptance of product substitutions or back orders</a:t>
            </a:r>
          </a:p>
        </p:txBody>
      </p:sp>
    </p:spTree>
    <p:extLst>
      <p:ext uri="{BB962C8B-B14F-4D97-AF65-F5344CB8AC3E}">
        <p14:creationId xmlns:p14="http://schemas.microsoft.com/office/powerpoint/2010/main" val="2830034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48-D061-4A42-BF05-19BE62957AB2}"/>
              </a:ext>
            </a:extLst>
          </p:cNvPr>
          <p:cNvSpPr>
            <a:spLocks noGrp="1"/>
          </p:cNvSpPr>
          <p:nvPr>
            <p:ph type="title"/>
          </p:nvPr>
        </p:nvSpPr>
        <p:spPr/>
        <p:txBody>
          <a:bodyPr/>
          <a:lstStyle/>
          <a:p>
            <a:r>
              <a:rPr lang="en-US" b="1" dirty="0"/>
              <a:t>supply</a:t>
            </a:r>
          </a:p>
        </p:txBody>
      </p:sp>
      <p:pic>
        <p:nvPicPr>
          <p:cNvPr id="4" name="Content Placeholder 3">
            <a:extLst>
              <a:ext uri="{FF2B5EF4-FFF2-40B4-BE49-F238E27FC236}">
                <a16:creationId xmlns:a16="http://schemas.microsoft.com/office/drawing/2014/main" id="{4E97610E-981F-4B3A-B6F9-6778FA25C3F5}"/>
              </a:ext>
            </a:extLst>
          </p:cNvPr>
          <p:cNvPicPr>
            <a:picLocks noGrp="1" noChangeAspect="1"/>
          </p:cNvPicPr>
          <p:nvPr>
            <p:ph idx="1"/>
          </p:nvPr>
        </p:nvPicPr>
        <p:blipFill>
          <a:blip r:embed="rId2"/>
          <a:stretch>
            <a:fillRect/>
          </a:stretch>
        </p:blipFill>
        <p:spPr>
          <a:xfrm>
            <a:off x="5096456" y="2117689"/>
            <a:ext cx="6271788" cy="4206875"/>
          </a:xfrm>
          <a:prstGeom prst="rect">
            <a:avLst/>
          </a:prstGeom>
        </p:spPr>
      </p:pic>
      <p:sp>
        <p:nvSpPr>
          <p:cNvPr id="3" name="TextBox 2">
            <a:extLst>
              <a:ext uri="{FF2B5EF4-FFF2-40B4-BE49-F238E27FC236}">
                <a16:creationId xmlns:a16="http://schemas.microsoft.com/office/drawing/2014/main" id="{CFA42185-61B0-43D6-AB97-A11682D5F5DF}"/>
              </a:ext>
            </a:extLst>
          </p:cNvPr>
          <p:cNvSpPr txBox="1"/>
          <p:nvPr/>
        </p:nvSpPr>
        <p:spPr>
          <a:xfrm>
            <a:off x="797442" y="2509284"/>
            <a:ext cx="2945218" cy="1477328"/>
          </a:xfrm>
          <a:prstGeom prst="rect">
            <a:avLst/>
          </a:prstGeom>
          <a:noFill/>
        </p:spPr>
        <p:txBody>
          <a:bodyPr wrap="square" rtlCol="0">
            <a:spAutoFit/>
          </a:bodyPr>
          <a:lstStyle/>
          <a:p>
            <a:r>
              <a:rPr lang="en-US" b="1" dirty="0"/>
              <a:t>Supply</a:t>
            </a:r>
            <a:r>
              <a:rPr lang="en-US" dirty="0"/>
              <a:t>:</a:t>
            </a:r>
          </a:p>
          <a:p>
            <a:r>
              <a:rPr lang="en-US" dirty="0"/>
              <a:t>Process of sourcing and building product inventory to established targets based on customer needs</a:t>
            </a:r>
          </a:p>
        </p:txBody>
      </p:sp>
    </p:spTree>
    <p:extLst>
      <p:ext uri="{BB962C8B-B14F-4D97-AF65-F5344CB8AC3E}">
        <p14:creationId xmlns:p14="http://schemas.microsoft.com/office/powerpoint/2010/main" val="26927474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F11977135_Playground rules presentation_RVA_v3.potx" id="{07413DCF-3AC5-4C70-87BD-941AEA8469DA}" vid="{4E9FF052-B545-4DF9-BE6D-6A74F8F6A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AC8BD7-946A-4C17-A395-21CB0265D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9B77A0-8658-45E5-8D19-245595005394}">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9E42AFF-377A-47D3-84EF-20B0692369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927</Words>
  <Application>Microsoft Office PowerPoint</Application>
  <PresentationFormat>Widescreen</PresentationFormat>
  <Paragraphs>133</Paragraphs>
  <Slides>46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Corbel</vt:lpstr>
      <vt:lpstr>Franklin Gothic Medium</vt:lpstr>
      <vt:lpstr>Wingdings</vt:lpstr>
      <vt:lpstr>Banded</vt:lpstr>
      <vt:lpstr>Certified logistics associate prep</vt:lpstr>
      <vt:lpstr>Slide 1</vt:lpstr>
      <vt:lpstr>Elements of the global supply chain life cycle</vt:lpstr>
      <vt:lpstr>definitions</vt:lpstr>
      <vt:lpstr>Who drives the supply chain?</vt:lpstr>
      <vt:lpstr>Forms of inventory</vt:lpstr>
      <vt:lpstr>Knowledge check</vt:lpstr>
      <vt:lpstr>Customer interaction</vt:lpstr>
      <vt:lpstr>supply</vt:lpstr>
      <vt:lpstr>Warehouses/distribution centers</vt:lpstr>
      <vt:lpstr>Basic functions of warehouses/distribution centers</vt:lpstr>
      <vt:lpstr>Knowledge check</vt:lpstr>
      <vt:lpstr>Shipping and loading</vt:lpstr>
      <vt:lpstr>Transportation modes</vt:lpstr>
      <vt:lpstr>Transportation roles</vt:lpstr>
      <vt:lpstr>A chain is only as strong as its weakest link</vt:lpstr>
      <vt:lpstr>Knowledge check</vt:lpstr>
      <vt:lpstr>Answer key</vt:lpstr>
      <vt:lpstr>Trends in supply chain</vt:lpstr>
      <vt:lpstr>Warehouses today</vt:lpstr>
      <vt:lpstr>Knowledge check</vt:lpstr>
      <vt:lpstr>Measure performance</vt:lpstr>
      <vt:lpstr>Performance measures</vt:lpstr>
      <vt:lpstr>Productivity indicators</vt:lpstr>
      <vt:lpstr>Knowledge check</vt:lpstr>
      <vt:lpstr>Slide 1</vt:lpstr>
      <vt:lpstr>Basic security measures</vt:lpstr>
      <vt:lpstr>INTERNATIONAL SECURITY</vt:lpstr>
      <vt:lpstr>Free trade zones</vt:lpstr>
      <vt:lpstr>OTHER SECURITY REGULATIONS</vt:lpstr>
      <vt:lpstr>OTHER SECURITY REGULATIONS</vt:lpstr>
      <vt:lpstr>Other security regulations</vt:lpstr>
      <vt:lpstr>Environmental impact of logistics</vt:lpstr>
      <vt:lpstr>Government regulations</vt:lpstr>
      <vt:lpstr>Government regulations</vt:lpstr>
      <vt:lpstr>Hazardous materials</vt:lpstr>
      <vt:lpstr>Hazmat employee</vt:lpstr>
      <vt:lpstr>Hazmat regulations</vt:lpstr>
      <vt:lpstr>Hazmat transport</vt:lpstr>
      <vt:lpstr>recyling</vt:lpstr>
      <vt:lpstr>Knowledge check</vt:lpstr>
      <vt:lpstr>Logistics design layout</vt:lpstr>
      <vt:lpstr>Warehouse design</vt:lpstr>
      <vt:lpstr>docks</vt:lpstr>
      <vt:lpstr>docks</vt:lpstr>
      <vt:lpstr>Knowledge check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2019-11-24T12:53:37Z</dcterms:created>
  <dcterms:modified xsi:type="dcterms:W3CDTF">2019-12-25T12:10:26Z</dcterms:modified>
</cp:coreProperties>
</file>